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8" r:id="rId1"/>
  </p:sldMasterIdLst>
  <p:sldIdLst>
    <p:sldId id="256" r:id="rId2"/>
    <p:sldId id="257" r:id="rId3"/>
    <p:sldId id="258" r:id="rId4"/>
    <p:sldId id="259" r:id="rId5"/>
    <p:sldId id="260" r:id="rId6"/>
    <p:sldId id="263" r:id="rId7"/>
    <p:sldId id="264" r:id="rId8"/>
    <p:sldId id="262" r:id="rId9"/>
    <p:sldId id="261" r:id="rId10"/>
  </p:sldIdLst>
  <p:sldSz cx="12192000" cy="6858000"/>
  <p:notesSz cx="9926638" cy="143525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375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80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16784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6503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01607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5834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280566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4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152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275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20682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382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870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691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99589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166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11/16/2018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288150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800" dirty="0" smtClean="0"/>
              <a:t>La casa de </a:t>
            </a:r>
            <a:r>
              <a:rPr lang="en-GB" sz="4800" dirty="0" err="1" smtClean="0"/>
              <a:t>Bernarda</a:t>
            </a:r>
            <a:r>
              <a:rPr lang="en-GB" sz="4800" dirty="0" smtClean="0"/>
              <a:t> Alba</a:t>
            </a:r>
            <a:endParaRPr lang="en-GB" sz="4800" dirty="0"/>
          </a:p>
        </p:txBody>
      </p:sp>
      <p:sp>
        <p:nvSpPr>
          <p:cNvPr id="3" name="Subtitle 2"/>
          <p:cNvSpPr>
            <a:spLocks noGrp="1"/>
          </p:cNvSpPr>
          <p:nvPr>
            <p:ph type="subTitle" idx="1"/>
          </p:nvPr>
        </p:nvSpPr>
        <p:spPr/>
        <p:txBody>
          <a:bodyPr>
            <a:normAutofit/>
          </a:bodyPr>
          <a:lstStyle/>
          <a:p>
            <a:r>
              <a:rPr lang="en-GB" sz="4000" dirty="0" err="1" smtClean="0"/>
              <a:t>Temas</a:t>
            </a:r>
            <a:endParaRPr lang="en-GB" sz="4000" dirty="0"/>
          </a:p>
        </p:txBody>
      </p:sp>
    </p:spTree>
    <p:extLst>
      <p:ext uri="{BB962C8B-B14F-4D97-AF65-F5344CB8AC3E}">
        <p14:creationId xmlns:p14="http://schemas.microsoft.com/office/powerpoint/2010/main" val="3270953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83504" y="2776450"/>
            <a:ext cx="123028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Temas</a:t>
            </a:r>
            <a:endParaRPr lang="en-GB" dirty="0">
              <a:solidFill>
                <a:schemeClr val="tx1"/>
              </a:solidFill>
            </a:endParaRPr>
          </a:p>
        </p:txBody>
      </p:sp>
      <p:sp>
        <p:nvSpPr>
          <p:cNvPr id="4" name="TextBox 3"/>
          <p:cNvSpPr txBox="1"/>
          <p:nvPr/>
        </p:nvSpPr>
        <p:spPr>
          <a:xfrm>
            <a:off x="4538749" y="972589"/>
            <a:ext cx="2581156" cy="369332"/>
          </a:xfrm>
          <a:prstGeom prst="rect">
            <a:avLst/>
          </a:prstGeom>
          <a:noFill/>
          <a:ln>
            <a:solidFill>
              <a:schemeClr val="accent1">
                <a:lumMod val="75000"/>
              </a:schemeClr>
            </a:solidFill>
          </a:ln>
        </p:spPr>
        <p:txBody>
          <a:bodyPr wrap="none" rtlCol="0">
            <a:spAutoFit/>
          </a:bodyPr>
          <a:lstStyle/>
          <a:p>
            <a:r>
              <a:rPr lang="en-GB" dirty="0" smtClean="0"/>
              <a:t>La </a:t>
            </a:r>
            <a:r>
              <a:rPr lang="en-GB" dirty="0" err="1" smtClean="0"/>
              <a:t>autoridad</a:t>
            </a:r>
            <a:r>
              <a:rPr lang="en-GB" dirty="0" smtClean="0"/>
              <a:t>/</a:t>
            </a:r>
            <a:r>
              <a:rPr lang="en-GB" dirty="0" err="1" smtClean="0"/>
              <a:t>represión</a:t>
            </a:r>
            <a:endParaRPr lang="en-GB" dirty="0"/>
          </a:p>
        </p:txBody>
      </p:sp>
      <p:sp>
        <p:nvSpPr>
          <p:cNvPr id="5" name="TextBox 4"/>
          <p:cNvSpPr txBox="1"/>
          <p:nvPr/>
        </p:nvSpPr>
        <p:spPr>
          <a:xfrm>
            <a:off x="7938655" y="2014084"/>
            <a:ext cx="3230372" cy="369332"/>
          </a:xfrm>
          <a:prstGeom prst="rect">
            <a:avLst/>
          </a:prstGeom>
          <a:noFill/>
          <a:ln>
            <a:solidFill>
              <a:schemeClr val="accent1">
                <a:lumMod val="75000"/>
              </a:schemeClr>
            </a:solidFill>
          </a:ln>
        </p:spPr>
        <p:txBody>
          <a:bodyPr wrap="none" rtlCol="0">
            <a:spAutoFit/>
          </a:bodyPr>
          <a:lstStyle/>
          <a:p>
            <a:r>
              <a:rPr lang="en-GB" dirty="0" smtClean="0"/>
              <a:t>El </a:t>
            </a:r>
            <a:r>
              <a:rPr lang="en-GB" dirty="0" err="1" smtClean="0"/>
              <a:t>deseo</a:t>
            </a:r>
            <a:r>
              <a:rPr lang="en-GB" dirty="0" smtClean="0"/>
              <a:t> de </a:t>
            </a:r>
            <a:r>
              <a:rPr lang="en-GB" dirty="0" err="1" smtClean="0"/>
              <a:t>libertad</a:t>
            </a:r>
            <a:r>
              <a:rPr lang="en-GB" dirty="0" smtClean="0"/>
              <a:t>/</a:t>
            </a:r>
            <a:r>
              <a:rPr lang="en-GB" dirty="0" err="1" smtClean="0"/>
              <a:t>rebeldía</a:t>
            </a:r>
            <a:endParaRPr lang="en-GB" dirty="0"/>
          </a:p>
        </p:txBody>
      </p:sp>
      <p:sp>
        <p:nvSpPr>
          <p:cNvPr id="6" name="TextBox 5"/>
          <p:cNvSpPr txBox="1"/>
          <p:nvPr/>
        </p:nvSpPr>
        <p:spPr>
          <a:xfrm>
            <a:off x="1629295" y="2568633"/>
            <a:ext cx="2747868" cy="369332"/>
          </a:xfrm>
          <a:prstGeom prst="rect">
            <a:avLst/>
          </a:prstGeom>
          <a:noFill/>
          <a:ln>
            <a:solidFill>
              <a:schemeClr val="accent1">
                <a:lumMod val="75000"/>
              </a:schemeClr>
            </a:solidFill>
          </a:ln>
        </p:spPr>
        <p:txBody>
          <a:bodyPr wrap="none" rtlCol="0">
            <a:spAutoFit/>
          </a:bodyPr>
          <a:lstStyle/>
          <a:p>
            <a:r>
              <a:rPr lang="en-GB" dirty="0" smtClean="0"/>
              <a:t>La </a:t>
            </a:r>
            <a:r>
              <a:rPr lang="en-GB" dirty="0" err="1" smtClean="0"/>
              <a:t>honra</a:t>
            </a:r>
            <a:r>
              <a:rPr lang="en-GB" dirty="0" smtClean="0"/>
              <a:t> y el ¿</a:t>
            </a:r>
            <a:r>
              <a:rPr lang="en-GB" dirty="0" err="1" smtClean="0"/>
              <a:t>qué</a:t>
            </a:r>
            <a:r>
              <a:rPr lang="en-GB" dirty="0" smtClean="0"/>
              <a:t> </a:t>
            </a:r>
            <a:r>
              <a:rPr lang="en-GB" dirty="0" err="1" smtClean="0"/>
              <a:t>dirán</a:t>
            </a:r>
            <a:r>
              <a:rPr lang="en-GB" dirty="0" smtClean="0"/>
              <a:t>?</a:t>
            </a:r>
            <a:endParaRPr lang="en-GB" dirty="0"/>
          </a:p>
        </p:txBody>
      </p:sp>
      <p:sp>
        <p:nvSpPr>
          <p:cNvPr id="7" name="TextBox 6"/>
          <p:cNvSpPr txBox="1"/>
          <p:nvPr/>
        </p:nvSpPr>
        <p:spPr>
          <a:xfrm>
            <a:off x="6949439" y="4536056"/>
            <a:ext cx="3026791" cy="369332"/>
          </a:xfrm>
          <a:prstGeom prst="rect">
            <a:avLst/>
          </a:prstGeom>
          <a:noFill/>
          <a:ln>
            <a:solidFill>
              <a:schemeClr val="accent1">
                <a:lumMod val="75000"/>
              </a:schemeClr>
            </a:solidFill>
          </a:ln>
        </p:spPr>
        <p:txBody>
          <a:bodyPr wrap="none" rtlCol="0">
            <a:spAutoFit/>
          </a:bodyPr>
          <a:lstStyle/>
          <a:p>
            <a:r>
              <a:rPr lang="en-GB" dirty="0" smtClean="0"/>
              <a:t>La </a:t>
            </a:r>
            <a:r>
              <a:rPr lang="en-GB" dirty="0" err="1" smtClean="0"/>
              <a:t>marginación</a:t>
            </a:r>
            <a:r>
              <a:rPr lang="en-GB" dirty="0" smtClean="0"/>
              <a:t> de la </a:t>
            </a:r>
            <a:r>
              <a:rPr lang="en-GB" dirty="0" err="1" smtClean="0"/>
              <a:t>mujer</a:t>
            </a:r>
            <a:endParaRPr lang="en-GB" dirty="0"/>
          </a:p>
        </p:txBody>
      </p:sp>
      <p:sp>
        <p:nvSpPr>
          <p:cNvPr id="8" name="TextBox 7"/>
          <p:cNvSpPr txBox="1"/>
          <p:nvPr/>
        </p:nvSpPr>
        <p:spPr>
          <a:xfrm>
            <a:off x="2060733" y="4821227"/>
            <a:ext cx="2693324" cy="646331"/>
          </a:xfrm>
          <a:prstGeom prst="rect">
            <a:avLst/>
          </a:prstGeom>
          <a:noFill/>
          <a:ln>
            <a:solidFill>
              <a:schemeClr val="accent1">
                <a:lumMod val="75000"/>
              </a:schemeClr>
            </a:solidFill>
          </a:ln>
        </p:spPr>
        <p:txBody>
          <a:bodyPr wrap="square" rtlCol="0">
            <a:spAutoFit/>
          </a:bodyPr>
          <a:lstStyle/>
          <a:p>
            <a:r>
              <a:rPr lang="en-GB" dirty="0" smtClean="0"/>
              <a:t>La </a:t>
            </a:r>
            <a:r>
              <a:rPr lang="en-GB" dirty="0" err="1" smtClean="0"/>
              <a:t>división</a:t>
            </a:r>
            <a:r>
              <a:rPr lang="en-GB" dirty="0" smtClean="0"/>
              <a:t> de las </a:t>
            </a:r>
            <a:r>
              <a:rPr lang="en-GB" dirty="0" err="1" smtClean="0"/>
              <a:t>clases</a:t>
            </a:r>
            <a:r>
              <a:rPr lang="en-GB" dirty="0" smtClean="0"/>
              <a:t> </a:t>
            </a:r>
            <a:r>
              <a:rPr lang="en-GB" dirty="0" err="1" smtClean="0"/>
              <a:t>sociales</a:t>
            </a:r>
            <a:endParaRPr lang="en-GB" dirty="0"/>
          </a:p>
        </p:txBody>
      </p:sp>
      <p:cxnSp>
        <p:nvCxnSpPr>
          <p:cNvPr id="10" name="Straight Arrow Connector 9"/>
          <p:cNvCxnSpPr>
            <a:stCxn id="2" idx="0"/>
            <a:endCxn id="4" idx="2"/>
          </p:cNvCxnSpPr>
          <p:nvPr/>
        </p:nvCxnSpPr>
        <p:spPr>
          <a:xfrm flipH="1" flipV="1">
            <a:off x="5829327" y="1341921"/>
            <a:ext cx="69319" cy="1434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5" idx="1"/>
          </p:cNvCxnSpPr>
          <p:nvPr/>
        </p:nvCxnSpPr>
        <p:spPr>
          <a:xfrm flipV="1">
            <a:off x="6444469" y="2198750"/>
            <a:ext cx="1494186" cy="818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370016" y="3556939"/>
            <a:ext cx="1333993" cy="979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 idx="3"/>
          </p:cNvCxnSpPr>
          <p:nvPr/>
        </p:nvCxnSpPr>
        <p:spPr>
          <a:xfrm flipH="1">
            <a:off x="4301067" y="3556939"/>
            <a:ext cx="1162608" cy="1264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377163" y="2910608"/>
            <a:ext cx="978771" cy="106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812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Los </a:t>
            </a:r>
            <a:r>
              <a:rPr lang="en-GB" dirty="0" err="1" smtClean="0"/>
              <a:t>personajes</a:t>
            </a:r>
            <a:endParaRPr lang="en-GB" dirty="0"/>
          </a:p>
        </p:txBody>
      </p:sp>
    </p:spTree>
    <p:extLst>
      <p:ext uri="{BB962C8B-B14F-4D97-AF65-F5344CB8AC3E}">
        <p14:creationId xmlns:p14="http://schemas.microsoft.com/office/powerpoint/2010/main" val="1567010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2692261" y="-2362061"/>
            <a:ext cx="7061480" cy="11785602"/>
          </a:xfrm>
          <a:prstGeom prst="rect">
            <a:avLst/>
          </a:prstGeom>
        </p:spPr>
      </p:pic>
    </p:spTree>
    <p:extLst>
      <p:ext uri="{BB962C8B-B14F-4D97-AF65-F5344CB8AC3E}">
        <p14:creationId xmlns:p14="http://schemas.microsoft.com/office/powerpoint/2010/main" val="2598380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450" y="299258"/>
            <a:ext cx="10266219" cy="6273512"/>
          </a:xfrm>
          <a:prstGeom prst="rect">
            <a:avLst/>
          </a:prstGeom>
        </p:spPr>
        <p:txBody>
          <a:bodyPr wrap="square">
            <a:spAutoFit/>
          </a:bodyPr>
          <a:lstStyle/>
          <a:p>
            <a:pPr marL="342900" indent="-342900">
              <a:lnSpc>
                <a:spcPct val="107000"/>
              </a:lnSpc>
              <a:buFont typeface="+mj-lt"/>
              <a:buAutoNum type="arabicPeriod"/>
            </a:pPr>
            <a:r>
              <a:rPr lang="es-AR" sz="2800" dirty="0">
                <a:latin typeface="Calibri" panose="020F0502020204030204" pitchFamily="34" charset="0"/>
                <a:ea typeface="Calibri" panose="020F0502020204030204" pitchFamily="34" charset="0"/>
                <a:cs typeface="Verdana" panose="020B0604030504040204" pitchFamily="34" charset="0"/>
              </a:rPr>
              <a:t>Explica las reacciones de varias mujeres que viven en la casa hacia la tiranía </a:t>
            </a:r>
            <a:r>
              <a:rPr lang="es-AR" sz="2800" dirty="0" smtClean="0">
                <a:latin typeface="Calibri" panose="020F0502020204030204" pitchFamily="34" charset="0"/>
                <a:ea typeface="Calibri" panose="020F0502020204030204" pitchFamily="34" charset="0"/>
                <a:cs typeface="Verdana" panose="020B0604030504040204" pitchFamily="34" charset="0"/>
              </a:rPr>
              <a:t>de Bernarda.</a:t>
            </a:r>
            <a:endParaRPr lang="en-GB" sz="28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endParaRPr lang="es-AR" sz="2800" dirty="0" smtClean="0">
              <a:latin typeface="Calibri" panose="020F0502020204030204" pitchFamily="34" charset="0"/>
              <a:ea typeface="Calibri" panose="020F0502020204030204" pitchFamily="34" charset="0"/>
              <a:cs typeface="Verdana" panose="020B0604030504040204" pitchFamily="34" charset="0"/>
            </a:endParaRPr>
          </a:p>
          <a:p>
            <a:pPr marL="342900" indent="-342900">
              <a:lnSpc>
                <a:spcPct val="107000"/>
              </a:lnSpc>
              <a:buFont typeface="+mj-lt"/>
              <a:buAutoNum type="arabicPeriod"/>
            </a:pPr>
            <a:r>
              <a:rPr lang="es-AR" sz="2800" dirty="0" smtClean="0">
                <a:latin typeface="Calibri" panose="020F0502020204030204" pitchFamily="34" charset="0"/>
                <a:ea typeface="Calibri" panose="020F0502020204030204" pitchFamily="34" charset="0"/>
                <a:cs typeface="Verdana" panose="020B0604030504040204" pitchFamily="34" charset="0"/>
              </a:rPr>
              <a:t>¿</a:t>
            </a:r>
            <a:r>
              <a:rPr lang="es-AR" sz="2800" dirty="0">
                <a:latin typeface="Calibri" panose="020F0502020204030204" pitchFamily="34" charset="0"/>
                <a:ea typeface="Calibri" panose="020F0502020204030204" pitchFamily="34" charset="0"/>
                <a:cs typeface="Verdana" panose="020B0604030504040204" pitchFamily="34" charset="0"/>
              </a:rPr>
              <a:t>Qué responsabilidad tiene Bernarda Alba por la muerte de su hija Adela? Justifica tu respuesta. </a:t>
            </a:r>
            <a:endParaRPr lang="es-AR" sz="2800" dirty="0" smtClean="0">
              <a:latin typeface="Calibri" panose="020F0502020204030204" pitchFamily="34" charset="0"/>
              <a:ea typeface="Calibri" panose="020F0502020204030204" pitchFamily="34" charset="0"/>
              <a:cs typeface="Verdana" panose="020B0604030504040204" pitchFamily="34" charset="0"/>
            </a:endParaRPr>
          </a:p>
          <a:p>
            <a:pPr marL="342900" indent="-342900">
              <a:lnSpc>
                <a:spcPct val="107000"/>
              </a:lnSpc>
              <a:buFont typeface="+mj-lt"/>
              <a:buAutoNum type="arabicPeriod"/>
            </a:pPr>
            <a:endParaRPr lang="es-AR" sz="2800" dirty="0">
              <a:latin typeface="Calibri" panose="020F0502020204030204" pitchFamily="34" charset="0"/>
              <a:ea typeface="Times New Roman" panose="02020603050405020304" pitchFamily="18" charset="0"/>
              <a:cs typeface="Verdana" panose="020B0604030504040204" pitchFamily="34" charset="0"/>
            </a:endParaRPr>
          </a:p>
          <a:p>
            <a:pPr marL="342900" indent="-342900">
              <a:lnSpc>
                <a:spcPct val="107000"/>
              </a:lnSpc>
              <a:buFont typeface="+mj-lt"/>
              <a:buAutoNum type="arabicPeriod"/>
            </a:pPr>
            <a:r>
              <a:rPr lang="es-AR" sz="2800" dirty="0" smtClean="0">
                <a:latin typeface="Calibri" panose="020F0502020204030204" pitchFamily="34" charset="0"/>
                <a:ea typeface="Times New Roman" panose="02020603050405020304" pitchFamily="18" charset="0"/>
                <a:cs typeface="Arial" panose="020B0604020202020204" pitchFamily="34" charset="0"/>
              </a:rPr>
              <a:t>¿</a:t>
            </a:r>
            <a:r>
              <a:rPr lang="es-AR" sz="2800" dirty="0">
                <a:latin typeface="Calibri" panose="020F0502020204030204" pitchFamily="34" charset="0"/>
                <a:ea typeface="Times New Roman" panose="02020603050405020304" pitchFamily="18" charset="0"/>
                <a:cs typeface="Arial" panose="020B0604020202020204" pitchFamily="34" charset="0"/>
              </a:rPr>
              <a:t>Qué nos enseñan varios personajes sobre el papel de las mujeres en la obra de Lorca?  </a:t>
            </a:r>
          </a:p>
          <a:p>
            <a:pPr marL="342900" lvl="0" indent="-342900" hangingPunct="0">
              <a:spcBef>
                <a:spcPts val="1200"/>
              </a:spcBef>
              <a:spcAft>
                <a:spcPts val="0"/>
              </a:spcAft>
              <a:buFont typeface="+mj-lt"/>
              <a:buAutoNum type="arabicPeriod"/>
            </a:pPr>
            <a:r>
              <a:rPr lang="es-AR" sz="2800" dirty="0" smtClean="0">
                <a:latin typeface="Calibri" panose="020F0502020204030204" pitchFamily="34" charset="0"/>
                <a:ea typeface="Calibri" panose="020F0502020204030204" pitchFamily="34" charset="0"/>
                <a:cs typeface="Verdana" panose="020B0604030504040204" pitchFamily="34" charset="0"/>
              </a:rPr>
              <a:t>¿</a:t>
            </a:r>
            <a:r>
              <a:rPr lang="es-AR" sz="2800" dirty="0">
                <a:latin typeface="Calibri" panose="020F0502020204030204" pitchFamily="34" charset="0"/>
                <a:ea typeface="Calibri" panose="020F0502020204030204" pitchFamily="34" charset="0"/>
                <a:cs typeface="Verdana" panose="020B0604030504040204" pitchFamily="34" charset="0"/>
              </a:rPr>
              <a:t>Por qué piensa Amelia que “nacer mujer es el mayor castigo”? Examina la </a:t>
            </a:r>
            <a:r>
              <a:rPr lang="es-AR" sz="2800" dirty="0" smtClean="0">
                <a:latin typeface="Calibri" panose="020F0502020204030204" pitchFamily="34" charset="0"/>
                <a:ea typeface="Calibri" panose="020F0502020204030204" pitchFamily="34" charset="0"/>
                <a:cs typeface="Verdana" panose="020B0604030504040204" pitchFamily="34" charset="0"/>
              </a:rPr>
              <a:t>obra</a:t>
            </a:r>
            <a:r>
              <a:rPr lang="en-GB" sz="2800" dirty="0" smtClean="0">
                <a:latin typeface="Calibri" panose="020F0502020204030204" pitchFamily="34" charset="0"/>
                <a:ea typeface="Calibri" panose="020F0502020204030204" pitchFamily="34" charset="0"/>
                <a:cs typeface="Times New Roman" panose="02020603050405020304" pitchFamily="18" charset="0"/>
              </a:rPr>
              <a:t> </a:t>
            </a:r>
            <a:r>
              <a:rPr lang="es-AR" sz="2800" dirty="0" smtClean="0">
                <a:latin typeface="Calibri" panose="020F0502020204030204" pitchFamily="34" charset="0"/>
                <a:ea typeface="Calibri" panose="020F0502020204030204" pitchFamily="34" charset="0"/>
                <a:cs typeface="Verdana" panose="020B0604030504040204" pitchFamily="34" charset="0"/>
              </a:rPr>
              <a:t>para </a:t>
            </a:r>
            <a:r>
              <a:rPr lang="es-AR" sz="2800" dirty="0">
                <a:latin typeface="Calibri" panose="020F0502020204030204" pitchFamily="34" charset="0"/>
                <a:ea typeface="Calibri" panose="020F0502020204030204" pitchFamily="34" charset="0"/>
                <a:cs typeface="Verdana" panose="020B0604030504040204" pitchFamily="34" charset="0"/>
              </a:rPr>
              <a:t>explicar esta </a:t>
            </a:r>
            <a:r>
              <a:rPr lang="es-AR" sz="2800" dirty="0" smtClean="0">
                <a:latin typeface="Calibri" panose="020F0502020204030204" pitchFamily="34" charset="0"/>
                <a:ea typeface="Calibri" panose="020F0502020204030204" pitchFamily="34" charset="0"/>
                <a:cs typeface="Verdana" panose="020B0604030504040204" pitchFamily="34" charset="0"/>
              </a:rPr>
              <a:t>frase.</a:t>
            </a:r>
          </a:p>
          <a:p>
            <a:pPr marL="342900" lvl="0" indent="-342900" hangingPunct="0">
              <a:spcBef>
                <a:spcPts val="1200"/>
              </a:spcBef>
              <a:spcAft>
                <a:spcPts val="0"/>
              </a:spcAft>
              <a:buFont typeface="+mj-lt"/>
              <a:buAutoNum type="arabicPeriod"/>
            </a:pPr>
            <a:r>
              <a:rPr lang="es-ES" sz="2400" dirty="0" smtClean="0"/>
              <a:t>En </a:t>
            </a:r>
            <a:r>
              <a:rPr lang="es-ES" sz="2400" dirty="0"/>
              <a:t>tu opinión ¿hasta qué punto es posible sentir compasión por Bernarda?</a:t>
            </a:r>
            <a:endParaRPr lang="en-GB" sz="2400" dirty="0"/>
          </a:p>
          <a:p>
            <a:pPr lvl="0" hangingPunct="0">
              <a:spcBef>
                <a:spcPts val="1200"/>
              </a:spcBef>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2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528" y="597776"/>
            <a:ext cx="8250477" cy="2308324"/>
          </a:xfrm>
          <a:prstGeom prst="rect">
            <a:avLst/>
          </a:prstGeom>
        </p:spPr>
        <p:txBody>
          <a:bodyPr wrap="square">
            <a:spAutoFit/>
          </a:bodyPr>
          <a:lstStyle/>
          <a:p>
            <a:r>
              <a:rPr lang="en-GB" sz="2400" dirty="0" smtClean="0">
                <a:solidFill>
                  <a:srgbClr val="0070C0"/>
                </a:solidFill>
                <a:latin typeface="Arial" panose="020B0604020202020204" pitchFamily="34" charset="0"/>
              </a:rPr>
              <a:t>AO3</a:t>
            </a:r>
            <a:r>
              <a:rPr lang="en-GB" sz="2400" dirty="0" smtClean="0">
                <a:solidFill>
                  <a:srgbClr val="000000"/>
                </a:solidFill>
                <a:latin typeface="Arial" panose="020B0604020202020204" pitchFamily="34" charset="0"/>
              </a:rPr>
              <a:t>The </a:t>
            </a:r>
            <a:r>
              <a:rPr lang="en-GB" sz="2400" dirty="0">
                <a:solidFill>
                  <a:srgbClr val="000000"/>
                </a:solidFill>
                <a:latin typeface="Arial" panose="020B0604020202020204" pitchFamily="34" charset="0"/>
              </a:rPr>
              <a:t>language produced is mainly accurate with only occasional minor errors. The student shows a consistently secure grasp of grammar and is able to manipulate complex language accurately. The student uses a wide range of vocabulary appropriate to the context and the task. 	</a:t>
            </a:r>
          </a:p>
        </p:txBody>
      </p:sp>
      <p:sp>
        <p:nvSpPr>
          <p:cNvPr id="3" name="Rectangle 2"/>
          <p:cNvSpPr/>
          <p:nvPr/>
        </p:nvSpPr>
        <p:spPr>
          <a:xfrm>
            <a:off x="141960" y="2675267"/>
            <a:ext cx="10605371" cy="461665"/>
          </a:xfrm>
          <a:prstGeom prst="rect">
            <a:avLst/>
          </a:prstGeom>
        </p:spPr>
        <p:txBody>
          <a:bodyPr wrap="square">
            <a:spAutoFit/>
          </a:bodyPr>
          <a:lstStyle/>
          <a:p>
            <a:r>
              <a:rPr lang="en-GB" sz="2400" b="1" dirty="0">
                <a:solidFill>
                  <a:srgbClr val="000000"/>
                </a:solidFill>
                <a:latin typeface="Arial" panose="020B0604020202020204" pitchFamily="34" charset="0"/>
              </a:rPr>
              <a:t>Minor errors are defined as those which do not affect communication. </a:t>
            </a:r>
            <a:endParaRPr lang="en-GB" sz="2400" dirty="0"/>
          </a:p>
        </p:txBody>
      </p:sp>
      <p:sp>
        <p:nvSpPr>
          <p:cNvPr id="4" name="Rectangle 3"/>
          <p:cNvSpPr/>
          <p:nvPr/>
        </p:nvSpPr>
        <p:spPr>
          <a:xfrm>
            <a:off x="655528" y="3275431"/>
            <a:ext cx="9590762" cy="1938992"/>
          </a:xfrm>
          <a:prstGeom prst="rect">
            <a:avLst/>
          </a:prstGeom>
        </p:spPr>
        <p:txBody>
          <a:bodyPr wrap="square">
            <a:spAutoFit/>
          </a:bodyPr>
          <a:lstStyle/>
          <a:p>
            <a:r>
              <a:rPr lang="en-GB" sz="2400" b="1" dirty="0">
                <a:solidFill>
                  <a:srgbClr val="000000"/>
                </a:solidFill>
                <a:latin typeface="Arial" panose="020B0604020202020204" pitchFamily="34" charset="0"/>
              </a:rPr>
              <a:t>Minor errors include: </a:t>
            </a:r>
            <a:endParaRPr lang="en-GB" sz="2400" dirty="0">
              <a:solidFill>
                <a:srgbClr val="000000"/>
              </a:solidFill>
              <a:latin typeface="Arial" panose="020B0604020202020204" pitchFamily="34" charset="0"/>
            </a:endParaRPr>
          </a:p>
          <a:p>
            <a:r>
              <a:rPr lang="en-GB" sz="2400" dirty="0">
                <a:solidFill>
                  <a:srgbClr val="000000"/>
                </a:solidFill>
                <a:latin typeface="Arial" panose="020B0604020202020204" pitchFamily="34" charset="0"/>
              </a:rPr>
              <a:t>incorrect spelling, unless the meaning is changed; </a:t>
            </a:r>
          </a:p>
          <a:p>
            <a:r>
              <a:rPr lang="en-GB" sz="2400" dirty="0">
                <a:solidFill>
                  <a:srgbClr val="000000"/>
                </a:solidFill>
                <a:latin typeface="Arial" panose="020B0604020202020204" pitchFamily="34" charset="0"/>
              </a:rPr>
              <a:t>accents, unless the meaning is changed; </a:t>
            </a:r>
          </a:p>
          <a:p>
            <a:r>
              <a:rPr lang="en-GB" sz="2400" dirty="0">
                <a:solidFill>
                  <a:srgbClr val="000000"/>
                </a:solidFill>
                <a:latin typeface="Arial" panose="020B0604020202020204" pitchFamily="34" charset="0"/>
              </a:rPr>
              <a:t>confusion of noun/adjective e.g. </a:t>
            </a:r>
            <a:r>
              <a:rPr lang="en-GB" sz="2400" i="1" dirty="0" err="1">
                <a:solidFill>
                  <a:srgbClr val="000000"/>
                </a:solidFill>
                <a:latin typeface="Arial" panose="020B0604020202020204" pitchFamily="34" charset="0"/>
              </a:rPr>
              <a:t>peligro</a:t>
            </a:r>
            <a:r>
              <a:rPr lang="en-GB" sz="2400" i="1" dirty="0">
                <a:solidFill>
                  <a:srgbClr val="000000"/>
                </a:solidFill>
                <a:latin typeface="Arial" panose="020B0604020202020204" pitchFamily="34" charset="0"/>
              </a:rPr>
              <a:t>/</a:t>
            </a:r>
            <a:r>
              <a:rPr lang="en-GB" sz="2400" i="1" dirty="0" err="1">
                <a:solidFill>
                  <a:srgbClr val="000000"/>
                </a:solidFill>
                <a:latin typeface="Arial" panose="020B0604020202020204" pitchFamily="34" charset="0"/>
              </a:rPr>
              <a:t>peligroso</a:t>
            </a:r>
            <a:r>
              <a:rPr lang="en-GB" sz="2400" i="1" dirty="0">
                <a:solidFill>
                  <a:srgbClr val="000000"/>
                </a:solidFill>
                <a:latin typeface="Arial" panose="020B0604020202020204" pitchFamily="34" charset="0"/>
              </a:rPr>
              <a:t>; </a:t>
            </a:r>
            <a:endParaRPr lang="en-GB" sz="2400" dirty="0">
              <a:solidFill>
                <a:srgbClr val="000000"/>
              </a:solidFill>
              <a:latin typeface="Arial" panose="020B0604020202020204" pitchFamily="34" charset="0"/>
            </a:endParaRPr>
          </a:p>
          <a:p>
            <a:r>
              <a:rPr lang="en-GB" sz="2400" dirty="0">
                <a:solidFill>
                  <a:srgbClr val="000000"/>
                </a:solidFill>
                <a:latin typeface="Arial" panose="020B0604020202020204" pitchFamily="34" charset="0"/>
              </a:rPr>
              <a:t>occasional slips in gender adjectival agreements; </a:t>
            </a:r>
            <a:endParaRPr lang="en-GB" sz="2400" dirty="0"/>
          </a:p>
        </p:txBody>
      </p:sp>
    </p:spTree>
    <p:extLst>
      <p:ext uri="{BB962C8B-B14F-4D97-AF65-F5344CB8AC3E}">
        <p14:creationId xmlns:p14="http://schemas.microsoft.com/office/powerpoint/2010/main" val="81547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0893" y="579358"/>
            <a:ext cx="9778652" cy="6278642"/>
          </a:xfrm>
          <a:prstGeom prst="rect">
            <a:avLst/>
          </a:prstGeom>
        </p:spPr>
        <p:txBody>
          <a:bodyPr wrap="square">
            <a:spAutoFit/>
          </a:bodyPr>
          <a:lstStyle/>
          <a:p>
            <a:r>
              <a:rPr lang="en-GB" sz="2400" b="1" dirty="0">
                <a:solidFill>
                  <a:srgbClr val="000000"/>
                </a:solidFill>
                <a:latin typeface="Arial" panose="020B0604020202020204" pitchFamily="34" charset="0"/>
              </a:rPr>
              <a:t>Serious errors include: </a:t>
            </a:r>
            <a:endParaRPr lang="en-GB" sz="2400" dirty="0">
              <a:solidFill>
                <a:srgbClr val="000000"/>
              </a:solidFill>
              <a:latin typeface="Arial" panose="020B0604020202020204" pitchFamily="34" charset="0"/>
            </a:endParaRPr>
          </a:p>
          <a:p>
            <a:r>
              <a:rPr lang="en-GB" sz="2400" dirty="0">
                <a:solidFill>
                  <a:srgbClr val="000000"/>
                </a:solidFill>
                <a:latin typeface="Arial" panose="020B0604020202020204" pitchFamily="34" charset="0"/>
              </a:rPr>
              <a:t>incorrect verb forms; </a:t>
            </a:r>
          </a:p>
          <a:p>
            <a:r>
              <a:rPr lang="en-GB" sz="2400" dirty="0">
                <a:solidFill>
                  <a:srgbClr val="000000"/>
                </a:solidFill>
                <a:latin typeface="Arial" panose="020B0604020202020204" pitchFamily="34" charset="0"/>
              </a:rPr>
              <a:t>incorrect use of pronouns; </a:t>
            </a:r>
          </a:p>
          <a:p>
            <a:r>
              <a:rPr lang="en-GB" sz="2400" dirty="0">
                <a:solidFill>
                  <a:srgbClr val="000000"/>
                </a:solidFill>
                <a:latin typeface="Arial" panose="020B0604020202020204" pitchFamily="34" charset="0"/>
              </a:rPr>
              <a:t>errors in basic idiomatic expressions e.g. </a:t>
            </a:r>
            <a:r>
              <a:rPr lang="en-GB" sz="2400" i="1" dirty="0" err="1">
                <a:solidFill>
                  <a:srgbClr val="000000"/>
                </a:solidFill>
                <a:latin typeface="Arial" panose="020B0604020202020204" pitchFamily="34" charset="0"/>
              </a:rPr>
              <a:t>es</a:t>
            </a:r>
            <a:r>
              <a:rPr lang="en-GB" sz="2400" i="1" dirty="0">
                <a:solidFill>
                  <a:srgbClr val="000000"/>
                </a:solidFill>
                <a:latin typeface="Arial" panose="020B0604020202020204" pitchFamily="34" charset="0"/>
              </a:rPr>
              <a:t> </a:t>
            </a:r>
            <a:r>
              <a:rPr lang="en-GB" sz="2400" i="1" dirty="0" err="1">
                <a:solidFill>
                  <a:srgbClr val="000000"/>
                </a:solidFill>
                <a:latin typeface="Arial" panose="020B0604020202020204" pitchFamily="34" charset="0"/>
              </a:rPr>
              <a:t>muy</a:t>
            </a:r>
            <a:r>
              <a:rPr lang="en-GB" sz="2400" i="1" dirty="0">
                <a:solidFill>
                  <a:srgbClr val="000000"/>
                </a:solidFill>
                <a:latin typeface="Arial" panose="020B0604020202020204" pitchFamily="34" charset="0"/>
              </a:rPr>
              <a:t> </a:t>
            </a:r>
            <a:r>
              <a:rPr lang="en-GB" sz="2400" i="1" dirty="0" err="1">
                <a:solidFill>
                  <a:srgbClr val="000000"/>
                </a:solidFill>
                <a:latin typeface="Arial" panose="020B0604020202020204" pitchFamily="34" charset="0"/>
              </a:rPr>
              <a:t>calor</a:t>
            </a:r>
            <a:r>
              <a:rPr lang="en-GB" sz="2400" i="1" dirty="0">
                <a:solidFill>
                  <a:srgbClr val="000000"/>
                </a:solidFill>
                <a:latin typeface="Arial" panose="020B0604020202020204" pitchFamily="34" charset="0"/>
              </a:rPr>
              <a:t>: soy 17; </a:t>
            </a:r>
            <a:endParaRPr lang="en-GB" sz="2400" i="1" dirty="0" smtClean="0">
              <a:solidFill>
                <a:srgbClr val="000000"/>
              </a:solidFill>
              <a:latin typeface="Arial" panose="020B0604020202020204" pitchFamily="34" charset="0"/>
            </a:endParaRPr>
          </a:p>
          <a:p>
            <a:r>
              <a:rPr lang="en-GB" sz="2400" b="1" dirty="0" smtClean="0">
                <a:solidFill>
                  <a:srgbClr val="000000"/>
                </a:solidFill>
                <a:latin typeface="Arial" panose="020B0604020202020204" pitchFamily="34" charset="0"/>
              </a:rPr>
              <a:t>Complex </a:t>
            </a:r>
            <a:r>
              <a:rPr lang="en-GB" sz="2400" b="1" dirty="0">
                <a:solidFill>
                  <a:srgbClr val="000000"/>
                </a:solidFill>
                <a:latin typeface="Arial" panose="020B0604020202020204" pitchFamily="34" charset="0"/>
              </a:rPr>
              <a:t>language includes: </a:t>
            </a:r>
            <a:endParaRPr lang="en-GB" sz="2400" dirty="0">
              <a:solidFill>
                <a:srgbClr val="000000"/>
              </a:solidFill>
              <a:latin typeface="Arial" panose="020B0604020202020204" pitchFamily="34" charset="0"/>
            </a:endParaRPr>
          </a:p>
          <a:p>
            <a:r>
              <a:rPr lang="en-GB" sz="2400" dirty="0">
                <a:solidFill>
                  <a:srgbClr val="000000"/>
                </a:solidFill>
                <a:latin typeface="Arial" panose="020B0604020202020204" pitchFamily="34" charset="0"/>
              </a:rPr>
              <a:t>subordinate clauses </a:t>
            </a:r>
          </a:p>
          <a:p>
            <a:r>
              <a:rPr lang="en-GB" sz="2400" dirty="0">
                <a:solidFill>
                  <a:srgbClr val="000000"/>
                </a:solidFill>
                <a:latin typeface="Arial" panose="020B0604020202020204" pitchFamily="34" charset="0"/>
              </a:rPr>
              <a:t>− Relative </a:t>
            </a:r>
          </a:p>
          <a:p>
            <a:r>
              <a:rPr lang="en-GB" sz="2400" dirty="0">
                <a:solidFill>
                  <a:srgbClr val="000000"/>
                </a:solidFill>
                <a:latin typeface="Arial" panose="020B0604020202020204" pitchFamily="34" charset="0"/>
              </a:rPr>
              <a:t>− Conditional </a:t>
            </a:r>
          </a:p>
          <a:p>
            <a:r>
              <a:rPr lang="en-GB" sz="2400" dirty="0">
                <a:solidFill>
                  <a:srgbClr val="000000"/>
                </a:solidFill>
                <a:latin typeface="Arial" panose="020B0604020202020204" pitchFamily="34" charset="0"/>
              </a:rPr>
              <a:t>− Purpose etc. </a:t>
            </a:r>
          </a:p>
          <a:p>
            <a:r>
              <a:rPr lang="en-GB" sz="2400" dirty="0" smtClean="0">
                <a:solidFill>
                  <a:srgbClr val="000000"/>
                </a:solidFill>
                <a:latin typeface="Arial" panose="020B0604020202020204" pitchFamily="34" charset="0"/>
              </a:rPr>
              <a:t>appropriate </a:t>
            </a:r>
            <a:r>
              <a:rPr lang="en-GB" sz="2400" dirty="0">
                <a:solidFill>
                  <a:srgbClr val="000000"/>
                </a:solidFill>
                <a:latin typeface="Arial" panose="020B0604020202020204" pitchFamily="34" charset="0"/>
              </a:rPr>
              <a:t>use of Subjunctive; </a:t>
            </a:r>
          </a:p>
          <a:p>
            <a:r>
              <a:rPr lang="en-GB" sz="2400" dirty="0">
                <a:solidFill>
                  <a:srgbClr val="000000"/>
                </a:solidFill>
                <a:latin typeface="Arial" panose="020B0604020202020204" pitchFamily="34" charset="0"/>
              </a:rPr>
              <a:t>formation of regular and irregular verbs; </a:t>
            </a:r>
          </a:p>
          <a:p>
            <a:r>
              <a:rPr lang="en-GB" sz="2400" dirty="0">
                <a:solidFill>
                  <a:srgbClr val="000000"/>
                </a:solidFill>
                <a:latin typeface="Arial" panose="020B0604020202020204" pitchFamily="34" charset="0"/>
              </a:rPr>
              <a:t>reflexive verbs; </a:t>
            </a:r>
          </a:p>
          <a:p>
            <a:r>
              <a:rPr lang="en-GB" sz="2400" dirty="0"/>
              <a:t>use of impersonal expressions using reflexive verbs or verbs with indirect object pronoun </a:t>
            </a:r>
            <a:r>
              <a:rPr lang="en-GB" sz="2400" dirty="0" err="1"/>
              <a:t>eg</a:t>
            </a:r>
            <a:r>
              <a:rPr lang="en-GB" sz="2400" dirty="0"/>
              <a:t> </a:t>
            </a:r>
            <a:r>
              <a:rPr lang="en-GB" sz="2400" i="1" dirty="0" err="1"/>
              <a:t>gustar</a:t>
            </a:r>
            <a:r>
              <a:rPr lang="en-GB" sz="2400" i="1" dirty="0"/>
              <a:t>, </a:t>
            </a:r>
            <a:r>
              <a:rPr lang="en-GB" sz="2400" i="1" dirty="0" err="1"/>
              <a:t>faltar</a:t>
            </a:r>
            <a:r>
              <a:rPr lang="en-GB" sz="2400" i="1" dirty="0"/>
              <a:t>, </a:t>
            </a:r>
            <a:r>
              <a:rPr lang="en-GB" sz="2400" i="1" dirty="0" err="1"/>
              <a:t>interesar</a:t>
            </a:r>
            <a:r>
              <a:rPr lang="en-GB" sz="2400" i="1" dirty="0"/>
              <a:t> </a:t>
            </a:r>
            <a:r>
              <a:rPr lang="en-GB" sz="2400" dirty="0" err="1"/>
              <a:t>etc</a:t>
            </a:r>
            <a:r>
              <a:rPr lang="en-GB" sz="2400" i="1" dirty="0"/>
              <a:t>; </a:t>
            </a:r>
            <a:endParaRPr lang="en-GB" sz="2400" dirty="0"/>
          </a:p>
          <a:p>
            <a:r>
              <a:rPr lang="en-GB" sz="2400" dirty="0"/>
              <a:t>value judgements; </a:t>
            </a:r>
          </a:p>
          <a:p>
            <a:r>
              <a:rPr lang="en-GB" sz="2400" dirty="0"/>
              <a:t>verb + infinitive (+ preposition) expressions.</a:t>
            </a:r>
            <a:r>
              <a:rPr lang="en-GB" dirty="0"/>
              <a:t> </a:t>
            </a:r>
            <a:endParaRPr lang="en-GB" dirty="0">
              <a:latin typeface="Arial" panose="020B0604020202020204" pitchFamily="34" charset="0"/>
            </a:endParaRPr>
          </a:p>
          <a:p>
            <a:endParaRPr lang="en-GB" dirty="0"/>
          </a:p>
        </p:txBody>
      </p:sp>
    </p:spTree>
    <p:extLst>
      <p:ext uri="{BB962C8B-B14F-4D97-AF65-F5344CB8AC3E}">
        <p14:creationId xmlns:p14="http://schemas.microsoft.com/office/powerpoint/2010/main" val="4062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249" y="275573"/>
            <a:ext cx="9707672" cy="2308324"/>
          </a:xfrm>
          <a:prstGeom prst="rect">
            <a:avLst/>
          </a:prstGeom>
        </p:spPr>
        <p:txBody>
          <a:bodyPr wrap="square">
            <a:spAutoFit/>
          </a:bodyPr>
          <a:lstStyle/>
          <a:p>
            <a:r>
              <a:rPr lang="en-GB" sz="2400" b="1" dirty="0" smtClean="0">
                <a:solidFill>
                  <a:srgbClr val="0070C0"/>
                </a:solidFill>
                <a:latin typeface="Arial" panose="020B0604020202020204" pitchFamily="34" charset="0"/>
              </a:rPr>
              <a:t>AO4</a:t>
            </a:r>
            <a:r>
              <a:rPr lang="en-GB" sz="2400" b="1" dirty="0" smtClean="0">
                <a:solidFill>
                  <a:srgbClr val="000000"/>
                </a:solidFill>
                <a:latin typeface="Arial" panose="020B0604020202020204" pitchFamily="34" charset="0"/>
              </a:rPr>
              <a:t> Excellent </a:t>
            </a:r>
            <a:r>
              <a:rPr lang="en-GB" sz="2400" b="1" dirty="0">
                <a:solidFill>
                  <a:srgbClr val="000000"/>
                </a:solidFill>
                <a:latin typeface="Arial" panose="020B0604020202020204" pitchFamily="34" charset="0"/>
              </a:rPr>
              <a:t>critical and analytical response to the question set </a:t>
            </a:r>
            <a:endParaRPr lang="en-GB" sz="2400" dirty="0">
              <a:solidFill>
                <a:srgbClr val="000000"/>
              </a:solidFill>
              <a:latin typeface="Arial" panose="020B0604020202020204" pitchFamily="34" charset="0"/>
            </a:endParaRPr>
          </a:p>
          <a:p>
            <a:r>
              <a:rPr lang="en-GB" sz="2400" dirty="0">
                <a:solidFill>
                  <a:srgbClr val="000000"/>
                </a:solidFill>
                <a:latin typeface="Arial" panose="020B0604020202020204" pitchFamily="34" charset="0"/>
              </a:rPr>
              <a:t>Knowledge of the text or film is consistently accurate and detailed. Opinions, views and conclusions are consistently supported by relevant and appropriate evidence from the text or film. The essay demonstrates excellent evaluation of the issues, themes and the cultural and social contexts of the text or film studied. 	</a:t>
            </a:r>
          </a:p>
        </p:txBody>
      </p:sp>
    </p:spTree>
    <p:extLst>
      <p:ext uri="{BB962C8B-B14F-4D97-AF65-F5344CB8AC3E}">
        <p14:creationId xmlns:p14="http://schemas.microsoft.com/office/powerpoint/2010/main" val="140253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178" y="628643"/>
            <a:ext cx="10144298" cy="369332"/>
          </a:xfrm>
          <a:prstGeom prst="rect">
            <a:avLst/>
          </a:prstGeom>
        </p:spPr>
        <p:txBody>
          <a:bodyPr wrap="square">
            <a:spAutoFit/>
          </a:bodyPr>
          <a:lstStyle/>
          <a:p>
            <a:r>
              <a:rPr lang="en-GB" dirty="0"/>
              <a:t>https://www.memrise.com/course/272910/asa-level-spanish-essay-and-speaking-phrases/9/</a:t>
            </a:r>
          </a:p>
        </p:txBody>
      </p:sp>
      <p:sp>
        <p:nvSpPr>
          <p:cNvPr id="3" name="Rectangle 2"/>
          <p:cNvSpPr/>
          <p:nvPr/>
        </p:nvSpPr>
        <p:spPr>
          <a:xfrm>
            <a:off x="421177" y="1473802"/>
            <a:ext cx="7800109" cy="882678"/>
          </a:xfrm>
          <a:prstGeom prst="rect">
            <a:avLst/>
          </a:prstGeom>
        </p:spPr>
        <p:txBody>
          <a:bodyPr wrap="square">
            <a:spAutoFit/>
          </a:bodyPr>
          <a:lstStyle/>
          <a:p>
            <a:pPr>
              <a:lnSpc>
                <a:spcPct val="107000"/>
              </a:lnSpc>
              <a:spcAft>
                <a:spcPts val="800"/>
              </a:spcAft>
            </a:pPr>
            <a:r>
              <a:rPr lang="en-GB" sz="2400" dirty="0" err="1">
                <a:latin typeface="Calibri" panose="020F0502020204030204" pitchFamily="34" charset="0"/>
                <a:ea typeface="Calibri" panose="020F0502020204030204" pitchFamily="34" charset="0"/>
                <a:cs typeface="Times New Roman" panose="02020603050405020304" pitchFamily="18" charset="0"/>
              </a:rPr>
              <a:t>Aquí</a:t>
            </a:r>
            <a:r>
              <a:rPr lang="en-GB" sz="2400" dirty="0">
                <a:latin typeface="Calibri" panose="020F0502020204030204" pitchFamily="34" charset="0"/>
                <a:ea typeface="Calibri" panose="020F0502020204030204" pitchFamily="34" charset="0"/>
                <a:cs typeface="Times New Roman" panose="02020603050405020304" pitchFamily="18" charset="0"/>
              </a:rPr>
              <a:t> hay un </a:t>
            </a:r>
            <a:r>
              <a:rPr lang="en-GB" sz="2400" dirty="0" err="1">
                <a:latin typeface="Calibri" panose="020F0502020204030204" pitchFamily="34" charset="0"/>
                <a:ea typeface="Calibri" panose="020F0502020204030204" pitchFamily="34" charset="0"/>
                <a:cs typeface="Times New Roman" panose="02020603050405020304" pitchFamily="18" charset="0"/>
              </a:rPr>
              <a:t>sitio</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a:latin typeface="Calibri" panose="020F0502020204030204" pitchFamily="34" charset="0"/>
                <a:ea typeface="Calibri" panose="020F0502020204030204" pitchFamily="34" charset="0"/>
                <a:cs typeface="Times New Roman" panose="02020603050405020304" pitchFamily="18" charset="0"/>
              </a:rPr>
              <a:t>web </a:t>
            </a:r>
            <a:r>
              <a:rPr lang="en-GB" sz="2400" smtClean="0">
                <a:latin typeface="Calibri" panose="020F0502020204030204" pitchFamily="34" charset="0"/>
                <a:ea typeface="Calibri" panose="020F0502020204030204" pitchFamily="34" charset="0"/>
                <a:cs typeface="Times New Roman" panose="02020603050405020304" pitchFamily="18" charset="0"/>
              </a:rPr>
              <a:t>con </a:t>
            </a:r>
            <a:r>
              <a:rPr lang="en-GB" sz="2400" dirty="0" err="1">
                <a:latin typeface="Calibri" panose="020F0502020204030204" pitchFamily="34" charset="0"/>
                <a:ea typeface="Calibri" panose="020F0502020204030204" pitchFamily="34" charset="0"/>
                <a:cs typeface="Times New Roman" panose="02020603050405020304" pitchFamily="18" charset="0"/>
              </a:rPr>
              <a:t>vocabulario</a:t>
            </a:r>
            <a:r>
              <a:rPr lang="en-GB" sz="2400" dirty="0">
                <a:latin typeface="Calibri" panose="020F0502020204030204" pitchFamily="34" charset="0"/>
                <a:ea typeface="Calibri" panose="020F0502020204030204" pitchFamily="34" charset="0"/>
                <a:cs typeface="Times New Roman" panose="02020603050405020304" pitchFamily="18" charset="0"/>
              </a:rPr>
              <a:t> de </a:t>
            </a:r>
            <a:r>
              <a:rPr lang="en-GB" sz="2400" dirty="0" err="1">
                <a:latin typeface="Calibri" panose="020F0502020204030204" pitchFamily="34" charset="0"/>
                <a:ea typeface="Calibri" panose="020F0502020204030204" pitchFamily="34" charset="0"/>
                <a:cs typeface="Times New Roman" panose="02020603050405020304" pitchFamily="18" charset="0"/>
              </a:rPr>
              <a:t>literatura</a:t>
            </a:r>
            <a:r>
              <a:rPr lang="en-GB" sz="2400" dirty="0">
                <a:latin typeface="Calibri" panose="020F0502020204030204" pitchFamily="34" charset="0"/>
                <a:ea typeface="Calibri" panose="020F0502020204030204" pitchFamily="34" charset="0"/>
                <a:cs typeface="Times New Roman" panose="02020603050405020304" pitchFamily="18" charset="0"/>
              </a:rPr>
              <a:t> que </a:t>
            </a:r>
            <a:r>
              <a:rPr lang="en-GB" sz="2400" dirty="0" err="1">
                <a:latin typeface="Calibri" panose="020F0502020204030204" pitchFamily="34" charset="0"/>
                <a:ea typeface="Calibri" panose="020F0502020204030204" pitchFamily="34" charset="0"/>
                <a:cs typeface="Times New Roman" panose="02020603050405020304" pitchFamily="18" charset="0"/>
              </a:rPr>
              <a:t>te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puede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ser</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útil</a:t>
            </a:r>
            <a:r>
              <a:rPr lang="en-GB" sz="24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42239463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248</TotalTime>
  <Words>387</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Times New Roman</vt:lpstr>
      <vt:lpstr>Trebuchet MS</vt:lpstr>
      <vt:lpstr>Verdana</vt:lpstr>
      <vt:lpstr>Wingdings 3</vt:lpstr>
      <vt:lpstr>Facet</vt:lpstr>
      <vt:lpstr>La casa de Bernarda Alba</vt:lpstr>
      <vt:lpstr>PowerPoint Presentation</vt:lpstr>
      <vt:lpstr>Los personajes</vt:lpstr>
      <vt:lpstr>PowerPoint Presentation</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casa de Bernarda Alba</dc:title>
  <dc:creator>Jennifer Pyburn</dc:creator>
  <cp:lastModifiedBy>Jennifer Pyburn</cp:lastModifiedBy>
  <cp:revision>14</cp:revision>
  <cp:lastPrinted>2018-11-01T16:28:08Z</cp:lastPrinted>
  <dcterms:created xsi:type="dcterms:W3CDTF">2018-11-01T14:02:56Z</dcterms:created>
  <dcterms:modified xsi:type="dcterms:W3CDTF">2018-11-16T14:46:52Z</dcterms:modified>
</cp:coreProperties>
</file>