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5" r:id="rId3"/>
    <p:sldId id="278" r:id="rId4"/>
    <p:sldId id="276" r:id="rId5"/>
    <p:sldId id="277" r:id="rId6"/>
    <p:sldId id="280" r:id="rId7"/>
    <p:sldId id="279" r:id="rId8"/>
    <p:sldId id="267" r:id="rId9"/>
    <p:sldId id="268" r:id="rId10"/>
    <p:sldId id="298" r:id="rId11"/>
    <p:sldId id="269" r:id="rId12"/>
    <p:sldId id="256" r:id="rId13"/>
    <p:sldId id="271" r:id="rId14"/>
    <p:sldId id="270"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2236F369-87A6-3940-87F6-DEC7327F856F}" type="datetimeFigureOut">
              <a:rPr lang="en-US"/>
              <a:pPr/>
              <a:t>11/20/2018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9EEDD88-D3F8-4D4C-B5F6-6A82007722C0}" type="slidenum">
              <a:rPr lang="en-US"/>
              <a:pPr/>
              <a:t>‹#›</a:t>
            </a:fld>
            <a:endParaRPr lang="en-US"/>
          </a:p>
        </p:txBody>
      </p:sp>
    </p:spTree>
    <p:extLst>
      <p:ext uri="{BB962C8B-B14F-4D97-AF65-F5344CB8AC3E}">
        <p14:creationId xmlns:p14="http://schemas.microsoft.com/office/powerpoint/2010/main" val="106243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BAC4AAB-DFA2-EF4C-BA2A-FC3D84B4F348}" type="datetimeFigureOut">
              <a:rPr lang="en-US"/>
              <a:pPr/>
              <a:t>11/20/2018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17BE564-0413-A34A-978A-D9383A597DCA}" type="slidenum">
              <a:rPr lang="en-US"/>
              <a:pPr/>
              <a:t>‹#›</a:t>
            </a:fld>
            <a:endParaRPr lang="en-US"/>
          </a:p>
        </p:txBody>
      </p:sp>
    </p:spTree>
    <p:extLst>
      <p:ext uri="{BB962C8B-B14F-4D97-AF65-F5344CB8AC3E}">
        <p14:creationId xmlns:p14="http://schemas.microsoft.com/office/powerpoint/2010/main" val="125716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6C80F56-91AB-B549-9A7F-C481928D98C0}" type="datetimeFigureOut">
              <a:rPr lang="en-US"/>
              <a:pPr/>
              <a:t>11/20/2018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146470B-72B3-1048-B470-6C84B62DCFBD}" type="slidenum">
              <a:rPr lang="en-US"/>
              <a:pPr/>
              <a:t>‹#›</a:t>
            </a:fld>
            <a:endParaRPr lang="en-US"/>
          </a:p>
        </p:txBody>
      </p:sp>
    </p:spTree>
    <p:extLst>
      <p:ext uri="{BB962C8B-B14F-4D97-AF65-F5344CB8AC3E}">
        <p14:creationId xmlns:p14="http://schemas.microsoft.com/office/powerpoint/2010/main" val="350135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E16777F-6FEB-1341-9680-53139C77DFAA}" type="datetimeFigureOut">
              <a:rPr lang="en-US"/>
              <a:pPr/>
              <a:t>11/20/2018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782981F-7F16-7940-A289-2FE1DF48E5E1}" type="slidenum">
              <a:rPr lang="en-US"/>
              <a:pPr/>
              <a:t>‹#›</a:t>
            </a:fld>
            <a:endParaRPr lang="en-US"/>
          </a:p>
        </p:txBody>
      </p:sp>
    </p:spTree>
    <p:extLst>
      <p:ext uri="{BB962C8B-B14F-4D97-AF65-F5344CB8AC3E}">
        <p14:creationId xmlns:p14="http://schemas.microsoft.com/office/powerpoint/2010/main" val="1333995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9194F5D-7263-B148-B8B8-638EC654DB87}" type="datetimeFigureOut">
              <a:rPr lang="en-US"/>
              <a:pPr/>
              <a:t>11/20/2018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B0B93F8-616D-6B4D-8458-FC916F02477C}" type="slidenum">
              <a:rPr lang="en-US"/>
              <a:pPr/>
              <a:t>‹#›</a:t>
            </a:fld>
            <a:endParaRPr lang="en-US"/>
          </a:p>
        </p:txBody>
      </p:sp>
    </p:spTree>
    <p:extLst>
      <p:ext uri="{BB962C8B-B14F-4D97-AF65-F5344CB8AC3E}">
        <p14:creationId xmlns:p14="http://schemas.microsoft.com/office/powerpoint/2010/main" val="1116754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5E350536-354E-6B4F-AE8F-C397E1B01204}" type="datetimeFigureOut">
              <a:rPr lang="en-US"/>
              <a:pPr/>
              <a:t>11/20/2018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D75832B-EC9B-0142-9CF8-933BA1ACDC3F}" type="slidenum">
              <a:rPr lang="en-US"/>
              <a:pPr/>
              <a:t>‹#›</a:t>
            </a:fld>
            <a:endParaRPr lang="en-US"/>
          </a:p>
        </p:txBody>
      </p:sp>
    </p:spTree>
    <p:extLst>
      <p:ext uri="{BB962C8B-B14F-4D97-AF65-F5344CB8AC3E}">
        <p14:creationId xmlns:p14="http://schemas.microsoft.com/office/powerpoint/2010/main" val="426810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5A0B6307-E505-3B4E-86E1-8A2BDA3D7EAF}" type="datetimeFigureOut">
              <a:rPr lang="en-US"/>
              <a:pPr/>
              <a:t>11/20/2018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4138659-795D-7B4B-B8BB-F59142247811}" type="slidenum">
              <a:rPr lang="en-US"/>
              <a:pPr/>
              <a:t>‹#›</a:t>
            </a:fld>
            <a:endParaRPr lang="en-US"/>
          </a:p>
        </p:txBody>
      </p:sp>
    </p:spTree>
    <p:extLst>
      <p:ext uri="{BB962C8B-B14F-4D97-AF65-F5344CB8AC3E}">
        <p14:creationId xmlns:p14="http://schemas.microsoft.com/office/powerpoint/2010/main" val="4139814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A5A795A0-2FD5-794D-A199-BC26CCDD54D0}" type="datetimeFigureOut">
              <a:rPr lang="en-US"/>
              <a:pPr/>
              <a:t>11/20/2018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A1528BD-8A05-E34A-8737-516AD813AA59}" type="slidenum">
              <a:rPr lang="en-US"/>
              <a:pPr/>
              <a:t>‹#›</a:t>
            </a:fld>
            <a:endParaRPr lang="en-US"/>
          </a:p>
        </p:txBody>
      </p:sp>
    </p:spTree>
    <p:extLst>
      <p:ext uri="{BB962C8B-B14F-4D97-AF65-F5344CB8AC3E}">
        <p14:creationId xmlns:p14="http://schemas.microsoft.com/office/powerpoint/2010/main" val="14022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CE6CD49-AC73-5740-AB5C-9B580C4490A6}" type="datetimeFigureOut">
              <a:rPr lang="en-US"/>
              <a:pPr/>
              <a:t>11/20/2018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23AEC53-9ED9-704B-A5C8-D8EF694FAF53}" type="slidenum">
              <a:rPr lang="en-US"/>
              <a:pPr/>
              <a:t>‹#›</a:t>
            </a:fld>
            <a:endParaRPr lang="en-US"/>
          </a:p>
        </p:txBody>
      </p:sp>
    </p:spTree>
    <p:extLst>
      <p:ext uri="{BB962C8B-B14F-4D97-AF65-F5344CB8AC3E}">
        <p14:creationId xmlns:p14="http://schemas.microsoft.com/office/powerpoint/2010/main" val="3732510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5A9E627-3833-ED45-B7F4-62D1B7DB1F22}" type="datetimeFigureOut">
              <a:rPr lang="en-US"/>
              <a:pPr/>
              <a:t>11/20/2018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B59A707-729E-B24A-85D1-AA6DC1D9A5DD}" type="slidenum">
              <a:rPr lang="en-US"/>
              <a:pPr/>
              <a:t>‹#›</a:t>
            </a:fld>
            <a:endParaRPr lang="en-US"/>
          </a:p>
        </p:txBody>
      </p:sp>
    </p:spTree>
    <p:extLst>
      <p:ext uri="{BB962C8B-B14F-4D97-AF65-F5344CB8AC3E}">
        <p14:creationId xmlns:p14="http://schemas.microsoft.com/office/powerpoint/2010/main" val="1637929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B068E56-AF00-B447-A237-6B49CBC1F075}" type="datetimeFigureOut">
              <a:rPr lang="en-US"/>
              <a:pPr/>
              <a:t>11/20/2018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A854A13-C944-DB49-9EB8-E505D993A93B}" type="slidenum">
              <a:rPr lang="en-US"/>
              <a:pPr/>
              <a:t>‹#›</a:t>
            </a:fld>
            <a:endParaRPr lang="en-US"/>
          </a:p>
        </p:txBody>
      </p:sp>
    </p:spTree>
    <p:extLst>
      <p:ext uri="{BB962C8B-B14F-4D97-AF65-F5344CB8AC3E}">
        <p14:creationId xmlns:p14="http://schemas.microsoft.com/office/powerpoint/2010/main" val="2156479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cs typeface="Arial" charset="0"/>
              </a:defRPr>
            </a:lvl1pPr>
          </a:lstStyle>
          <a:p>
            <a:fld id="{5E0E07E3-235F-E846-846F-DCB79D5A2B87}" type="datetimeFigureOut">
              <a:rPr lang="en-US"/>
              <a:pPr/>
              <a:t>11/20/2018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cs typeface="Arial" charset="0"/>
              </a:defRPr>
            </a:lvl1pPr>
          </a:lstStyle>
          <a:p>
            <a:fld id="{0E8BCBDF-976D-4647-A4AF-8DBB60F3D0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llE7tCeNbro&amp;t=52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bmNR-AtnGQs&amp;feature=relate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youtube.com/watch?v=Qh9EwNuraw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r>
              <a:rPr lang="en-US">
                <a:latin typeface="Calibri" charset="0"/>
                <a:ea typeface="MS PGothic" charset="0"/>
              </a:rPr>
              <a:t>1975-1989</a:t>
            </a:r>
          </a:p>
        </p:txBody>
      </p:sp>
      <p:sp>
        <p:nvSpPr>
          <p:cNvPr id="4099" name="Subtitle 2"/>
          <p:cNvSpPr>
            <a:spLocks noGrp="1"/>
          </p:cNvSpPr>
          <p:nvPr>
            <p:ph type="subTitle" idx="1"/>
          </p:nvPr>
        </p:nvSpPr>
        <p:spPr/>
        <p:txBody>
          <a:bodyPr/>
          <a:lstStyle/>
          <a:p>
            <a:r>
              <a:rPr lang="en-US">
                <a:solidFill>
                  <a:srgbClr val="0000FF"/>
                </a:solidFill>
                <a:latin typeface="Calibri" charset="0"/>
                <a:ea typeface="MS PGothic" charset="0"/>
              </a:rPr>
              <a:t>Beziehung zwischen der BRD &amp; DDR</a:t>
            </a:r>
          </a:p>
          <a:p>
            <a:r>
              <a:rPr lang="en-US">
                <a:solidFill>
                  <a:srgbClr val="898989"/>
                </a:solidFill>
                <a:latin typeface="Calibri" charset="0"/>
                <a:ea typeface="MS PGothic" charset="0"/>
              </a:rPr>
              <a:t>Wie müssen wir uns das Leben in der DDR vorstellen?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Schabowski</a:t>
            </a:r>
            <a:r>
              <a:rPr lang="en-US" dirty="0" smtClean="0"/>
              <a:t> </a:t>
            </a:r>
            <a:r>
              <a:rPr lang="en-US" dirty="0" err="1" smtClean="0"/>
              <a:t>Versprecher</a:t>
            </a:r>
            <a:endParaRPr lang="en-US" dirty="0"/>
          </a:p>
        </p:txBody>
      </p:sp>
      <p:sp>
        <p:nvSpPr>
          <p:cNvPr id="3" name="Content Placeholder 2"/>
          <p:cNvSpPr>
            <a:spLocks noGrp="1"/>
          </p:cNvSpPr>
          <p:nvPr>
            <p:ph idx="1"/>
          </p:nvPr>
        </p:nvSpPr>
        <p:spPr/>
        <p:txBody>
          <a:bodyPr/>
          <a:lstStyle/>
          <a:p>
            <a:pPr marL="0" indent="0">
              <a:buNone/>
            </a:pPr>
            <a:r>
              <a:rPr lang="nl-NL" dirty="0">
                <a:hlinkClick r:id="rId2"/>
              </a:rPr>
              <a:t>https://www.youtube.com/watch?v=llE7tCeNbro&amp;t=</a:t>
            </a:r>
            <a:r>
              <a:rPr lang="nl-NL" dirty="0" smtClean="0">
                <a:hlinkClick r:id="rId2"/>
              </a:rPr>
              <a:t>52s</a:t>
            </a:r>
            <a:endParaRPr lang="nl-NL" dirty="0" smtClean="0"/>
          </a:p>
          <a:p>
            <a:endParaRPr lang="en-US" dirty="0"/>
          </a:p>
        </p:txBody>
      </p:sp>
    </p:spTree>
    <p:extLst>
      <p:ext uri="{BB962C8B-B14F-4D97-AF65-F5344CB8AC3E}">
        <p14:creationId xmlns:p14="http://schemas.microsoft.com/office/powerpoint/2010/main" val="3948967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4619625" cy="1143000"/>
          </a:xfrm>
        </p:spPr>
        <p:txBody>
          <a:bodyPr/>
          <a:lstStyle/>
          <a:p>
            <a:pPr eaLnBrk="1" hangingPunct="1"/>
            <a:r>
              <a:rPr noProof="1">
                <a:latin typeface="Calibri" charset="0"/>
                <a:ea typeface="MS PGothic" charset="0"/>
              </a:rPr>
              <a:t>Der Fall der Mauer</a:t>
            </a:r>
          </a:p>
        </p:txBody>
      </p:sp>
      <p:sp>
        <p:nvSpPr>
          <p:cNvPr id="16387" name="Content Placeholder 2"/>
          <p:cNvSpPr>
            <a:spLocks noGrp="1"/>
          </p:cNvSpPr>
          <p:nvPr>
            <p:ph idx="1"/>
          </p:nvPr>
        </p:nvSpPr>
        <p:spPr>
          <a:xfrm>
            <a:off x="5219700" y="1412875"/>
            <a:ext cx="3529013" cy="5040313"/>
          </a:xfrm>
        </p:spPr>
        <p:txBody>
          <a:bodyPr/>
          <a:lstStyle/>
          <a:p>
            <a:pPr eaLnBrk="1" hangingPunct="1">
              <a:lnSpc>
                <a:spcPct val="80000"/>
              </a:lnSpc>
              <a:buFont typeface="Arial" charset="0"/>
              <a:buNone/>
            </a:pPr>
            <a:r>
              <a:rPr lang="de-DE" sz="2000">
                <a:latin typeface="Calibri" charset="0"/>
                <a:ea typeface="MS PGothic" charset="0"/>
              </a:rPr>
              <a:t>	Zwei Tage später, am 9. November 1989, kam es zum Fall der Berliner Mauer. Tausende von DDR-Bürgern überquerten spontan die Grenze. </a:t>
            </a:r>
          </a:p>
          <a:p>
            <a:pPr eaLnBrk="1" hangingPunct="1">
              <a:lnSpc>
                <a:spcPct val="80000"/>
              </a:lnSpc>
              <a:buFont typeface="Arial" charset="0"/>
              <a:buNone/>
            </a:pPr>
            <a:r>
              <a:rPr lang="en-US" sz="2000">
                <a:latin typeface="Calibri" charset="0"/>
                <a:ea typeface="MS PGothic" charset="0"/>
                <a:hlinkClick r:id="rId2"/>
              </a:rPr>
              <a:t>https://www.youtube.com/watch?v=bmNR-AtnGQs&amp;feature=related</a:t>
            </a:r>
            <a:endParaRPr lang="en-US" sz="2000">
              <a:latin typeface="Calibri" charset="0"/>
              <a:ea typeface="MS PGothic" charset="0"/>
            </a:endParaRPr>
          </a:p>
          <a:p>
            <a:pPr eaLnBrk="1" hangingPunct="1">
              <a:lnSpc>
                <a:spcPct val="80000"/>
              </a:lnSpc>
              <a:buFont typeface="Arial" charset="0"/>
              <a:buNone/>
            </a:pPr>
            <a:endParaRPr lang="de-DE" sz="2000">
              <a:latin typeface="Calibri" charset="0"/>
              <a:ea typeface="MS PGothic" charset="0"/>
            </a:endParaRPr>
          </a:p>
          <a:p>
            <a:pPr eaLnBrk="1" hangingPunct="1">
              <a:lnSpc>
                <a:spcPct val="80000"/>
              </a:lnSpc>
              <a:buFont typeface="Arial" charset="0"/>
              <a:buNone/>
            </a:pPr>
            <a:r>
              <a:rPr lang="de-DE" sz="2000">
                <a:latin typeface="Calibri" charset="0"/>
                <a:ea typeface="MS PGothic" charset="0"/>
              </a:rPr>
              <a:t>	In der DDR hielt die Demokratie Einzug. Im März 1990 kam es zur ersten freien Wahl der Volkskammer. Die neu gewählte Regierung nahm Verhandlungen mit der westdeutschen Bundesregierung unter Kanzler Helmut Kohl auf.</a:t>
            </a:r>
            <a:endParaRPr lang="en-US" sz="2000">
              <a:latin typeface="Calibri" charset="0"/>
              <a:ea typeface="MS PGothic" charset="0"/>
            </a:endParaRPr>
          </a:p>
        </p:txBody>
      </p:sp>
      <p:pic>
        <p:nvPicPr>
          <p:cNvPr id="16388" name="Picture 4" descr="mauer_DW_Bayern_Ber_952930p.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412875"/>
            <a:ext cx="4600575" cy="3067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650" y="4941888"/>
            <a:ext cx="7772400" cy="674687"/>
          </a:xfrm>
        </p:spPr>
        <p:txBody>
          <a:bodyPr rtlCol="0">
            <a:normAutofit fontScale="90000"/>
          </a:bodyPr>
          <a:lstStyle/>
          <a:p>
            <a:pPr eaLnBrk="1" fontAlgn="auto" hangingPunct="1">
              <a:spcAft>
                <a:spcPts val="0"/>
              </a:spcAft>
              <a:defRPr/>
            </a:pPr>
            <a:r>
              <a:rPr lang="en-US" noProof="1" smtClean="0">
                <a:ea typeface="+mj-ea"/>
                <a:cs typeface="+mj-cs"/>
              </a:rPr>
              <a:t>Die deutsche Wiedervereinigung</a:t>
            </a:r>
          </a:p>
        </p:txBody>
      </p:sp>
      <p:pic>
        <p:nvPicPr>
          <p:cNvPr id="17411" name="Picture 3" descr="feuerwerk_DW_Wissen_725578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1341438"/>
            <a:ext cx="4600575" cy="3067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noProof="1">
                <a:latin typeface="Calibri" charset="0"/>
                <a:ea typeface="MS PGothic" charset="0"/>
              </a:rPr>
              <a:t>Der Einigungsvertrag</a:t>
            </a:r>
          </a:p>
        </p:txBody>
      </p:sp>
      <p:sp>
        <p:nvSpPr>
          <p:cNvPr id="19459" name="Content Placeholder 2"/>
          <p:cNvSpPr>
            <a:spLocks noGrp="1"/>
          </p:cNvSpPr>
          <p:nvPr>
            <p:ph idx="1"/>
          </p:nvPr>
        </p:nvSpPr>
        <p:spPr>
          <a:xfrm>
            <a:off x="457200" y="1600200"/>
            <a:ext cx="4114800" cy="4525963"/>
          </a:xfrm>
        </p:spPr>
        <p:txBody>
          <a:bodyPr/>
          <a:lstStyle/>
          <a:p>
            <a:pPr eaLnBrk="1" hangingPunct="1">
              <a:lnSpc>
                <a:spcPct val="70000"/>
              </a:lnSpc>
              <a:buFont typeface="Arial" charset="0"/>
              <a:buNone/>
            </a:pPr>
            <a:r>
              <a:rPr lang="de-DE" sz="2700">
                <a:latin typeface="Calibri" charset="0"/>
                <a:ea typeface="MS PGothic" charset="0"/>
              </a:rPr>
              <a:t>	Am 31. August 1990 kam es zwischen den beiden deutschen Staaten zum Einigungsvertrag, der den Beitritt der DDR zur Bundesrepublik Deutschland vorsah. Am 3. Oktober 1990, der zum Tag der deutschen Einheit wurde, vollzog sich die Wiedervereinigung und die Teilung Deutschlands war beendet.</a:t>
            </a:r>
            <a:endParaRPr lang="en-US" sz="2700">
              <a:latin typeface="Calibri" charset="0"/>
              <a:ea typeface="MS PGothic" charset="0"/>
            </a:endParaRPr>
          </a:p>
        </p:txBody>
      </p:sp>
      <p:pic>
        <p:nvPicPr>
          <p:cNvPr id="19460" name="Picture 3" descr="210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59338" y="1628775"/>
            <a:ext cx="3097212" cy="4248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de-DE">
                <a:latin typeface="Calibri" charset="0"/>
                <a:ea typeface="MS PGothic" charset="0"/>
              </a:rPr>
              <a:t>Zwei-plus-Vier-Vertrag</a:t>
            </a:r>
            <a:endParaRPr lang="en-US">
              <a:latin typeface="Calibri" charset="0"/>
              <a:ea typeface="MS PGothic" charset="0"/>
            </a:endParaRPr>
          </a:p>
        </p:txBody>
      </p:sp>
      <p:sp>
        <p:nvSpPr>
          <p:cNvPr id="18435" name="Content Placeholder 2"/>
          <p:cNvSpPr>
            <a:spLocks noGrp="1"/>
          </p:cNvSpPr>
          <p:nvPr>
            <p:ph idx="1"/>
          </p:nvPr>
        </p:nvSpPr>
        <p:spPr>
          <a:xfrm>
            <a:off x="457200" y="1600200"/>
            <a:ext cx="4619625" cy="3844925"/>
          </a:xfrm>
        </p:spPr>
        <p:txBody>
          <a:bodyPr/>
          <a:lstStyle/>
          <a:p>
            <a:pPr eaLnBrk="1" hangingPunct="1">
              <a:buFont typeface="Arial" charset="0"/>
              <a:buNone/>
            </a:pPr>
            <a:r>
              <a:rPr lang="de-DE">
                <a:latin typeface="Calibri" charset="0"/>
                <a:ea typeface="MS PGothic" charset="0"/>
              </a:rPr>
              <a:t>	Mit den Siegermächten wurde der Zwei-plus-Vier-Vertrag abgeschlossen, die damit ihre Zustimmung zur Wiedervereinigung gaben. </a:t>
            </a:r>
            <a:endParaRPr lang="en-US">
              <a:latin typeface="Calibri" charset="0"/>
              <a:ea typeface="MS PGothic" charset="0"/>
            </a:endParaRPr>
          </a:p>
          <a:p>
            <a:pPr eaLnBrk="1" hangingPunct="1"/>
            <a:endParaRPr lang="en-US">
              <a:latin typeface="Calibri" charset="0"/>
              <a:ea typeface="MS PGothic" charset="0"/>
            </a:endParaRPr>
          </a:p>
        </p:txBody>
      </p:sp>
      <p:pic>
        <p:nvPicPr>
          <p:cNvPr id="18436" name="Picture 4" descr="20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1700213"/>
            <a:ext cx="2540000" cy="274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solidFill>
                  <a:srgbClr val="FF0000"/>
                </a:solidFill>
                <a:latin typeface="Calibri" charset="0"/>
                <a:ea typeface="MS PGothic" charset="0"/>
              </a:rPr>
              <a:t>FDJ </a:t>
            </a:r>
            <a:r>
              <a:rPr lang="en-US">
                <a:latin typeface="Calibri" charset="0"/>
                <a:ea typeface="MS PGothic" charset="0"/>
              </a:rPr>
              <a:t>= Die ‘</a:t>
            </a:r>
            <a:r>
              <a:rPr lang="en-US" altLang="ja-JP">
                <a:latin typeface="Calibri" charset="0"/>
                <a:ea typeface="MS PGothic" charset="0"/>
              </a:rPr>
              <a:t>Blauhemden</a:t>
            </a:r>
            <a:r>
              <a:rPr lang="en-US">
                <a:latin typeface="Calibri" charset="0"/>
                <a:ea typeface="MS PGothic" charset="0"/>
              </a:rPr>
              <a:t>’</a:t>
            </a:r>
            <a:r>
              <a:rPr lang="en-US" altLang="ja-JP">
                <a:latin typeface="Calibri" charset="0"/>
                <a:ea typeface="MS PGothic" charset="0"/>
              </a:rPr>
              <a:t/>
            </a:r>
            <a:br>
              <a:rPr lang="en-US" altLang="ja-JP">
                <a:latin typeface="Calibri" charset="0"/>
                <a:ea typeface="MS PGothic" charset="0"/>
              </a:rPr>
            </a:br>
            <a:r>
              <a:rPr lang="en-US" altLang="ja-JP" sz="1800">
                <a:latin typeface="Calibri" charset="0"/>
                <a:ea typeface="MS PGothic" charset="0"/>
              </a:rPr>
              <a:t>(14-25 Jahre)</a:t>
            </a:r>
            <a:endParaRPr lang="en-US" sz="1800">
              <a:latin typeface="Calibri" charset="0"/>
              <a:ea typeface="MS PGothic" charset="0"/>
            </a:endParaRPr>
          </a:p>
        </p:txBody>
      </p:sp>
      <p:sp>
        <p:nvSpPr>
          <p:cNvPr id="3" name="Content Placeholder 2"/>
          <p:cNvSpPr>
            <a:spLocks noGrp="1"/>
          </p:cNvSpPr>
          <p:nvPr>
            <p:ph idx="1"/>
          </p:nvPr>
        </p:nvSpPr>
        <p:spPr>
          <a:xfrm>
            <a:off x="395288" y="1557338"/>
            <a:ext cx="8229600" cy="4525962"/>
          </a:xfrm>
        </p:spPr>
        <p:txBody>
          <a:bodyPr/>
          <a:lstStyle/>
          <a:p>
            <a:pPr marL="0" indent="0">
              <a:buFont typeface="Arial" charset="0"/>
              <a:buNone/>
            </a:pPr>
            <a:r>
              <a:rPr lang="tr-TR" sz="2400" dirty="0">
                <a:latin typeface="Calibri" charset="0"/>
                <a:ea typeface="MS PGothic" charset="0"/>
              </a:rPr>
              <a:t>DAVOR:</a:t>
            </a:r>
          </a:p>
          <a:p>
            <a:pPr marL="0" indent="0"/>
            <a:r>
              <a:rPr lang="tr-TR" sz="2400" dirty="0" err="1">
                <a:latin typeface="Calibri" charset="0"/>
                <a:ea typeface="MS PGothic" charset="0"/>
              </a:rPr>
              <a:t>Junge</a:t>
            </a:r>
            <a:r>
              <a:rPr lang="tr-TR" sz="2400" dirty="0">
                <a:latin typeface="Calibri" charset="0"/>
                <a:ea typeface="MS PGothic" charset="0"/>
              </a:rPr>
              <a:t> </a:t>
            </a:r>
            <a:r>
              <a:rPr lang="tr-TR" sz="2400" dirty="0" err="1">
                <a:latin typeface="Calibri" charset="0"/>
                <a:ea typeface="MS PGothic" charset="0"/>
              </a:rPr>
              <a:t>Pioniere</a:t>
            </a:r>
            <a:r>
              <a:rPr lang="tr-TR" sz="2400" dirty="0">
                <a:latin typeface="Calibri" charset="0"/>
                <a:ea typeface="MS PGothic" charset="0"/>
              </a:rPr>
              <a:t> (</a:t>
            </a:r>
            <a:r>
              <a:rPr lang="tr-TR" sz="2400" dirty="0" err="1">
                <a:latin typeface="Calibri" charset="0"/>
                <a:ea typeface="MS PGothic" charset="0"/>
              </a:rPr>
              <a:t>Klassen</a:t>
            </a:r>
            <a:r>
              <a:rPr lang="tr-TR" sz="2400" dirty="0">
                <a:latin typeface="Calibri" charset="0"/>
                <a:ea typeface="MS PGothic" charset="0"/>
              </a:rPr>
              <a:t> 1-3): </a:t>
            </a:r>
            <a:r>
              <a:rPr lang="tr-TR" sz="2400" dirty="0" err="1">
                <a:latin typeface="Calibri" charset="0"/>
                <a:ea typeface="MS PGothic" charset="0"/>
              </a:rPr>
              <a:t>blaues</a:t>
            </a:r>
            <a:r>
              <a:rPr lang="tr-TR" sz="2400" dirty="0">
                <a:latin typeface="Calibri" charset="0"/>
                <a:ea typeface="MS PGothic" charset="0"/>
              </a:rPr>
              <a:t> </a:t>
            </a:r>
            <a:r>
              <a:rPr lang="tr-TR" sz="2400" dirty="0" err="1">
                <a:latin typeface="Calibri" charset="0"/>
                <a:ea typeface="MS PGothic" charset="0"/>
              </a:rPr>
              <a:t>H</a:t>
            </a:r>
            <a:r>
              <a:rPr lang="tr-TR" sz="2400" dirty="0" err="1" smtClean="0">
                <a:latin typeface="Calibri" charset="0"/>
                <a:ea typeface="MS PGothic" charset="0"/>
              </a:rPr>
              <a:t>alstuch</a:t>
            </a:r>
            <a:endParaRPr lang="tr-TR" sz="2400" dirty="0">
              <a:latin typeface="Calibri" charset="0"/>
              <a:ea typeface="MS PGothic" charset="0"/>
            </a:endParaRPr>
          </a:p>
          <a:p>
            <a:pPr marL="0" indent="0"/>
            <a:r>
              <a:rPr lang="tr-TR" sz="2400" dirty="0" err="1">
                <a:latin typeface="Calibri" charset="0"/>
                <a:ea typeface="MS PGothic" charset="0"/>
              </a:rPr>
              <a:t>Thälmann</a:t>
            </a:r>
            <a:r>
              <a:rPr lang="tr-TR" sz="2400" dirty="0">
                <a:latin typeface="Calibri" charset="0"/>
                <a:ea typeface="MS PGothic" charset="0"/>
              </a:rPr>
              <a:t> </a:t>
            </a:r>
            <a:r>
              <a:rPr lang="tr-TR" sz="2400" dirty="0" err="1">
                <a:latin typeface="Calibri" charset="0"/>
                <a:ea typeface="MS PGothic" charset="0"/>
              </a:rPr>
              <a:t>Pioniere</a:t>
            </a:r>
            <a:r>
              <a:rPr lang="tr-TR" sz="2400" dirty="0">
                <a:latin typeface="Calibri" charset="0"/>
                <a:ea typeface="MS PGothic" charset="0"/>
              </a:rPr>
              <a:t> (</a:t>
            </a:r>
            <a:r>
              <a:rPr lang="tr-TR" sz="2400" dirty="0" err="1">
                <a:latin typeface="Calibri" charset="0"/>
                <a:ea typeface="MS PGothic" charset="0"/>
              </a:rPr>
              <a:t>Klassen</a:t>
            </a:r>
            <a:r>
              <a:rPr lang="tr-TR" sz="2400" dirty="0">
                <a:latin typeface="Calibri" charset="0"/>
                <a:ea typeface="MS PGothic" charset="0"/>
              </a:rPr>
              <a:t> 4-7): </a:t>
            </a:r>
            <a:r>
              <a:rPr lang="tr-TR" sz="2400" dirty="0" err="1">
                <a:latin typeface="Calibri" charset="0"/>
                <a:ea typeface="MS PGothic" charset="0"/>
              </a:rPr>
              <a:t>rotes</a:t>
            </a:r>
            <a:r>
              <a:rPr lang="tr-TR" sz="2400" dirty="0">
                <a:latin typeface="Calibri" charset="0"/>
                <a:ea typeface="MS PGothic" charset="0"/>
              </a:rPr>
              <a:t> </a:t>
            </a:r>
            <a:r>
              <a:rPr lang="tr-TR" sz="2400" dirty="0" err="1">
                <a:latin typeface="Calibri" charset="0"/>
                <a:ea typeface="MS PGothic" charset="0"/>
              </a:rPr>
              <a:t>Halstuch</a:t>
            </a:r>
            <a:endParaRPr lang="tr-TR" sz="2400" dirty="0">
              <a:latin typeface="Calibri" charset="0"/>
              <a:ea typeface="MS PGothic" charset="0"/>
            </a:endParaRPr>
          </a:p>
          <a:p>
            <a:pPr marL="0" indent="0">
              <a:buFont typeface="Arial" charset="0"/>
              <a:buNone/>
            </a:pPr>
            <a:r>
              <a:rPr lang="tr-TR" sz="2400" dirty="0">
                <a:solidFill>
                  <a:srgbClr val="FF0000"/>
                </a:solidFill>
                <a:latin typeface="Calibri" charset="0"/>
                <a:ea typeface="MS PGothic" charset="0"/>
              </a:rPr>
              <a:t>FDJ</a:t>
            </a:r>
          </a:p>
          <a:p>
            <a:pPr marL="0" indent="0"/>
            <a:r>
              <a:rPr lang="tr-TR" sz="2400" dirty="0">
                <a:latin typeface="Calibri" charset="0"/>
                <a:ea typeface="MS PGothic" charset="0"/>
              </a:rPr>
              <a:t>ü</a:t>
            </a:r>
            <a:r>
              <a:rPr lang="en-US" sz="2400" dirty="0" err="1">
                <a:latin typeface="Calibri" charset="0"/>
                <a:ea typeface="MS PGothic" charset="0"/>
              </a:rPr>
              <a:t>berparteiliche</a:t>
            </a:r>
            <a:r>
              <a:rPr lang="en-US" sz="2400" dirty="0">
                <a:latin typeface="Calibri" charset="0"/>
                <a:ea typeface="MS PGothic" charset="0"/>
              </a:rPr>
              <a:t>, ‘</a:t>
            </a:r>
            <a:r>
              <a:rPr lang="en-US" altLang="ja-JP" sz="2400" dirty="0" err="1">
                <a:latin typeface="Calibri" charset="0"/>
                <a:ea typeface="MS PGothic" charset="0"/>
              </a:rPr>
              <a:t>freiwillige</a:t>
            </a:r>
            <a:r>
              <a:rPr lang="en-US" sz="2400" dirty="0">
                <a:latin typeface="Calibri" charset="0"/>
                <a:ea typeface="MS PGothic" charset="0"/>
              </a:rPr>
              <a:t>’</a:t>
            </a:r>
            <a:r>
              <a:rPr lang="en-US" altLang="ja-JP" sz="2400" dirty="0">
                <a:latin typeface="Calibri" charset="0"/>
                <a:ea typeface="MS PGothic" charset="0"/>
              </a:rPr>
              <a:t> </a:t>
            </a:r>
            <a:r>
              <a:rPr lang="en-US" altLang="ja-JP" sz="2400" dirty="0" err="1">
                <a:latin typeface="Calibri" charset="0"/>
                <a:ea typeface="MS PGothic" charset="0"/>
              </a:rPr>
              <a:t>Jugendorganisation</a:t>
            </a:r>
            <a:endParaRPr lang="en-US" altLang="ja-JP" sz="2400" dirty="0">
              <a:latin typeface="Calibri" charset="0"/>
              <a:ea typeface="MS PGothic" charset="0"/>
            </a:endParaRPr>
          </a:p>
          <a:p>
            <a:pPr marL="0" indent="0"/>
            <a:r>
              <a:rPr lang="en-US" sz="2400" dirty="0" err="1">
                <a:latin typeface="Calibri" charset="0"/>
                <a:ea typeface="MS PGothic" charset="0"/>
              </a:rPr>
              <a:t>wurde</a:t>
            </a:r>
            <a:r>
              <a:rPr lang="en-US" sz="2400" dirty="0">
                <a:latin typeface="Calibri" charset="0"/>
                <a:ea typeface="MS PGothic" charset="0"/>
              </a:rPr>
              <a:t> 1946 </a:t>
            </a:r>
            <a:r>
              <a:rPr lang="en-US" sz="2400" dirty="0" err="1">
                <a:latin typeface="Calibri" charset="0"/>
                <a:ea typeface="MS PGothic" charset="0"/>
              </a:rPr>
              <a:t>gegründet</a:t>
            </a:r>
            <a:endParaRPr lang="en-US" sz="2400" dirty="0">
              <a:latin typeface="Calibri" charset="0"/>
              <a:ea typeface="MS PGothic" charset="0"/>
            </a:endParaRPr>
          </a:p>
          <a:p>
            <a:pPr marL="0" indent="0"/>
            <a:r>
              <a:rPr lang="en-US" sz="2400" dirty="0">
                <a:latin typeface="Calibri" charset="0"/>
                <a:ea typeface="MS PGothic" charset="0"/>
              </a:rPr>
              <a:t>1946- 1955 Erich </a:t>
            </a:r>
            <a:r>
              <a:rPr lang="en-US" sz="2400" dirty="0" err="1">
                <a:latin typeface="Calibri" charset="0"/>
                <a:ea typeface="MS PGothic" charset="0"/>
              </a:rPr>
              <a:t>Honecker</a:t>
            </a:r>
            <a:r>
              <a:rPr lang="en-US" sz="2400" dirty="0">
                <a:latin typeface="Calibri" charset="0"/>
                <a:ea typeface="MS PGothic" charset="0"/>
              </a:rPr>
              <a:t> war </a:t>
            </a:r>
            <a:r>
              <a:rPr lang="en-US" sz="2400" dirty="0" err="1">
                <a:latin typeface="Calibri" charset="0"/>
                <a:ea typeface="MS PGothic" charset="0"/>
              </a:rPr>
              <a:t>Vorsitzender</a:t>
            </a:r>
            <a:endParaRPr lang="en-US" sz="2400" dirty="0">
              <a:latin typeface="Calibri" charset="0"/>
              <a:ea typeface="MS PGothic" charset="0"/>
            </a:endParaRPr>
          </a:p>
          <a:p>
            <a:pPr marL="0" indent="0"/>
            <a:r>
              <a:rPr lang="en-US" sz="2400" dirty="0">
                <a:latin typeface="Calibri" charset="0"/>
                <a:ea typeface="MS PGothic" charset="0"/>
              </a:rPr>
              <a:t>von </a:t>
            </a:r>
            <a:r>
              <a:rPr lang="en-US" sz="2400" dirty="0" err="1">
                <a:latin typeface="Calibri" charset="0"/>
                <a:ea typeface="MS PGothic" charset="0"/>
              </a:rPr>
              <a:t>ihm</a:t>
            </a:r>
            <a:r>
              <a:rPr lang="en-US" sz="2400" dirty="0">
                <a:latin typeface="Calibri" charset="0"/>
                <a:ea typeface="MS PGothic" charset="0"/>
              </a:rPr>
              <a:t> </a:t>
            </a:r>
            <a:r>
              <a:rPr lang="en-US" sz="2400" dirty="0" err="1">
                <a:latin typeface="Calibri" charset="0"/>
                <a:ea typeface="MS PGothic" charset="0"/>
              </a:rPr>
              <a:t>zur</a:t>
            </a:r>
            <a:r>
              <a:rPr lang="en-US" sz="2400" dirty="0">
                <a:latin typeface="Calibri" charset="0"/>
                <a:ea typeface="MS PGothic" charset="0"/>
              </a:rPr>
              <a:t> </a:t>
            </a:r>
            <a:r>
              <a:rPr lang="en-US" sz="2400" dirty="0" err="1">
                <a:latin typeface="Calibri" charset="0"/>
                <a:ea typeface="MS PGothic" charset="0"/>
              </a:rPr>
              <a:t>Staatsjugend</a:t>
            </a:r>
            <a:r>
              <a:rPr lang="en-US" sz="2400" dirty="0">
                <a:latin typeface="Calibri" charset="0"/>
                <a:ea typeface="MS PGothic" charset="0"/>
              </a:rPr>
              <a:t> </a:t>
            </a:r>
            <a:r>
              <a:rPr lang="en-US" sz="2400" dirty="0" err="1">
                <a:latin typeface="Calibri" charset="0"/>
                <a:ea typeface="MS PGothic" charset="0"/>
              </a:rPr>
              <a:t>geformt</a:t>
            </a:r>
            <a:endParaRPr lang="en-US" sz="2400" dirty="0">
              <a:latin typeface="Calibri" charset="0"/>
              <a:ea typeface="MS PGothic" charset="0"/>
            </a:endParaRPr>
          </a:p>
          <a:p>
            <a:pPr marL="0" indent="0"/>
            <a:r>
              <a:rPr lang="en-US" sz="2400" dirty="0" err="1">
                <a:latin typeface="Calibri" charset="0"/>
                <a:ea typeface="MS PGothic" charset="0"/>
              </a:rPr>
              <a:t>politische</a:t>
            </a:r>
            <a:r>
              <a:rPr lang="en-US" sz="2400" dirty="0">
                <a:latin typeface="Calibri" charset="0"/>
                <a:ea typeface="MS PGothic" charset="0"/>
              </a:rPr>
              <a:t> </a:t>
            </a:r>
            <a:r>
              <a:rPr lang="en-US" sz="2400" dirty="0" err="1">
                <a:latin typeface="Calibri" charset="0"/>
                <a:ea typeface="MS PGothic" charset="0"/>
              </a:rPr>
              <a:t>Schulung</a:t>
            </a:r>
            <a:r>
              <a:rPr lang="en-US" sz="2400" dirty="0">
                <a:latin typeface="Calibri" charset="0"/>
                <a:ea typeface="MS PGothic" charset="0"/>
              </a:rPr>
              <a:t> &amp; </a:t>
            </a:r>
            <a:r>
              <a:rPr lang="en-US" sz="2400" dirty="0" err="1">
                <a:latin typeface="Calibri" charset="0"/>
                <a:ea typeface="MS PGothic" charset="0"/>
              </a:rPr>
              <a:t>Freizeitaktivitäten</a:t>
            </a:r>
            <a:endParaRPr lang="en-US" sz="2400" dirty="0">
              <a:latin typeface="Calibri" charset="0"/>
              <a:ea typeface="MS PGothic" charset="0"/>
            </a:endParaRPr>
          </a:p>
          <a:p>
            <a:pPr marL="0" indent="0"/>
            <a:r>
              <a:rPr lang="en-US" sz="2400" dirty="0" err="1">
                <a:latin typeface="Calibri" charset="0"/>
                <a:ea typeface="MS PGothic" charset="0"/>
              </a:rPr>
              <a:t>ohne</a:t>
            </a:r>
            <a:r>
              <a:rPr lang="en-US" sz="2400" dirty="0">
                <a:latin typeface="Calibri" charset="0"/>
                <a:ea typeface="MS PGothic" charset="0"/>
              </a:rPr>
              <a:t> ‘</a:t>
            </a:r>
            <a:r>
              <a:rPr lang="en-US" altLang="ja-JP" sz="2400" dirty="0" err="1">
                <a:latin typeface="Calibri" charset="0"/>
                <a:ea typeface="MS PGothic" charset="0"/>
              </a:rPr>
              <a:t>freiwillige</a:t>
            </a:r>
            <a:r>
              <a:rPr lang="en-US" sz="2400" dirty="0">
                <a:latin typeface="Calibri" charset="0"/>
                <a:ea typeface="MS PGothic" charset="0"/>
              </a:rPr>
              <a:t>’</a:t>
            </a:r>
            <a:r>
              <a:rPr lang="en-US" altLang="ja-JP" sz="2400" dirty="0">
                <a:latin typeface="Calibri" charset="0"/>
                <a:ea typeface="MS PGothic" charset="0"/>
              </a:rPr>
              <a:t> </a:t>
            </a:r>
            <a:r>
              <a:rPr lang="en-US" altLang="ja-JP" sz="2400" dirty="0" err="1">
                <a:latin typeface="Calibri" charset="0"/>
                <a:ea typeface="MS PGothic" charset="0"/>
              </a:rPr>
              <a:t>Mitgliedschaft</a:t>
            </a:r>
            <a:r>
              <a:rPr lang="en-US" altLang="ja-JP" sz="2400" dirty="0">
                <a:latin typeface="Calibri" charset="0"/>
                <a:ea typeface="MS PGothic" charset="0"/>
              </a:rPr>
              <a:t> gab </a:t>
            </a:r>
            <a:r>
              <a:rPr lang="en-US" altLang="ja-JP" sz="2400" dirty="0" err="1">
                <a:latin typeface="Calibri" charset="0"/>
                <a:ea typeface="MS PGothic" charset="0"/>
              </a:rPr>
              <a:t>es</a:t>
            </a:r>
            <a:r>
              <a:rPr lang="en-US" altLang="ja-JP" sz="2400" dirty="0">
                <a:latin typeface="Calibri" charset="0"/>
                <a:ea typeface="MS PGothic" charset="0"/>
              </a:rPr>
              <a:t> </a:t>
            </a:r>
            <a:r>
              <a:rPr lang="en-US" altLang="ja-JP" sz="2400" dirty="0" err="1">
                <a:solidFill>
                  <a:srgbClr val="0000FF"/>
                </a:solidFill>
                <a:latin typeface="Calibri" charset="0"/>
                <a:ea typeface="MS PGothic" charset="0"/>
              </a:rPr>
              <a:t>keine</a:t>
            </a:r>
            <a:r>
              <a:rPr lang="en-US" altLang="ja-JP" sz="2400" dirty="0">
                <a:solidFill>
                  <a:srgbClr val="0000FF"/>
                </a:solidFill>
                <a:latin typeface="Calibri" charset="0"/>
                <a:ea typeface="MS PGothic" charset="0"/>
              </a:rPr>
              <a:t> Chance </a:t>
            </a:r>
            <a:r>
              <a:rPr lang="en-US" altLang="ja-JP" sz="2400" dirty="0" err="1">
                <a:latin typeface="Calibri" charset="0"/>
                <a:ea typeface="MS PGothic" charset="0"/>
              </a:rPr>
              <a:t>für</a:t>
            </a:r>
            <a:r>
              <a:rPr lang="en-US" altLang="ja-JP" sz="2400" dirty="0">
                <a:latin typeface="Calibri" charset="0"/>
                <a:ea typeface="MS PGothic" charset="0"/>
              </a:rPr>
              <a:t> </a:t>
            </a:r>
            <a:r>
              <a:rPr lang="en-US" altLang="ja-JP" sz="2400" dirty="0" err="1">
                <a:latin typeface="Calibri" charset="0"/>
                <a:ea typeface="MS PGothic" charset="0"/>
              </a:rPr>
              <a:t>Schule</a:t>
            </a:r>
            <a:r>
              <a:rPr lang="en-US" altLang="ja-JP" sz="2400" dirty="0">
                <a:latin typeface="Calibri" charset="0"/>
                <a:ea typeface="MS PGothic" charset="0"/>
              </a:rPr>
              <a:t>, </a:t>
            </a:r>
            <a:r>
              <a:rPr lang="en-US" altLang="ja-JP" sz="2400" dirty="0" err="1">
                <a:latin typeface="Calibri" charset="0"/>
                <a:ea typeface="MS PGothic" charset="0"/>
              </a:rPr>
              <a:t>Uni</a:t>
            </a:r>
            <a:r>
              <a:rPr lang="en-US" altLang="ja-JP" sz="2400" dirty="0">
                <a:latin typeface="Calibri" charset="0"/>
                <a:ea typeface="MS PGothic" charset="0"/>
              </a:rPr>
              <a:t>, </a:t>
            </a:r>
            <a:r>
              <a:rPr lang="en-US" altLang="ja-JP" sz="2400" dirty="0" err="1">
                <a:latin typeface="Calibri" charset="0"/>
                <a:ea typeface="MS PGothic" charset="0"/>
              </a:rPr>
              <a:t>Beruf</a:t>
            </a:r>
            <a:endParaRPr lang="en-US" altLang="ja-JP" sz="2400" dirty="0">
              <a:latin typeface="Calibri" charset="0"/>
              <a:ea typeface="MS PGothic" charset="0"/>
            </a:endParaRPr>
          </a:p>
          <a:p>
            <a:pPr marL="0" indent="0"/>
            <a:endParaRPr lang="en-US" sz="2400" dirty="0">
              <a:latin typeface="Calibri" charset="0"/>
              <a:ea typeface="MS PGothic" charset="0"/>
            </a:endParaRPr>
          </a:p>
          <a:p>
            <a:pPr marL="0" indent="0"/>
            <a:endParaRPr lang="en-US" sz="2400" dirty="0">
              <a:latin typeface="Calibri" charset="0"/>
              <a:ea typeface="MS PGothic"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dissolve">
                                      <p:cBhvr>
                                        <p:cTn id="10" dur="500"/>
                                        <p:tgtEl>
                                          <p:spTgt spid="3">
                                            <p:txEl>
                                              <p:pRg st="4" end="4"/>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dissolve">
                                      <p:cBhvr>
                                        <p:cTn id="13" dur="500"/>
                                        <p:tgtEl>
                                          <p:spTgt spid="3">
                                            <p:txEl>
                                              <p:pRg st="5" end="5"/>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dissolve">
                                      <p:cBhvr>
                                        <p:cTn id="16" dur="500"/>
                                        <p:tgtEl>
                                          <p:spTgt spid="3">
                                            <p:txEl>
                                              <p:pRg st="6" end="6"/>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dissolve">
                                      <p:cBhvr>
                                        <p:cTn id="19" dur="500"/>
                                        <p:tgtEl>
                                          <p:spTgt spid="3">
                                            <p:txEl>
                                              <p:pRg st="7" end="7"/>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dissolve">
                                      <p:cBhvr>
                                        <p:cTn id="22" dur="500"/>
                                        <p:tgtEl>
                                          <p:spTgt spid="3">
                                            <p:txEl>
                                              <p:pRg st="8" end="8"/>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dissolve">
                                      <p:cBhvr>
                                        <p:cTn id="25" dur="500"/>
                                        <p:tgtEl>
                                          <p:spTgt spid="3">
                                            <p:txEl>
                                              <p:pRg st="9" end="9"/>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dissolve">
                                      <p:cBhvr>
                                        <p:cTn id="30" dur="500"/>
                                        <p:tgtEl>
                                          <p:spTgt spid="3">
                                            <p:txEl>
                                              <p:pRg st="0" end="0"/>
                                            </p:txEl>
                                          </p:spTgt>
                                        </p:tgtEl>
                                      </p:cBhvr>
                                    </p:animEffect>
                                  </p:childTnLst>
                                </p:cTn>
                              </p:par>
                              <p:par>
                                <p:cTn id="31" presetID="9" presetClass="entr" presetSubtype="0" fill="hold"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dissolve">
                                      <p:cBhvr>
                                        <p:cTn id="33" dur="500"/>
                                        <p:tgtEl>
                                          <p:spTgt spid="3">
                                            <p:txEl>
                                              <p:pRg st="1" end="1"/>
                                            </p:txEl>
                                          </p:spTgt>
                                        </p:tgtEl>
                                      </p:cBhvr>
                                    </p:animEffect>
                                  </p:childTnLst>
                                </p:cTn>
                              </p:par>
                              <p:par>
                                <p:cTn id="34" presetID="9" presetClass="entr" presetSubtype="0" fill="hold" nodeType="with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dissolve">
                                      <p:cBhvr>
                                        <p:cTn id="3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3200">
                <a:solidFill>
                  <a:srgbClr val="FF0000"/>
                </a:solidFill>
                <a:latin typeface="Calibri" charset="0"/>
                <a:ea typeface="MS PGothic" charset="0"/>
              </a:rPr>
              <a:t>Wehrkundeunterricht als Pflichtfach</a:t>
            </a:r>
          </a:p>
        </p:txBody>
      </p:sp>
      <p:sp>
        <p:nvSpPr>
          <p:cNvPr id="6147" name="Content Placeholder 2"/>
          <p:cNvSpPr>
            <a:spLocks noGrp="1"/>
          </p:cNvSpPr>
          <p:nvPr>
            <p:ph idx="1"/>
          </p:nvPr>
        </p:nvSpPr>
        <p:spPr/>
        <p:txBody>
          <a:bodyPr/>
          <a:lstStyle/>
          <a:p>
            <a:r>
              <a:rPr lang="en-US" sz="2800">
                <a:latin typeface="Calibri" charset="0"/>
                <a:ea typeface="MS PGothic" charset="0"/>
              </a:rPr>
              <a:t>ideologische Schulung </a:t>
            </a:r>
          </a:p>
          <a:p>
            <a:r>
              <a:rPr lang="en-US" sz="2800">
                <a:latin typeface="Calibri" charset="0"/>
                <a:ea typeface="MS PGothic" charset="0"/>
              </a:rPr>
              <a:t>vormilitärische Übungen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solidFill>
                  <a:srgbClr val="FF0000"/>
                </a:solidFill>
                <a:latin typeface="Calibri" charset="0"/>
                <a:ea typeface="MS PGothic" charset="0"/>
              </a:rPr>
              <a:t>1975  Gipfeltreffen in Helsinki</a:t>
            </a:r>
          </a:p>
        </p:txBody>
      </p:sp>
      <p:sp>
        <p:nvSpPr>
          <p:cNvPr id="7171" name="Content Placeholder 2"/>
          <p:cNvSpPr>
            <a:spLocks noGrp="1"/>
          </p:cNvSpPr>
          <p:nvPr>
            <p:ph idx="1"/>
          </p:nvPr>
        </p:nvSpPr>
        <p:spPr/>
        <p:txBody>
          <a:bodyPr/>
          <a:lstStyle/>
          <a:p>
            <a:r>
              <a:rPr lang="en-US" sz="2800">
                <a:latin typeface="Calibri" charset="0"/>
                <a:ea typeface="MS PGothic" charset="0"/>
              </a:rPr>
              <a:t>Konferenz für </a:t>
            </a:r>
            <a:r>
              <a:rPr lang="en-US" sz="2800">
                <a:solidFill>
                  <a:srgbClr val="0000FF"/>
                </a:solidFill>
                <a:latin typeface="Calibri" charset="0"/>
                <a:ea typeface="MS PGothic" charset="0"/>
              </a:rPr>
              <a:t>Sicherheit</a:t>
            </a:r>
            <a:r>
              <a:rPr lang="en-US" sz="2800">
                <a:latin typeface="Calibri" charset="0"/>
                <a:ea typeface="MS PGothic" charset="0"/>
              </a:rPr>
              <a:t> und </a:t>
            </a:r>
            <a:r>
              <a:rPr lang="en-US" sz="2800">
                <a:solidFill>
                  <a:srgbClr val="0000FF"/>
                </a:solidFill>
                <a:latin typeface="Calibri" charset="0"/>
                <a:ea typeface="MS PGothic" charset="0"/>
              </a:rPr>
              <a:t>Zusammenarbeit in Europa</a:t>
            </a:r>
          </a:p>
          <a:p>
            <a:r>
              <a:rPr lang="en-US" sz="2800">
                <a:latin typeface="Calibri" charset="0"/>
                <a:ea typeface="MS PGothic" charset="0"/>
              </a:rPr>
              <a:t>35 europäische Staaten + Kanada + USA</a:t>
            </a:r>
          </a:p>
          <a:p>
            <a:endParaRPr lang="en-US" sz="2800">
              <a:latin typeface="Calibri" charset="0"/>
              <a:ea typeface="MS PGothic" charset="0"/>
            </a:endParaRPr>
          </a:p>
          <a:p>
            <a:pPr>
              <a:buFont typeface="Arial" charset="0"/>
              <a:buNone/>
            </a:pPr>
            <a:r>
              <a:rPr lang="en-US" sz="2800">
                <a:latin typeface="Calibri" charset="0"/>
                <a:ea typeface="MS PGothic" charset="0"/>
              </a:rPr>
              <a:t>    Grenzen in Europa werden anerkannt</a:t>
            </a:r>
          </a:p>
          <a:p>
            <a:pPr>
              <a:buFont typeface="Arial" charset="0"/>
              <a:buNone/>
            </a:pPr>
            <a:r>
              <a:rPr lang="en-US" sz="2800">
                <a:latin typeface="Calibri" charset="0"/>
                <a:ea typeface="MS PGothic" charset="0"/>
              </a:rPr>
              <a:t>    Achtung von </a:t>
            </a:r>
            <a:r>
              <a:rPr lang="en-US" sz="2800">
                <a:solidFill>
                  <a:srgbClr val="FF0000"/>
                </a:solidFill>
                <a:latin typeface="Calibri" charset="0"/>
                <a:ea typeface="MS PGothic" charset="0"/>
              </a:rPr>
              <a:t>Menschenrechten</a:t>
            </a:r>
            <a:r>
              <a:rPr lang="en-US" sz="2800">
                <a:latin typeface="Calibri" charset="0"/>
                <a:ea typeface="MS PGothic" charset="0"/>
              </a:rPr>
              <a:t> und </a:t>
            </a:r>
            <a:r>
              <a:rPr lang="en-US" sz="2800">
                <a:solidFill>
                  <a:srgbClr val="FF0000"/>
                </a:solidFill>
                <a:latin typeface="Calibri" charset="0"/>
                <a:ea typeface="MS PGothic" charset="0"/>
              </a:rPr>
              <a:t>Grundfreiheiten</a:t>
            </a:r>
          </a:p>
          <a:p>
            <a:endParaRPr lang="en-US" sz="2800">
              <a:solidFill>
                <a:srgbClr val="FF0000"/>
              </a:solidFill>
              <a:latin typeface="Calibri" charset="0"/>
              <a:ea typeface="MS PGothic" charset="0"/>
            </a:endParaRPr>
          </a:p>
          <a:p>
            <a:r>
              <a:rPr lang="en-US" sz="2800">
                <a:latin typeface="Calibri" charset="0"/>
                <a:ea typeface="MS PGothic" charset="0"/>
              </a:rPr>
              <a:t>Erich Honecker und Helmut Schmidt treffen sich</a:t>
            </a:r>
          </a:p>
          <a:p>
            <a:endParaRPr lang="en-US">
              <a:latin typeface="Calibri" charset="0"/>
              <a:ea typeface="MS PGothic" charset="0"/>
            </a:endParaRPr>
          </a:p>
        </p:txBody>
      </p:sp>
      <p:cxnSp>
        <p:nvCxnSpPr>
          <p:cNvPr id="6" name="Straight Arrow Connector 5"/>
          <p:cNvCxnSpPr>
            <a:cxnSpLocks noChangeShapeType="1"/>
            <a:stCxn id="7171" idx="1"/>
          </p:cNvCxnSpPr>
          <p:nvPr/>
        </p:nvCxnSpPr>
        <p:spPr bwMode="auto">
          <a:xfrm flipV="1">
            <a:off x="457200" y="3860800"/>
            <a:ext cx="369888" cy="3175"/>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8" name="Straight Arrow Connector 7"/>
          <p:cNvCxnSpPr>
            <a:cxnSpLocks noChangeShapeType="1"/>
          </p:cNvCxnSpPr>
          <p:nvPr/>
        </p:nvCxnSpPr>
        <p:spPr bwMode="auto">
          <a:xfrm>
            <a:off x="468313" y="4365625"/>
            <a:ext cx="358775" cy="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solidFill>
                  <a:srgbClr val="FF0000"/>
                </a:solidFill>
                <a:latin typeface="Calibri" charset="0"/>
                <a:ea typeface="MS PGothic" charset="0"/>
              </a:rPr>
              <a:t>1987  Honecker in Bonn</a:t>
            </a:r>
          </a:p>
        </p:txBody>
      </p:sp>
      <p:sp>
        <p:nvSpPr>
          <p:cNvPr id="8195" name="Content Placeholder 2"/>
          <p:cNvSpPr>
            <a:spLocks noGrp="1"/>
          </p:cNvSpPr>
          <p:nvPr>
            <p:ph idx="1"/>
          </p:nvPr>
        </p:nvSpPr>
        <p:spPr/>
        <p:txBody>
          <a:bodyPr/>
          <a:lstStyle/>
          <a:p>
            <a:r>
              <a:rPr lang="en-US">
                <a:latin typeface="Calibri" charset="0"/>
                <a:ea typeface="MS PGothic" charset="0"/>
              </a:rPr>
              <a:t>Der Staats- und Parteichef  wird von Helmut Kohl empfangen.</a:t>
            </a:r>
          </a:p>
          <a:p>
            <a:r>
              <a:rPr lang="en-US">
                <a:latin typeface="Calibri" charset="0"/>
                <a:ea typeface="MS PGothic" charset="0"/>
              </a:rPr>
              <a:t>militärische Ehren in Bonn</a:t>
            </a:r>
          </a:p>
          <a:p>
            <a:pPr>
              <a:buFont typeface="Arial" charset="0"/>
              <a:buNone/>
            </a:pPr>
            <a:endParaRPr lang="en-US">
              <a:latin typeface="Calibri" charset="0"/>
              <a:ea typeface="MS PGothic" charset="0"/>
            </a:endParaRPr>
          </a:p>
          <a:p>
            <a:pPr>
              <a:buFont typeface="Arial" charset="0"/>
              <a:buNone/>
            </a:pPr>
            <a:r>
              <a:rPr lang="en-US">
                <a:latin typeface="Calibri" charset="0"/>
                <a:ea typeface="MS PGothic" charset="0"/>
              </a:rPr>
              <a:t>    Teilung Deutschlands ist akzeptiert</a:t>
            </a:r>
          </a:p>
          <a:p>
            <a:endParaRPr lang="en-US">
              <a:latin typeface="Calibri" charset="0"/>
              <a:ea typeface="MS PGothic" charset="0"/>
            </a:endParaRPr>
          </a:p>
          <a:p>
            <a:endParaRPr lang="en-US">
              <a:latin typeface="Calibri" charset="0"/>
              <a:ea typeface="MS PGothic" charset="0"/>
            </a:endParaRPr>
          </a:p>
          <a:p>
            <a:endParaRPr lang="en-US">
              <a:latin typeface="Calibri" charset="0"/>
              <a:ea typeface="MS PGothic" charset="0"/>
            </a:endParaRPr>
          </a:p>
        </p:txBody>
      </p:sp>
      <p:cxnSp>
        <p:nvCxnSpPr>
          <p:cNvPr id="5" name="Straight Arrow Connector 4"/>
          <p:cNvCxnSpPr>
            <a:cxnSpLocks noChangeShapeType="1"/>
          </p:cNvCxnSpPr>
          <p:nvPr/>
        </p:nvCxnSpPr>
        <p:spPr bwMode="auto">
          <a:xfrm flipV="1">
            <a:off x="323850" y="4149725"/>
            <a:ext cx="585788" cy="1588"/>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solidFill>
                  <a:srgbClr val="FF0000"/>
                </a:solidFill>
                <a:latin typeface="Calibri" charset="0"/>
                <a:ea typeface="MS PGothic" charset="0"/>
              </a:rPr>
              <a:t>1987 Abschaffung der Todesstrafe</a:t>
            </a:r>
          </a:p>
        </p:txBody>
      </p:sp>
      <p:sp>
        <p:nvSpPr>
          <p:cNvPr id="3" name="Content Placeholder 2"/>
          <p:cNvSpPr>
            <a:spLocks noGrp="1"/>
          </p:cNvSpPr>
          <p:nvPr>
            <p:ph idx="1"/>
          </p:nvPr>
        </p:nvSpPr>
        <p:spPr/>
        <p:txBody>
          <a:bodyPr/>
          <a:lstStyle/>
          <a:p>
            <a:pPr marL="0" indent="0">
              <a:buFont typeface="Arial" charset="0"/>
              <a:buNone/>
              <a:defRPr/>
            </a:pPr>
            <a:r>
              <a:rPr lang="en-US" dirty="0" smtClean="0"/>
              <a:t>   </a:t>
            </a:r>
            <a:r>
              <a:rPr lang="en-US" dirty="0" err="1" smtClean="0"/>
              <a:t>Vorbereitung</a:t>
            </a:r>
            <a:r>
              <a:rPr lang="en-US" dirty="0" smtClean="0"/>
              <a:t> </a:t>
            </a:r>
            <a:r>
              <a:rPr lang="en-US" dirty="0" err="1" smtClean="0"/>
              <a:t>zur</a:t>
            </a:r>
            <a:r>
              <a:rPr lang="en-US" dirty="0" smtClean="0"/>
              <a:t> </a:t>
            </a:r>
            <a:r>
              <a:rPr lang="en-US" dirty="0" err="1" smtClean="0"/>
              <a:t>Flucht</a:t>
            </a:r>
            <a:r>
              <a:rPr lang="en-US" dirty="0" smtClean="0"/>
              <a:t> </a:t>
            </a:r>
            <a:r>
              <a:rPr lang="en-US" dirty="0" err="1" smtClean="0"/>
              <a:t>bedeutete</a:t>
            </a:r>
            <a:r>
              <a:rPr lang="en-US" dirty="0" smtClean="0"/>
              <a:t> </a:t>
            </a:r>
            <a:r>
              <a:rPr lang="en-US" dirty="0" err="1" smtClean="0"/>
              <a:t>Gefahr</a:t>
            </a:r>
            <a:r>
              <a:rPr lang="en-US" dirty="0" smtClean="0"/>
              <a:t> </a:t>
            </a:r>
          </a:p>
          <a:p>
            <a:pPr marL="0" indent="0">
              <a:buFont typeface="Arial" charset="0"/>
              <a:buNone/>
              <a:defRPr/>
            </a:pPr>
            <a:r>
              <a:rPr lang="en-US" dirty="0"/>
              <a:t> </a:t>
            </a:r>
            <a:r>
              <a:rPr lang="en-US" dirty="0" smtClean="0"/>
              <a:t>  der </a:t>
            </a:r>
            <a:r>
              <a:rPr lang="en-US" dirty="0" err="1" smtClean="0"/>
              <a:t>Todesstrafe</a:t>
            </a:r>
            <a:endParaRPr lang="en-US" dirty="0" smtClean="0"/>
          </a:p>
          <a:p>
            <a:pPr>
              <a:defRPr/>
            </a:pPr>
            <a:endParaRPr lang="en-US" dirty="0"/>
          </a:p>
          <a:p>
            <a:pPr marL="0" indent="0">
              <a:buFont typeface="Arial" charset="0"/>
              <a:buNone/>
              <a:defRPr/>
            </a:pPr>
            <a:endParaRPr lang="en-US" dirty="0" smtClean="0"/>
          </a:p>
          <a:p>
            <a:pPr>
              <a:defRPr/>
            </a:pPr>
            <a:endParaRPr lang="en-US" dirty="0"/>
          </a:p>
          <a:p>
            <a:pPr marL="0" indent="0">
              <a:buFont typeface="Arial" charset="0"/>
              <a:buNone/>
              <a:defRPr/>
            </a:pPr>
            <a:r>
              <a:rPr lang="en-US" dirty="0" smtClean="0">
                <a:solidFill>
                  <a:srgbClr val="FF0000"/>
                </a:solidFill>
              </a:rPr>
              <a:t>1987</a:t>
            </a:r>
            <a:r>
              <a:rPr lang="en-US" dirty="0" smtClean="0"/>
              <a:t>  </a:t>
            </a:r>
            <a:r>
              <a:rPr lang="en-US" dirty="0" err="1" smtClean="0"/>
              <a:t>Musikfestival</a:t>
            </a:r>
            <a:r>
              <a:rPr lang="en-US" dirty="0" smtClean="0"/>
              <a:t> </a:t>
            </a:r>
            <a:r>
              <a:rPr lang="en-US" dirty="0" err="1" smtClean="0"/>
              <a:t>im</a:t>
            </a:r>
            <a:r>
              <a:rPr lang="en-US" dirty="0" smtClean="0"/>
              <a:t> </a:t>
            </a:r>
            <a:r>
              <a:rPr lang="en-US" dirty="0" err="1" smtClean="0"/>
              <a:t>Westen</a:t>
            </a:r>
            <a:endParaRPr lang="en-US" dirty="0"/>
          </a:p>
        </p:txBody>
      </p:sp>
      <p:cxnSp>
        <p:nvCxnSpPr>
          <p:cNvPr id="5" name="Straight Arrow Connector 4"/>
          <p:cNvCxnSpPr>
            <a:cxnSpLocks noChangeShapeType="1"/>
          </p:cNvCxnSpPr>
          <p:nvPr/>
        </p:nvCxnSpPr>
        <p:spPr bwMode="auto">
          <a:xfrm>
            <a:off x="468313" y="1916113"/>
            <a:ext cx="358775" cy="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solidFill>
                  <a:srgbClr val="FF0000"/>
                </a:solidFill>
                <a:latin typeface="Calibri" charset="0"/>
                <a:ea typeface="MS PGothic" charset="0"/>
              </a:rPr>
              <a:t>1989 Wahlbetrug</a:t>
            </a:r>
          </a:p>
        </p:txBody>
      </p:sp>
      <p:sp>
        <p:nvSpPr>
          <p:cNvPr id="10243" name="Content Placeholder 2"/>
          <p:cNvSpPr>
            <a:spLocks noGrp="1"/>
          </p:cNvSpPr>
          <p:nvPr>
            <p:ph idx="1"/>
          </p:nvPr>
        </p:nvSpPr>
        <p:spPr/>
        <p:txBody>
          <a:bodyPr/>
          <a:lstStyle/>
          <a:p>
            <a:r>
              <a:rPr lang="en-US">
                <a:latin typeface="Calibri" charset="0"/>
                <a:ea typeface="MS PGothic" charset="0"/>
              </a:rPr>
              <a:t>98,85% für die SED sind  falsch</a:t>
            </a:r>
          </a:p>
          <a:p>
            <a:r>
              <a:rPr lang="en-US">
                <a:latin typeface="Calibri" charset="0"/>
                <a:ea typeface="MS PGothic" charset="0"/>
              </a:rPr>
              <a:t> Bürgerrechtler protestieren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noProof="1">
                <a:latin typeface="Calibri" charset="0"/>
                <a:ea typeface="MS PGothic" charset="0"/>
              </a:rPr>
              <a:t>Keine Reformen in der DDR</a:t>
            </a:r>
          </a:p>
        </p:txBody>
      </p:sp>
      <p:sp>
        <p:nvSpPr>
          <p:cNvPr id="11267" name="Content Placeholder 2"/>
          <p:cNvSpPr>
            <a:spLocks noGrp="1"/>
          </p:cNvSpPr>
          <p:nvPr>
            <p:ph idx="1"/>
          </p:nvPr>
        </p:nvSpPr>
        <p:spPr>
          <a:xfrm>
            <a:off x="468313" y="5013325"/>
            <a:ext cx="8229600" cy="1257300"/>
          </a:xfrm>
        </p:spPr>
        <p:txBody>
          <a:bodyPr/>
          <a:lstStyle/>
          <a:p>
            <a:pPr eaLnBrk="1" hangingPunct="1">
              <a:lnSpc>
                <a:spcPct val="80000"/>
              </a:lnSpc>
              <a:buFont typeface="Arial" charset="0"/>
              <a:buNone/>
            </a:pPr>
            <a:r>
              <a:rPr lang="de-DE" sz="2200">
                <a:latin typeface="Calibri" charset="0"/>
                <a:ea typeface="MS PGothic" charset="0"/>
              </a:rPr>
              <a:t>	Gleichzeitig kam es durch den sowjetischen Staatschef Michail Gorbatschow zu tiefgreifenden </a:t>
            </a:r>
            <a:r>
              <a:rPr lang="de-DE" sz="2200">
                <a:solidFill>
                  <a:srgbClr val="0000FF"/>
                </a:solidFill>
                <a:latin typeface="Calibri" charset="0"/>
                <a:ea typeface="MS PGothic" charset="0"/>
              </a:rPr>
              <a:t>Reformen in der Sowjetunion</a:t>
            </a:r>
            <a:r>
              <a:rPr lang="de-DE" sz="2200">
                <a:latin typeface="Calibri" charset="0"/>
                <a:ea typeface="MS PGothic" charset="0"/>
              </a:rPr>
              <a:t>, die den Niedergang der DDR vorantrieben. Die Regierung der DDR </a:t>
            </a:r>
            <a:r>
              <a:rPr lang="de-DE" sz="2200">
                <a:solidFill>
                  <a:srgbClr val="0000FF"/>
                </a:solidFill>
                <a:latin typeface="Calibri" charset="0"/>
                <a:ea typeface="MS PGothic" charset="0"/>
              </a:rPr>
              <a:t>verweigerte</a:t>
            </a:r>
            <a:r>
              <a:rPr lang="de-DE" sz="2200">
                <a:latin typeface="Calibri" charset="0"/>
                <a:ea typeface="MS PGothic" charset="0"/>
              </a:rPr>
              <a:t> jedoch für ihr Land solche Reformen. </a:t>
            </a:r>
            <a:endParaRPr lang="en-US" sz="2200">
              <a:latin typeface="Calibri" charset="0"/>
              <a:ea typeface="MS PGothic" charset="0"/>
            </a:endParaRPr>
          </a:p>
        </p:txBody>
      </p:sp>
      <p:pic>
        <p:nvPicPr>
          <p:cNvPr id="11268" name="Picture 4" descr="78175471509187573211156e169e09ba_image_document_large_featured_borderles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341438"/>
            <a:ext cx="6350000" cy="340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3609975" cy="1143000"/>
          </a:xfrm>
        </p:spPr>
        <p:txBody>
          <a:bodyPr/>
          <a:lstStyle/>
          <a:p>
            <a:pPr eaLnBrk="1" hangingPunct="1"/>
            <a:r>
              <a:rPr lang="de-DE">
                <a:latin typeface="Calibri" charset="0"/>
                <a:ea typeface="MS PGothic" charset="0"/>
              </a:rPr>
              <a:t>Massenflucht</a:t>
            </a:r>
            <a:endParaRPr lang="en-US">
              <a:latin typeface="Calibri" charset="0"/>
              <a:ea typeface="MS PGothic" charset="0"/>
            </a:endParaRPr>
          </a:p>
        </p:txBody>
      </p:sp>
      <p:sp>
        <p:nvSpPr>
          <p:cNvPr id="15363" name="Content Placeholder 2"/>
          <p:cNvSpPr>
            <a:spLocks noGrp="1"/>
          </p:cNvSpPr>
          <p:nvPr>
            <p:ph idx="1"/>
          </p:nvPr>
        </p:nvSpPr>
        <p:spPr>
          <a:xfrm>
            <a:off x="250825" y="1600200"/>
            <a:ext cx="3529013" cy="4924425"/>
          </a:xfrm>
        </p:spPr>
        <p:txBody>
          <a:bodyPr/>
          <a:lstStyle/>
          <a:p>
            <a:pPr eaLnBrk="1" hangingPunct="1">
              <a:lnSpc>
                <a:spcPct val="70000"/>
              </a:lnSpc>
              <a:buFont typeface="Arial" charset="0"/>
              <a:buNone/>
            </a:pPr>
            <a:r>
              <a:rPr lang="de-DE" sz="1900">
                <a:latin typeface="Calibri" charset="0"/>
                <a:ea typeface="MS PGothic" charset="0"/>
              </a:rPr>
              <a:t>	Im Sommer 1989 kam es zur Massenflucht von DDR-Bürgern, als </a:t>
            </a:r>
            <a:r>
              <a:rPr lang="de-DE" sz="1900">
                <a:solidFill>
                  <a:srgbClr val="0000FF"/>
                </a:solidFill>
                <a:latin typeface="Calibri" charset="0"/>
                <a:ea typeface="MS PGothic" charset="0"/>
              </a:rPr>
              <a:t>Ungarn seine Grenzen zu Österreich öffnete.</a:t>
            </a:r>
            <a:r>
              <a:rPr lang="de-DE" sz="1900">
                <a:latin typeface="Calibri" charset="0"/>
                <a:ea typeface="MS PGothic" charset="0"/>
              </a:rPr>
              <a:t> Über die westdeutschen Botschaften in Budapest, Prag und Warschau versuchten zahlreiche DDR-Bürger in den Westen zu gelangen. </a:t>
            </a:r>
          </a:p>
          <a:p>
            <a:pPr eaLnBrk="1" hangingPunct="1">
              <a:lnSpc>
                <a:spcPct val="70000"/>
              </a:lnSpc>
              <a:buFont typeface="Arial" charset="0"/>
              <a:buNone/>
            </a:pPr>
            <a:r>
              <a:rPr lang="de-DE" sz="1900">
                <a:latin typeface="Calibri" charset="0"/>
                <a:ea typeface="MS PGothic" charset="0"/>
              </a:rPr>
              <a:t>	Da sich die DDR-Führung nicht auf ein Vorgehen einigen konnte, </a:t>
            </a:r>
            <a:r>
              <a:rPr lang="de-DE" sz="1900">
                <a:solidFill>
                  <a:srgbClr val="0000FF"/>
                </a:solidFill>
                <a:latin typeface="Calibri" charset="0"/>
                <a:ea typeface="MS PGothic" charset="0"/>
              </a:rPr>
              <a:t>trat Erich Honecker am 18. Oktober 1989 zurück</a:t>
            </a:r>
            <a:r>
              <a:rPr lang="de-DE" sz="1900">
                <a:latin typeface="Calibri" charset="0"/>
                <a:ea typeface="MS PGothic" charset="0"/>
              </a:rPr>
              <a:t>. Der Druck der Bevölkerung wuchs immer mehr, so dass schließlich die </a:t>
            </a:r>
            <a:r>
              <a:rPr lang="de-DE" sz="1900">
                <a:solidFill>
                  <a:srgbClr val="0000FF"/>
                </a:solidFill>
                <a:latin typeface="Calibri" charset="0"/>
                <a:ea typeface="MS PGothic" charset="0"/>
              </a:rPr>
              <a:t>gesamte DDR-Regierung am </a:t>
            </a:r>
            <a:br>
              <a:rPr lang="de-DE" sz="1900">
                <a:solidFill>
                  <a:srgbClr val="0000FF"/>
                </a:solidFill>
                <a:latin typeface="Calibri" charset="0"/>
                <a:ea typeface="MS PGothic" charset="0"/>
              </a:rPr>
            </a:br>
            <a:r>
              <a:rPr lang="de-DE" sz="1900">
                <a:solidFill>
                  <a:srgbClr val="0000FF"/>
                </a:solidFill>
                <a:latin typeface="Calibri" charset="0"/>
                <a:ea typeface="MS PGothic" charset="0"/>
              </a:rPr>
              <a:t>7. November 1989 zurücktrat</a:t>
            </a:r>
            <a:r>
              <a:rPr lang="de-DE" sz="1900">
                <a:latin typeface="Calibri" charset="0"/>
                <a:ea typeface="MS PGothic" charset="0"/>
              </a:rPr>
              <a:t>.</a:t>
            </a:r>
          </a:p>
          <a:p>
            <a:pPr eaLnBrk="1" hangingPunct="1">
              <a:lnSpc>
                <a:spcPct val="70000"/>
              </a:lnSpc>
              <a:buFont typeface="Arial" charset="0"/>
              <a:buNone/>
            </a:pPr>
            <a:r>
              <a:rPr lang="de-DE" sz="1900">
                <a:latin typeface="Calibri" charset="0"/>
                <a:ea typeface="MS PGothic" charset="0"/>
                <a:hlinkClick r:id="rId2"/>
              </a:rPr>
              <a:t>http://www.youtube.com/watch?v=Qh9EwNurawE</a:t>
            </a:r>
            <a:endParaRPr lang="de-DE" sz="1900">
              <a:latin typeface="Calibri" charset="0"/>
              <a:ea typeface="MS PGothic" charset="0"/>
            </a:endParaRPr>
          </a:p>
          <a:p>
            <a:pPr eaLnBrk="1" hangingPunct="1">
              <a:lnSpc>
                <a:spcPct val="70000"/>
              </a:lnSpc>
              <a:buFont typeface="Arial" charset="0"/>
              <a:buNone/>
            </a:pPr>
            <a:r>
              <a:rPr lang="de-DE" sz="1900">
                <a:latin typeface="Calibri" charset="0"/>
                <a:ea typeface="MS PGothic" charset="0"/>
              </a:rPr>
              <a:t> </a:t>
            </a:r>
          </a:p>
          <a:p>
            <a:pPr eaLnBrk="1" hangingPunct="1">
              <a:lnSpc>
                <a:spcPct val="70000"/>
              </a:lnSpc>
              <a:buFont typeface="Arial" charset="0"/>
              <a:buNone/>
            </a:pPr>
            <a:endParaRPr lang="en-US" sz="1900">
              <a:latin typeface="Calibri" charset="0"/>
              <a:ea typeface="MS PGothic" charset="0"/>
            </a:endParaRPr>
          </a:p>
          <a:p>
            <a:pPr eaLnBrk="1" hangingPunct="1">
              <a:lnSpc>
                <a:spcPct val="70000"/>
              </a:lnSpc>
            </a:pPr>
            <a:endParaRPr lang="en-US" sz="800">
              <a:latin typeface="Calibri" charset="0"/>
              <a:ea typeface="MS PGothic" charset="0"/>
            </a:endParaRPr>
          </a:p>
        </p:txBody>
      </p:sp>
      <p:pic>
        <p:nvPicPr>
          <p:cNvPr id="15364" name="Picture 3" descr="plattensee_flucht3__898086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51275" y="0"/>
            <a:ext cx="5292725"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2167</TotalTime>
  <Words>200</Words>
  <Application>Microsoft Office PowerPoint</Application>
  <PresentationFormat>On-screen Show (4:3)</PresentationFormat>
  <Paragraphs>60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MS PGothic</vt:lpstr>
      <vt:lpstr>Arial</vt:lpstr>
      <vt:lpstr>Calibri</vt:lpstr>
      <vt:lpstr>Office Theme</vt:lpstr>
      <vt:lpstr>1975-1989</vt:lpstr>
      <vt:lpstr>FDJ = Die ‘Blauhemden’ (14-25 Jahre)</vt:lpstr>
      <vt:lpstr>Wehrkundeunterricht als Pflichtfach</vt:lpstr>
      <vt:lpstr>1975  Gipfeltreffen in Helsinki</vt:lpstr>
      <vt:lpstr>1987  Honecker in Bonn</vt:lpstr>
      <vt:lpstr>1987 Abschaffung der Todesstrafe</vt:lpstr>
      <vt:lpstr>1989 Wahlbetrug</vt:lpstr>
      <vt:lpstr>Keine Reformen in der DDR</vt:lpstr>
      <vt:lpstr>Massenflucht</vt:lpstr>
      <vt:lpstr>Schabowski Versprecher</vt:lpstr>
      <vt:lpstr>Der Fall der Mauer</vt:lpstr>
      <vt:lpstr>Die deutsche Wiedervereinigung</vt:lpstr>
      <vt:lpstr>Der Einigungsvertrag</vt:lpstr>
      <vt:lpstr>Zwei-plus-Vier-Vertrag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deutsche Wiedervereinigung</dc:title>
  <dc:creator>Alexis Eideneier</dc:creator>
  <cp:lastModifiedBy>Jutta M. Gumpricht-Kim</cp:lastModifiedBy>
  <cp:revision>68</cp:revision>
  <dcterms:created xsi:type="dcterms:W3CDTF">2010-11-01T19:33:27Z</dcterms:created>
  <dcterms:modified xsi:type="dcterms:W3CDTF">2018-11-20T13:51:25Z</dcterms:modified>
</cp:coreProperties>
</file>