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57" r:id="rId6"/>
    <p:sldId id="262" r:id="rId7"/>
    <p:sldId id="265" r:id="rId8"/>
    <p:sldId id="266" r:id="rId9"/>
    <p:sldId id="25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voz</a:t>
            </a:r>
            <a:r>
              <a:rPr lang="en-GB" dirty="0"/>
              <a:t> </a:t>
            </a:r>
            <a:r>
              <a:rPr lang="en-GB" dirty="0" err="1"/>
              <a:t>pasiva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59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24544"/>
              </p:ext>
            </p:extLst>
          </p:nvPr>
        </p:nvGraphicFramePr>
        <p:xfrm>
          <a:off x="2404529" y="651930"/>
          <a:ext cx="6561670" cy="6068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80835">
                  <a:extLst>
                    <a:ext uri="{9D8B030D-6E8A-4147-A177-3AD203B41FA5}">
                      <a16:colId xmlns:a16="http://schemas.microsoft.com/office/drawing/2014/main" val="1858792083"/>
                    </a:ext>
                  </a:extLst>
                </a:gridCol>
                <a:gridCol w="3280835">
                  <a:extLst>
                    <a:ext uri="{9D8B030D-6E8A-4147-A177-3AD203B41FA5}">
                      <a16:colId xmlns:a16="http://schemas.microsoft.com/office/drawing/2014/main" val="4117096378"/>
                    </a:ext>
                  </a:extLst>
                </a:gridCol>
              </a:tblGrid>
              <a:tr h="38640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u="sng" dirty="0">
                          <a:effectLst/>
                        </a:rPr>
                        <a:t>Irregular Past Participles.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505877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ABRIR - to open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3778036546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CUBRIR - to </a:t>
                      </a:r>
                      <a:r>
                        <a:rPr lang="es-ES" sz="1800" dirty="0" err="1">
                          <a:effectLst/>
                        </a:rPr>
                        <a:t>cover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2424812840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DECIR - to say, tell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3372041209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DESCUBRIR - to </a:t>
                      </a:r>
                      <a:r>
                        <a:rPr lang="es-ES" sz="1800" dirty="0" err="1">
                          <a:effectLst/>
                        </a:rPr>
                        <a:t>discover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3379839696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ESCRIBIR - to write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3896273371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HACER - to do, make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422860928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MORIR - to die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4065225019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PONER - to put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49629731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ROMPER - to break, smash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3965542102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VER - to see, watch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547904025"/>
                  </a:ext>
                </a:extLst>
              </a:tr>
              <a:tr h="51520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VOLVER - to return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1938" marR="61938" marT="0" marB="0"/>
                </a:tc>
                <a:extLst>
                  <a:ext uri="{0D108BD9-81ED-4DB2-BD59-A6C34878D82A}">
                    <a16:rowId xmlns:a16="http://schemas.microsoft.com/office/drawing/2014/main" val="147427157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22600" y="2132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61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520" y="1172095"/>
            <a:ext cx="8412480" cy="464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ea typeface="MS Mincho"/>
                <a:cs typeface="MyriadPro-Light"/>
              </a:rPr>
              <a:t>In Spanish, the passive is formed with the verb </a:t>
            </a:r>
            <a:r>
              <a:rPr lang="en-US" sz="2800" b="1" i="1" dirty="0" err="1">
                <a:latin typeface="Arial" panose="020B0604020202020204" pitchFamily="34" charset="0"/>
                <a:ea typeface="MS Mincho"/>
                <a:cs typeface="MyriadPro-Light"/>
              </a:rPr>
              <a:t>ser</a:t>
            </a:r>
            <a:r>
              <a:rPr lang="en-US" sz="2800" i="1" dirty="0">
                <a:latin typeface="Arial" panose="020B0604020202020204" pitchFamily="34" charset="0"/>
                <a:ea typeface="MS Mincho"/>
                <a:cs typeface="MyriadPro-Light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MS Mincho"/>
                <a:cs typeface="MyriadPro-Light"/>
              </a:rPr>
              <a:t>+ past participle. The past participle must agree with the subject of the sentence, as in these examples: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Las actrices </a:t>
            </a:r>
            <a:r>
              <a:rPr lang="es-ES_tradnl" sz="28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son admiradas</a:t>
            </a:r>
            <a:r>
              <a:rPr lang="es-ES_tradnl" sz="2800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 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por sus seguidores.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Los documentos </a:t>
            </a:r>
            <a:r>
              <a:rPr lang="es-ES_tradnl" sz="2800" b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fueron escritos</a:t>
            </a:r>
            <a:r>
              <a:rPr lang="es-ES_tradnl" sz="2800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 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por el director.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The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passive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voice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is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used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a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lot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in English.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It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describes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what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has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happened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to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something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or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 err="1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somebody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.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29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038E0C-CD60-4DFC-BEE7-847490D1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1" y="881824"/>
            <a:ext cx="10634460" cy="51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7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5DD31-42F9-4CD1-90E4-FFF6EDDA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64" y="790671"/>
            <a:ext cx="10390758" cy="53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3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67"/>
            <a:ext cx="12222666" cy="50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66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237" y="221539"/>
            <a:ext cx="9618551" cy="583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ea typeface="MS Mincho"/>
                <a:cs typeface="MyriadPro-Light"/>
              </a:rPr>
              <a:t>However, this structure is mostly limited to formal or written language and is best avoided in spoken Spanish. Often the passive is avoided by using the pronoun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se</a:t>
            </a:r>
            <a:r>
              <a:rPr lang="en-US" sz="2800" i="1" dirty="0">
                <a:latin typeface="Arial" panose="020B0604020202020204" pitchFamily="34" charset="0"/>
                <a:ea typeface="MS Mincho"/>
                <a:cs typeface="MyriadPro-Light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MS Mincho"/>
                <a:cs typeface="MyriadPro-Light"/>
              </a:rPr>
              <a:t>and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third person of the verb</a:t>
            </a:r>
            <a:r>
              <a:rPr lang="en-US" sz="2800" dirty="0">
                <a:latin typeface="Arial" panose="020B0604020202020204" pitchFamily="34" charset="0"/>
                <a:ea typeface="MS Mincho"/>
                <a:cs typeface="MyriadPro-Light"/>
              </a:rPr>
              <a:t>. These sentences avoid the passive and do not indicate ‘by whom’ the action is done: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Las actrices </a:t>
            </a:r>
            <a:r>
              <a:rPr lang="es-ES_tradnl" sz="2800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MyriadPro-Light"/>
              </a:rPr>
              <a:t>son admiradas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.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Se</a:t>
            </a:r>
            <a:r>
              <a:rPr lang="es-ES_tradnl" sz="2800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 admira 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a las actrices.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Las redes sociales </a:t>
            </a:r>
            <a:r>
              <a:rPr lang="es-ES_tradnl" sz="2800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serán utilizadas</a:t>
            </a:r>
            <a:r>
              <a:rPr lang="es-ES_tradnl" sz="2800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Times New Roman" panose="02020603050405020304" pitchFamily="18" charset="0"/>
              </a:rPr>
              <a:t>mucho más en el futuro.</a:t>
            </a:r>
            <a:endParaRPr lang="en-GB" sz="2800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_tradnl" sz="2800" b="1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Se</a:t>
            </a:r>
            <a:r>
              <a:rPr lang="es-ES_tradnl" sz="2800" i="1" dirty="0">
                <a:solidFill>
                  <a:srgbClr val="FF0000"/>
                </a:solidFill>
                <a:latin typeface="Arial" panose="020B0604020202020204" pitchFamily="34" charset="0"/>
                <a:ea typeface="MS Mincho"/>
                <a:cs typeface="MyriadPro-Light"/>
              </a:rPr>
              <a:t> utilizarán </a:t>
            </a:r>
            <a:r>
              <a:rPr lang="es-ES_tradnl" sz="2800" i="1" dirty="0">
                <a:latin typeface="Arial" panose="020B0604020202020204" pitchFamily="34" charset="0"/>
                <a:ea typeface="MS Mincho"/>
                <a:cs typeface="MyriadPro-Light"/>
              </a:rPr>
              <a:t>las redes sociales mucho más en el futuro</a:t>
            </a:r>
            <a:r>
              <a:rPr lang="es-ES_tradnl" i="1" dirty="0">
                <a:latin typeface="Arial" panose="020B0604020202020204" pitchFamily="34" charset="0"/>
                <a:ea typeface="MS Mincho"/>
                <a:cs typeface="MyriadPro-Light"/>
              </a:rPr>
              <a:t>. </a:t>
            </a:r>
            <a:endParaRPr lang="en-GB" dirty="0">
              <a:latin typeface="Arial" panose="020B0604020202020204" pitchFamily="34" charset="0"/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1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86DBC3-5B05-4519-8C59-0C7F63917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" y="819293"/>
            <a:ext cx="9338447" cy="581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5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DF5A1-4AF0-40AD-B0D1-FC3DCB827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935" y="320769"/>
            <a:ext cx="5868390" cy="619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9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E4085-709B-452E-B6ED-71C2A5C3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1" y="113121"/>
            <a:ext cx="8792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015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3246</TotalTime>
  <Words>216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MS Mincho</vt:lpstr>
      <vt:lpstr>MyriadPro-Light</vt:lpstr>
      <vt:lpstr>Times New Roman</vt:lpstr>
      <vt:lpstr>Trebuchet MS</vt:lpstr>
      <vt:lpstr>Wingdings 3</vt:lpstr>
      <vt:lpstr>Facet</vt:lpstr>
      <vt:lpstr>La voz pasiva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voz pasiva</dc:title>
  <dc:creator>Jennifer Pyburn</dc:creator>
  <cp:lastModifiedBy>Jennifer Pyburn</cp:lastModifiedBy>
  <cp:revision>13</cp:revision>
  <dcterms:created xsi:type="dcterms:W3CDTF">2018-11-12T10:11:31Z</dcterms:created>
  <dcterms:modified xsi:type="dcterms:W3CDTF">2018-11-20T08:10:34Z</dcterms:modified>
</cp:coreProperties>
</file>