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258" r:id="rId3"/>
    <p:sldId id="286" r:id="rId4"/>
    <p:sldId id="259" r:id="rId5"/>
    <p:sldId id="289" r:id="rId6"/>
    <p:sldId id="287" r:id="rId7"/>
    <p:sldId id="260" r:id="rId8"/>
    <p:sldId id="261" r:id="rId9"/>
    <p:sldId id="262" r:id="rId10"/>
    <p:sldId id="263" r:id="rId11"/>
    <p:sldId id="264" r:id="rId12"/>
    <p:sldId id="265" r:id="rId13"/>
    <p:sldId id="291" r:id="rId14"/>
    <p:sldId id="266" r:id="rId15"/>
    <p:sldId id="290" r:id="rId16"/>
    <p:sldId id="292" r:id="rId17"/>
    <p:sldId id="282" r:id="rId18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43"/>
  </p:normalViewPr>
  <p:slideViewPr>
    <p:cSldViewPr>
      <p:cViewPr varScale="1">
        <p:scale>
          <a:sx n="90" d="100"/>
          <a:sy n="90" d="100"/>
        </p:scale>
        <p:origin x="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CEB8C-63EE-4FE5-9BA3-9E4DA3AB5D0C}" type="doc">
      <dgm:prSet loTypeId="urn:microsoft.com/office/officeart/2005/8/layout/radial5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GB"/>
        </a:p>
      </dgm:t>
    </dgm:pt>
    <dgm:pt modelId="{9F911E3C-05E7-4274-A0D8-1A2B0EFF6B30}">
      <dgm:prSet phldrT="[Text]"/>
      <dgm:spPr/>
      <dgm:t>
        <a:bodyPr/>
        <a:lstStyle/>
        <a:p>
          <a:r>
            <a:rPr lang="en-GB" dirty="0"/>
            <a:t>Causes of Crime</a:t>
          </a:r>
        </a:p>
      </dgm:t>
    </dgm:pt>
    <dgm:pt modelId="{99217FBA-C69A-4D34-8086-AE9E9997BAE3}" type="parTrans" cxnId="{B67A4011-348A-4718-9F8A-5504B7B7EB49}">
      <dgm:prSet/>
      <dgm:spPr/>
      <dgm:t>
        <a:bodyPr/>
        <a:lstStyle/>
        <a:p>
          <a:endParaRPr lang="en-GB"/>
        </a:p>
      </dgm:t>
    </dgm:pt>
    <dgm:pt modelId="{2A6359AF-1D27-401A-982F-54C249ECDF8F}" type="sibTrans" cxnId="{B67A4011-348A-4718-9F8A-5504B7B7EB49}">
      <dgm:prSet/>
      <dgm:spPr/>
      <dgm:t>
        <a:bodyPr/>
        <a:lstStyle/>
        <a:p>
          <a:endParaRPr lang="en-GB"/>
        </a:p>
      </dgm:t>
    </dgm:pt>
    <dgm:pt modelId="{C4F4D768-A044-43A9-B0C2-4039254B4051}">
      <dgm:prSet phldrT="[Text]"/>
      <dgm:spPr/>
      <dgm:t>
        <a:bodyPr/>
        <a:lstStyle/>
        <a:p>
          <a:r>
            <a:rPr lang="en-GB" dirty="0"/>
            <a:t>Relative Deprivation</a:t>
          </a:r>
        </a:p>
      </dgm:t>
    </dgm:pt>
    <dgm:pt modelId="{98321D7E-63E9-4788-9E5F-B98A4F59FD64}" type="parTrans" cxnId="{B654679F-E903-43CF-9090-555FB39B864D}">
      <dgm:prSet/>
      <dgm:spPr/>
      <dgm:t>
        <a:bodyPr/>
        <a:lstStyle/>
        <a:p>
          <a:endParaRPr lang="en-GB"/>
        </a:p>
      </dgm:t>
    </dgm:pt>
    <dgm:pt modelId="{B354B9E1-8D97-46E5-AF35-FCDF26026301}" type="sibTrans" cxnId="{B654679F-E903-43CF-9090-555FB39B864D}">
      <dgm:prSet/>
      <dgm:spPr/>
      <dgm:t>
        <a:bodyPr/>
        <a:lstStyle/>
        <a:p>
          <a:endParaRPr lang="en-GB"/>
        </a:p>
      </dgm:t>
    </dgm:pt>
    <dgm:pt modelId="{1E4910CE-63D6-47F8-A643-FBB1802835E3}">
      <dgm:prSet phldrT="[Text]"/>
      <dgm:spPr/>
      <dgm:t>
        <a:bodyPr/>
        <a:lstStyle/>
        <a:p>
          <a:r>
            <a:rPr lang="en-GB" dirty="0"/>
            <a:t>Subculture</a:t>
          </a:r>
        </a:p>
      </dgm:t>
    </dgm:pt>
    <dgm:pt modelId="{61786996-112C-4BC5-857C-223172D5AE0E}" type="parTrans" cxnId="{83A51D90-8EA2-4B94-911C-A25089BC95DB}">
      <dgm:prSet/>
      <dgm:spPr/>
      <dgm:t>
        <a:bodyPr/>
        <a:lstStyle/>
        <a:p>
          <a:endParaRPr lang="en-GB"/>
        </a:p>
      </dgm:t>
    </dgm:pt>
    <dgm:pt modelId="{14E6980C-E84A-4A32-99AF-79CC64CCB9B3}" type="sibTrans" cxnId="{83A51D90-8EA2-4B94-911C-A25089BC95DB}">
      <dgm:prSet/>
      <dgm:spPr/>
      <dgm:t>
        <a:bodyPr/>
        <a:lstStyle/>
        <a:p>
          <a:endParaRPr lang="en-GB"/>
        </a:p>
      </dgm:t>
    </dgm:pt>
    <dgm:pt modelId="{C065DD1E-41B2-4BA7-B72B-01EB982EC135}">
      <dgm:prSet phldrT="[Text]"/>
      <dgm:spPr/>
      <dgm:t>
        <a:bodyPr/>
        <a:lstStyle/>
        <a:p>
          <a:r>
            <a:rPr lang="en-GB" dirty="0"/>
            <a:t>Marginalisation</a:t>
          </a:r>
        </a:p>
      </dgm:t>
    </dgm:pt>
    <dgm:pt modelId="{CE996D98-ADE9-46F6-AEB0-4A4EA063DC51}" type="parTrans" cxnId="{675E2084-D65E-461E-83FF-88BA281CBDA6}">
      <dgm:prSet/>
      <dgm:spPr/>
      <dgm:t>
        <a:bodyPr/>
        <a:lstStyle/>
        <a:p>
          <a:endParaRPr lang="en-GB"/>
        </a:p>
      </dgm:t>
    </dgm:pt>
    <dgm:pt modelId="{59F83D63-2E66-4516-8640-5C2CF965598B}" type="sibTrans" cxnId="{675E2084-D65E-461E-83FF-88BA281CBDA6}">
      <dgm:prSet/>
      <dgm:spPr/>
      <dgm:t>
        <a:bodyPr/>
        <a:lstStyle/>
        <a:p>
          <a:endParaRPr lang="en-GB"/>
        </a:p>
      </dgm:t>
    </dgm:pt>
    <dgm:pt modelId="{9488CEE2-C306-4EBE-9E44-2BD7E7412123}">
      <dgm:prSet phldrT="[Text]"/>
      <dgm:spPr/>
      <dgm:t>
        <a:bodyPr/>
        <a:lstStyle/>
        <a:p>
          <a:r>
            <a:rPr lang="en-GB" dirty="0"/>
            <a:t>Victims and Communities</a:t>
          </a:r>
        </a:p>
      </dgm:t>
    </dgm:pt>
    <dgm:pt modelId="{60C96317-3E80-4F02-A851-06F4BE41FB4B}" type="parTrans" cxnId="{1D6803CD-F848-4C99-A58F-FA288F4B2B0F}">
      <dgm:prSet/>
      <dgm:spPr/>
      <dgm:t>
        <a:bodyPr/>
        <a:lstStyle/>
        <a:p>
          <a:endParaRPr lang="en-GB"/>
        </a:p>
      </dgm:t>
    </dgm:pt>
    <dgm:pt modelId="{588EB5DF-D27C-4770-8D20-B424E72EC18D}" type="sibTrans" cxnId="{1D6803CD-F848-4C99-A58F-FA288F4B2B0F}">
      <dgm:prSet/>
      <dgm:spPr/>
      <dgm:t>
        <a:bodyPr/>
        <a:lstStyle/>
        <a:p>
          <a:endParaRPr lang="en-GB"/>
        </a:p>
      </dgm:t>
    </dgm:pt>
    <dgm:pt modelId="{E70F483C-5D35-4C14-B098-162BEEEC5FF2}">
      <dgm:prSet/>
      <dgm:spPr/>
      <dgm:t>
        <a:bodyPr/>
        <a:lstStyle/>
        <a:p>
          <a:r>
            <a:rPr lang="en-GB" dirty="0"/>
            <a:t>The Criminal Justice System</a:t>
          </a:r>
        </a:p>
      </dgm:t>
    </dgm:pt>
    <dgm:pt modelId="{1538D983-B606-4DD4-BB52-17CD9EE16ADC}" type="parTrans" cxnId="{039E9ED2-5EC9-4264-96AF-276008A890C5}">
      <dgm:prSet/>
      <dgm:spPr/>
      <dgm:t>
        <a:bodyPr/>
        <a:lstStyle/>
        <a:p>
          <a:endParaRPr lang="en-GB"/>
        </a:p>
      </dgm:t>
    </dgm:pt>
    <dgm:pt modelId="{0840ABA0-4279-4EC9-BA37-FFE96B8BD41E}" type="sibTrans" cxnId="{039E9ED2-5EC9-4264-96AF-276008A890C5}">
      <dgm:prSet/>
      <dgm:spPr/>
      <dgm:t>
        <a:bodyPr/>
        <a:lstStyle/>
        <a:p>
          <a:endParaRPr lang="en-GB"/>
        </a:p>
      </dgm:t>
    </dgm:pt>
    <dgm:pt modelId="{DD4AAE92-F613-4523-8D13-34283D41173B}" type="pres">
      <dgm:prSet presAssocID="{888CEB8C-63EE-4FE5-9BA3-9E4DA3AB5D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368A6E-9B4B-49D0-A2B1-034A7AAFE092}" type="pres">
      <dgm:prSet presAssocID="{9F911E3C-05E7-4274-A0D8-1A2B0EFF6B30}" presName="centerShape" presStyleLbl="node0" presStyleIdx="0" presStyleCnt="1"/>
      <dgm:spPr/>
    </dgm:pt>
    <dgm:pt modelId="{B6239E05-49F7-4C66-ACBC-2C76C0C8DB79}" type="pres">
      <dgm:prSet presAssocID="{98321D7E-63E9-4788-9E5F-B98A4F59FD64}" presName="parTrans" presStyleLbl="sibTrans2D1" presStyleIdx="0" presStyleCnt="5"/>
      <dgm:spPr/>
    </dgm:pt>
    <dgm:pt modelId="{77841163-D7D1-42CF-A058-0DA9ADECF0A8}" type="pres">
      <dgm:prSet presAssocID="{98321D7E-63E9-4788-9E5F-B98A4F59FD64}" presName="connectorText" presStyleLbl="sibTrans2D1" presStyleIdx="0" presStyleCnt="5"/>
      <dgm:spPr/>
    </dgm:pt>
    <dgm:pt modelId="{E8AADA61-8BD1-46F0-9C8D-5FBCBB1F03BE}" type="pres">
      <dgm:prSet presAssocID="{C4F4D768-A044-43A9-B0C2-4039254B4051}" presName="node" presStyleLbl="node1" presStyleIdx="0" presStyleCnt="5" custScaleX="150972" custScaleY="145927">
        <dgm:presLayoutVars>
          <dgm:bulletEnabled val="1"/>
        </dgm:presLayoutVars>
      </dgm:prSet>
      <dgm:spPr/>
    </dgm:pt>
    <dgm:pt modelId="{B71C8987-D47A-4486-81D4-5B493AFD6BB4}" type="pres">
      <dgm:prSet presAssocID="{61786996-112C-4BC5-857C-223172D5AE0E}" presName="parTrans" presStyleLbl="sibTrans2D1" presStyleIdx="1" presStyleCnt="5"/>
      <dgm:spPr/>
    </dgm:pt>
    <dgm:pt modelId="{AB5B0ACD-C3E7-4DE8-8FEF-490E44D7575F}" type="pres">
      <dgm:prSet presAssocID="{61786996-112C-4BC5-857C-223172D5AE0E}" presName="connectorText" presStyleLbl="sibTrans2D1" presStyleIdx="1" presStyleCnt="5"/>
      <dgm:spPr/>
    </dgm:pt>
    <dgm:pt modelId="{F7C2FE97-038C-455E-B3B2-ABF16B362568}" type="pres">
      <dgm:prSet presAssocID="{1E4910CE-63D6-47F8-A643-FBB1802835E3}" presName="node" presStyleLbl="node1" presStyleIdx="1" presStyleCnt="5" custScaleX="146772" custScaleY="150037">
        <dgm:presLayoutVars>
          <dgm:bulletEnabled val="1"/>
        </dgm:presLayoutVars>
      </dgm:prSet>
      <dgm:spPr/>
    </dgm:pt>
    <dgm:pt modelId="{5F4BBA15-341C-4A0E-8BD2-567F5A51EAD4}" type="pres">
      <dgm:prSet presAssocID="{CE996D98-ADE9-46F6-AEB0-4A4EA063DC51}" presName="parTrans" presStyleLbl="sibTrans2D1" presStyleIdx="2" presStyleCnt="5"/>
      <dgm:spPr/>
    </dgm:pt>
    <dgm:pt modelId="{B8D0F342-C324-49E1-8882-31A94020D2A7}" type="pres">
      <dgm:prSet presAssocID="{CE996D98-ADE9-46F6-AEB0-4A4EA063DC51}" presName="connectorText" presStyleLbl="sibTrans2D1" presStyleIdx="2" presStyleCnt="5"/>
      <dgm:spPr/>
    </dgm:pt>
    <dgm:pt modelId="{EA662600-4376-47C7-91E2-94301A6BC6D8}" type="pres">
      <dgm:prSet presAssocID="{C065DD1E-41B2-4BA7-B72B-01EB982EC135}" presName="node" presStyleLbl="node1" presStyleIdx="2" presStyleCnt="5" custScaleX="149069" custScaleY="154610">
        <dgm:presLayoutVars>
          <dgm:bulletEnabled val="1"/>
        </dgm:presLayoutVars>
      </dgm:prSet>
      <dgm:spPr/>
    </dgm:pt>
    <dgm:pt modelId="{BE2F1E98-8ABD-40E2-A19A-CD3FC413E612}" type="pres">
      <dgm:prSet presAssocID="{60C96317-3E80-4F02-A851-06F4BE41FB4B}" presName="parTrans" presStyleLbl="sibTrans2D1" presStyleIdx="3" presStyleCnt="5"/>
      <dgm:spPr/>
    </dgm:pt>
    <dgm:pt modelId="{8EE450D1-99BF-405E-AD82-93797A0E7674}" type="pres">
      <dgm:prSet presAssocID="{60C96317-3E80-4F02-A851-06F4BE41FB4B}" presName="connectorText" presStyleLbl="sibTrans2D1" presStyleIdx="3" presStyleCnt="5"/>
      <dgm:spPr/>
    </dgm:pt>
    <dgm:pt modelId="{34F8BB82-9CB3-482B-AE2C-9BEE8E7C6CF3}" type="pres">
      <dgm:prSet presAssocID="{9488CEE2-C306-4EBE-9E44-2BD7E7412123}" presName="node" presStyleLbl="node1" presStyleIdx="3" presStyleCnt="5" custScaleX="158114" custScaleY="167836">
        <dgm:presLayoutVars>
          <dgm:bulletEnabled val="1"/>
        </dgm:presLayoutVars>
      </dgm:prSet>
      <dgm:spPr/>
    </dgm:pt>
    <dgm:pt modelId="{667D4016-DDE5-458B-AF72-9E0C772B0217}" type="pres">
      <dgm:prSet presAssocID="{1538D983-B606-4DD4-BB52-17CD9EE16ADC}" presName="parTrans" presStyleLbl="sibTrans2D1" presStyleIdx="4" presStyleCnt="5"/>
      <dgm:spPr/>
    </dgm:pt>
    <dgm:pt modelId="{3B40E40D-F279-4A70-9BB2-10125259101E}" type="pres">
      <dgm:prSet presAssocID="{1538D983-B606-4DD4-BB52-17CD9EE16ADC}" presName="connectorText" presStyleLbl="sibTrans2D1" presStyleIdx="4" presStyleCnt="5"/>
      <dgm:spPr/>
    </dgm:pt>
    <dgm:pt modelId="{B8918494-CDB9-4019-A690-2A4EEC57E9FC}" type="pres">
      <dgm:prSet presAssocID="{E70F483C-5D35-4C14-B098-162BEEEC5FF2}" presName="node" presStyleLbl="node1" presStyleIdx="4" presStyleCnt="5" custScaleX="157406" custScaleY="160773">
        <dgm:presLayoutVars>
          <dgm:bulletEnabled val="1"/>
        </dgm:presLayoutVars>
      </dgm:prSet>
      <dgm:spPr/>
    </dgm:pt>
  </dgm:ptLst>
  <dgm:cxnLst>
    <dgm:cxn modelId="{B67A4011-348A-4718-9F8A-5504B7B7EB49}" srcId="{888CEB8C-63EE-4FE5-9BA3-9E4DA3AB5D0C}" destId="{9F911E3C-05E7-4274-A0D8-1A2B0EFF6B30}" srcOrd="0" destOrd="0" parTransId="{99217FBA-C69A-4D34-8086-AE9E9997BAE3}" sibTransId="{2A6359AF-1D27-401A-982F-54C249ECDF8F}"/>
    <dgm:cxn modelId="{4E5FF71C-E09E-425C-BC6C-0A27C69235AE}" type="presOf" srcId="{1E4910CE-63D6-47F8-A643-FBB1802835E3}" destId="{F7C2FE97-038C-455E-B3B2-ABF16B362568}" srcOrd="0" destOrd="0" presId="urn:microsoft.com/office/officeart/2005/8/layout/radial5"/>
    <dgm:cxn modelId="{C51BFD22-0F5B-4A1A-BAC6-02E4E37B5FD2}" type="presOf" srcId="{61786996-112C-4BC5-857C-223172D5AE0E}" destId="{B71C8987-D47A-4486-81D4-5B493AFD6BB4}" srcOrd="0" destOrd="0" presId="urn:microsoft.com/office/officeart/2005/8/layout/radial5"/>
    <dgm:cxn modelId="{7173462B-CC1B-448D-8469-BAEAAE25F2D3}" type="presOf" srcId="{CE996D98-ADE9-46F6-AEB0-4A4EA063DC51}" destId="{B8D0F342-C324-49E1-8882-31A94020D2A7}" srcOrd="1" destOrd="0" presId="urn:microsoft.com/office/officeart/2005/8/layout/radial5"/>
    <dgm:cxn modelId="{284C952E-3C6F-4060-8486-4DC305B39569}" type="presOf" srcId="{E70F483C-5D35-4C14-B098-162BEEEC5FF2}" destId="{B8918494-CDB9-4019-A690-2A4EEC57E9FC}" srcOrd="0" destOrd="0" presId="urn:microsoft.com/office/officeart/2005/8/layout/radial5"/>
    <dgm:cxn modelId="{6832944E-EAA5-4967-AAAB-80A3AA4B47BD}" type="presOf" srcId="{9488CEE2-C306-4EBE-9E44-2BD7E7412123}" destId="{34F8BB82-9CB3-482B-AE2C-9BEE8E7C6CF3}" srcOrd="0" destOrd="0" presId="urn:microsoft.com/office/officeart/2005/8/layout/radial5"/>
    <dgm:cxn modelId="{8A46466A-AAC2-4EF6-8993-8B4625BE182A}" type="presOf" srcId="{9F911E3C-05E7-4274-A0D8-1A2B0EFF6B30}" destId="{81368A6E-9B4B-49D0-A2B1-034A7AAFE092}" srcOrd="0" destOrd="0" presId="urn:microsoft.com/office/officeart/2005/8/layout/radial5"/>
    <dgm:cxn modelId="{11842370-94AA-4848-93FD-7A7E4B896093}" type="presOf" srcId="{98321D7E-63E9-4788-9E5F-B98A4F59FD64}" destId="{B6239E05-49F7-4C66-ACBC-2C76C0C8DB79}" srcOrd="0" destOrd="0" presId="urn:microsoft.com/office/officeart/2005/8/layout/radial5"/>
    <dgm:cxn modelId="{C0E1AE80-592C-4E51-B644-71EFCB0CA716}" type="presOf" srcId="{CE996D98-ADE9-46F6-AEB0-4A4EA063DC51}" destId="{5F4BBA15-341C-4A0E-8BD2-567F5A51EAD4}" srcOrd="0" destOrd="0" presId="urn:microsoft.com/office/officeart/2005/8/layout/radial5"/>
    <dgm:cxn modelId="{675E2084-D65E-461E-83FF-88BA281CBDA6}" srcId="{9F911E3C-05E7-4274-A0D8-1A2B0EFF6B30}" destId="{C065DD1E-41B2-4BA7-B72B-01EB982EC135}" srcOrd="2" destOrd="0" parTransId="{CE996D98-ADE9-46F6-AEB0-4A4EA063DC51}" sibTransId="{59F83D63-2E66-4516-8640-5C2CF965598B}"/>
    <dgm:cxn modelId="{D601A687-27A0-40B1-9797-B61173D75CE2}" type="presOf" srcId="{60C96317-3E80-4F02-A851-06F4BE41FB4B}" destId="{BE2F1E98-8ABD-40E2-A19A-CD3FC413E612}" srcOrd="0" destOrd="0" presId="urn:microsoft.com/office/officeart/2005/8/layout/radial5"/>
    <dgm:cxn modelId="{18B07989-1453-4896-B182-403E61111053}" type="presOf" srcId="{1538D983-B606-4DD4-BB52-17CD9EE16ADC}" destId="{667D4016-DDE5-458B-AF72-9E0C772B0217}" srcOrd="0" destOrd="0" presId="urn:microsoft.com/office/officeart/2005/8/layout/radial5"/>
    <dgm:cxn modelId="{D4D21F8B-7187-4C96-B155-54C4827C63FF}" type="presOf" srcId="{888CEB8C-63EE-4FE5-9BA3-9E4DA3AB5D0C}" destId="{DD4AAE92-F613-4523-8D13-34283D41173B}" srcOrd="0" destOrd="0" presId="urn:microsoft.com/office/officeart/2005/8/layout/radial5"/>
    <dgm:cxn modelId="{83A51D90-8EA2-4B94-911C-A25089BC95DB}" srcId="{9F911E3C-05E7-4274-A0D8-1A2B0EFF6B30}" destId="{1E4910CE-63D6-47F8-A643-FBB1802835E3}" srcOrd="1" destOrd="0" parTransId="{61786996-112C-4BC5-857C-223172D5AE0E}" sibTransId="{14E6980C-E84A-4A32-99AF-79CC64CCB9B3}"/>
    <dgm:cxn modelId="{B654679F-E903-43CF-9090-555FB39B864D}" srcId="{9F911E3C-05E7-4274-A0D8-1A2B0EFF6B30}" destId="{C4F4D768-A044-43A9-B0C2-4039254B4051}" srcOrd="0" destOrd="0" parTransId="{98321D7E-63E9-4788-9E5F-B98A4F59FD64}" sibTransId="{B354B9E1-8D97-46E5-AF35-FCDF26026301}"/>
    <dgm:cxn modelId="{3E0460AB-A88B-4561-B3C5-ADFAB6334D27}" type="presOf" srcId="{61786996-112C-4BC5-857C-223172D5AE0E}" destId="{AB5B0ACD-C3E7-4DE8-8FEF-490E44D7575F}" srcOrd="1" destOrd="0" presId="urn:microsoft.com/office/officeart/2005/8/layout/radial5"/>
    <dgm:cxn modelId="{492E54C9-C495-447B-B687-529466354F2D}" type="presOf" srcId="{60C96317-3E80-4F02-A851-06F4BE41FB4B}" destId="{8EE450D1-99BF-405E-AD82-93797A0E7674}" srcOrd="1" destOrd="0" presId="urn:microsoft.com/office/officeart/2005/8/layout/radial5"/>
    <dgm:cxn modelId="{041F2FCB-92DD-405C-973E-A08CD1EC883F}" type="presOf" srcId="{98321D7E-63E9-4788-9E5F-B98A4F59FD64}" destId="{77841163-D7D1-42CF-A058-0DA9ADECF0A8}" srcOrd="1" destOrd="0" presId="urn:microsoft.com/office/officeart/2005/8/layout/radial5"/>
    <dgm:cxn modelId="{1D6803CD-F848-4C99-A58F-FA288F4B2B0F}" srcId="{9F911E3C-05E7-4274-A0D8-1A2B0EFF6B30}" destId="{9488CEE2-C306-4EBE-9E44-2BD7E7412123}" srcOrd="3" destOrd="0" parTransId="{60C96317-3E80-4F02-A851-06F4BE41FB4B}" sibTransId="{588EB5DF-D27C-4770-8D20-B424E72EC18D}"/>
    <dgm:cxn modelId="{D0A5FBCF-785D-4C86-9333-174AB8EB6E08}" type="presOf" srcId="{C4F4D768-A044-43A9-B0C2-4039254B4051}" destId="{E8AADA61-8BD1-46F0-9C8D-5FBCBB1F03BE}" srcOrd="0" destOrd="0" presId="urn:microsoft.com/office/officeart/2005/8/layout/radial5"/>
    <dgm:cxn modelId="{039E9ED2-5EC9-4264-96AF-276008A890C5}" srcId="{9F911E3C-05E7-4274-A0D8-1A2B0EFF6B30}" destId="{E70F483C-5D35-4C14-B098-162BEEEC5FF2}" srcOrd="4" destOrd="0" parTransId="{1538D983-B606-4DD4-BB52-17CD9EE16ADC}" sibTransId="{0840ABA0-4279-4EC9-BA37-FFE96B8BD41E}"/>
    <dgm:cxn modelId="{EA8E61DA-6630-4449-9375-2568204BF2D0}" type="presOf" srcId="{C065DD1E-41B2-4BA7-B72B-01EB982EC135}" destId="{EA662600-4376-47C7-91E2-94301A6BC6D8}" srcOrd="0" destOrd="0" presId="urn:microsoft.com/office/officeart/2005/8/layout/radial5"/>
    <dgm:cxn modelId="{D7AFB1E3-9327-43B8-B27C-ADA4EDF922CD}" type="presOf" srcId="{1538D983-B606-4DD4-BB52-17CD9EE16ADC}" destId="{3B40E40D-F279-4A70-9BB2-10125259101E}" srcOrd="1" destOrd="0" presId="urn:microsoft.com/office/officeart/2005/8/layout/radial5"/>
    <dgm:cxn modelId="{0A99BF1D-1927-4E53-854D-45DFE3D5C3DA}" type="presParOf" srcId="{DD4AAE92-F613-4523-8D13-34283D41173B}" destId="{81368A6E-9B4B-49D0-A2B1-034A7AAFE092}" srcOrd="0" destOrd="0" presId="urn:microsoft.com/office/officeart/2005/8/layout/radial5"/>
    <dgm:cxn modelId="{4635FDC6-473B-448E-B13C-BA51963C9374}" type="presParOf" srcId="{DD4AAE92-F613-4523-8D13-34283D41173B}" destId="{B6239E05-49F7-4C66-ACBC-2C76C0C8DB79}" srcOrd="1" destOrd="0" presId="urn:microsoft.com/office/officeart/2005/8/layout/radial5"/>
    <dgm:cxn modelId="{AAC423A4-2053-4075-8BAA-76581C2BD89F}" type="presParOf" srcId="{B6239E05-49F7-4C66-ACBC-2C76C0C8DB79}" destId="{77841163-D7D1-42CF-A058-0DA9ADECF0A8}" srcOrd="0" destOrd="0" presId="urn:microsoft.com/office/officeart/2005/8/layout/radial5"/>
    <dgm:cxn modelId="{1816526D-A069-4A64-A3D6-3C32AFC86CC3}" type="presParOf" srcId="{DD4AAE92-F613-4523-8D13-34283D41173B}" destId="{E8AADA61-8BD1-46F0-9C8D-5FBCBB1F03BE}" srcOrd="2" destOrd="0" presId="urn:microsoft.com/office/officeart/2005/8/layout/radial5"/>
    <dgm:cxn modelId="{A36D1659-05C5-4B2F-B749-175DA16DD5F8}" type="presParOf" srcId="{DD4AAE92-F613-4523-8D13-34283D41173B}" destId="{B71C8987-D47A-4486-81D4-5B493AFD6BB4}" srcOrd="3" destOrd="0" presId="urn:microsoft.com/office/officeart/2005/8/layout/radial5"/>
    <dgm:cxn modelId="{E84E0394-AD5B-4844-8158-CB62A0447C94}" type="presParOf" srcId="{B71C8987-D47A-4486-81D4-5B493AFD6BB4}" destId="{AB5B0ACD-C3E7-4DE8-8FEF-490E44D7575F}" srcOrd="0" destOrd="0" presId="urn:microsoft.com/office/officeart/2005/8/layout/radial5"/>
    <dgm:cxn modelId="{3FD3B605-1C3D-4A11-A919-8C10EB2B7108}" type="presParOf" srcId="{DD4AAE92-F613-4523-8D13-34283D41173B}" destId="{F7C2FE97-038C-455E-B3B2-ABF16B362568}" srcOrd="4" destOrd="0" presId="urn:microsoft.com/office/officeart/2005/8/layout/radial5"/>
    <dgm:cxn modelId="{B1F6D570-1CB9-43AC-AE1F-2B38650D0C32}" type="presParOf" srcId="{DD4AAE92-F613-4523-8D13-34283D41173B}" destId="{5F4BBA15-341C-4A0E-8BD2-567F5A51EAD4}" srcOrd="5" destOrd="0" presId="urn:microsoft.com/office/officeart/2005/8/layout/radial5"/>
    <dgm:cxn modelId="{0587FDDD-5178-465F-8C1F-698580EC48B8}" type="presParOf" srcId="{5F4BBA15-341C-4A0E-8BD2-567F5A51EAD4}" destId="{B8D0F342-C324-49E1-8882-31A94020D2A7}" srcOrd="0" destOrd="0" presId="urn:microsoft.com/office/officeart/2005/8/layout/radial5"/>
    <dgm:cxn modelId="{1C1239E1-68B2-450E-95DB-1560AD660B1F}" type="presParOf" srcId="{DD4AAE92-F613-4523-8D13-34283D41173B}" destId="{EA662600-4376-47C7-91E2-94301A6BC6D8}" srcOrd="6" destOrd="0" presId="urn:microsoft.com/office/officeart/2005/8/layout/radial5"/>
    <dgm:cxn modelId="{AE750285-5FD5-4BD9-9602-B9A73CFD1653}" type="presParOf" srcId="{DD4AAE92-F613-4523-8D13-34283D41173B}" destId="{BE2F1E98-8ABD-40E2-A19A-CD3FC413E612}" srcOrd="7" destOrd="0" presId="urn:microsoft.com/office/officeart/2005/8/layout/radial5"/>
    <dgm:cxn modelId="{8011FE66-AFF4-492A-A54F-AA19046553E7}" type="presParOf" srcId="{BE2F1E98-8ABD-40E2-A19A-CD3FC413E612}" destId="{8EE450D1-99BF-405E-AD82-93797A0E7674}" srcOrd="0" destOrd="0" presId="urn:microsoft.com/office/officeart/2005/8/layout/radial5"/>
    <dgm:cxn modelId="{AE05BF5B-C11C-4514-B2A2-463C24DE681D}" type="presParOf" srcId="{DD4AAE92-F613-4523-8D13-34283D41173B}" destId="{34F8BB82-9CB3-482B-AE2C-9BEE8E7C6CF3}" srcOrd="8" destOrd="0" presId="urn:microsoft.com/office/officeart/2005/8/layout/radial5"/>
    <dgm:cxn modelId="{F7E762A3-9B55-4370-90AA-287CAE51C257}" type="presParOf" srcId="{DD4AAE92-F613-4523-8D13-34283D41173B}" destId="{667D4016-DDE5-458B-AF72-9E0C772B0217}" srcOrd="9" destOrd="0" presId="urn:microsoft.com/office/officeart/2005/8/layout/radial5"/>
    <dgm:cxn modelId="{FD05AB2E-EE91-4964-AB21-7D100831CA7D}" type="presParOf" srcId="{667D4016-DDE5-458B-AF72-9E0C772B0217}" destId="{3B40E40D-F279-4A70-9BB2-10125259101E}" srcOrd="0" destOrd="0" presId="urn:microsoft.com/office/officeart/2005/8/layout/radial5"/>
    <dgm:cxn modelId="{CDB215E1-577B-4059-B118-C9D843BAB114}" type="presParOf" srcId="{DD4AAE92-F613-4523-8D13-34283D41173B}" destId="{B8918494-CDB9-4019-A690-2A4EEC57E9F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8CEB8C-63EE-4FE5-9BA3-9E4DA3AB5D0C}" type="doc">
      <dgm:prSet loTypeId="urn:microsoft.com/office/officeart/2005/8/layout/radial5" loCatId="cycle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GB"/>
        </a:p>
      </dgm:t>
    </dgm:pt>
    <dgm:pt modelId="{9F911E3C-05E7-4274-A0D8-1A2B0EFF6B30}">
      <dgm:prSet phldrT="[Text]"/>
      <dgm:spPr/>
      <dgm:t>
        <a:bodyPr/>
        <a:lstStyle/>
        <a:p>
          <a:r>
            <a:rPr lang="en-GB" dirty="0"/>
            <a:t>Solutions</a:t>
          </a:r>
        </a:p>
      </dgm:t>
    </dgm:pt>
    <dgm:pt modelId="{99217FBA-C69A-4D34-8086-AE9E9997BAE3}" type="parTrans" cxnId="{B67A4011-348A-4718-9F8A-5504B7B7EB49}">
      <dgm:prSet/>
      <dgm:spPr/>
      <dgm:t>
        <a:bodyPr/>
        <a:lstStyle/>
        <a:p>
          <a:endParaRPr lang="en-GB"/>
        </a:p>
      </dgm:t>
    </dgm:pt>
    <dgm:pt modelId="{2A6359AF-1D27-401A-982F-54C249ECDF8F}" type="sibTrans" cxnId="{B67A4011-348A-4718-9F8A-5504B7B7EB49}">
      <dgm:prSet/>
      <dgm:spPr/>
      <dgm:t>
        <a:bodyPr/>
        <a:lstStyle/>
        <a:p>
          <a:endParaRPr lang="en-GB"/>
        </a:p>
      </dgm:t>
    </dgm:pt>
    <dgm:pt modelId="{C4F4D768-A044-43A9-B0C2-4039254B4051}">
      <dgm:prSet phldrT="[Text]"/>
      <dgm:spPr/>
      <dgm:t>
        <a:bodyPr/>
        <a:lstStyle/>
        <a:p>
          <a:r>
            <a:rPr lang="en-GB" dirty="0"/>
            <a:t>Sound welfare provision</a:t>
          </a:r>
        </a:p>
      </dgm:t>
    </dgm:pt>
    <dgm:pt modelId="{98321D7E-63E9-4788-9E5F-B98A4F59FD64}" type="parTrans" cxnId="{B654679F-E903-43CF-9090-555FB39B864D}">
      <dgm:prSet/>
      <dgm:spPr/>
      <dgm:t>
        <a:bodyPr/>
        <a:lstStyle/>
        <a:p>
          <a:endParaRPr lang="en-GB"/>
        </a:p>
      </dgm:t>
    </dgm:pt>
    <dgm:pt modelId="{B354B9E1-8D97-46E5-AF35-FCDF26026301}" type="sibTrans" cxnId="{B654679F-E903-43CF-9090-555FB39B864D}">
      <dgm:prSet/>
      <dgm:spPr/>
      <dgm:t>
        <a:bodyPr/>
        <a:lstStyle/>
        <a:p>
          <a:endParaRPr lang="en-GB"/>
        </a:p>
      </dgm:t>
    </dgm:pt>
    <dgm:pt modelId="{C065DD1E-41B2-4BA7-B72B-01EB982EC135}">
      <dgm:prSet phldrT="[Text]"/>
      <dgm:spPr/>
      <dgm:t>
        <a:bodyPr/>
        <a:lstStyle/>
        <a:p>
          <a:r>
            <a:rPr lang="en-GB" dirty="0"/>
            <a:t>Regeneration of inner city areas</a:t>
          </a:r>
        </a:p>
      </dgm:t>
    </dgm:pt>
    <dgm:pt modelId="{CE996D98-ADE9-46F6-AEB0-4A4EA063DC51}" type="parTrans" cxnId="{675E2084-D65E-461E-83FF-88BA281CBDA6}">
      <dgm:prSet/>
      <dgm:spPr/>
      <dgm:t>
        <a:bodyPr/>
        <a:lstStyle/>
        <a:p>
          <a:endParaRPr lang="en-GB"/>
        </a:p>
      </dgm:t>
    </dgm:pt>
    <dgm:pt modelId="{59F83D63-2E66-4516-8640-5C2CF965598B}" type="sibTrans" cxnId="{675E2084-D65E-461E-83FF-88BA281CBDA6}">
      <dgm:prSet/>
      <dgm:spPr/>
      <dgm:t>
        <a:bodyPr/>
        <a:lstStyle/>
        <a:p>
          <a:endParaRPr lang="en-GB"/>
        </a:p>
      </dgm:t>
    </dgm:pt>
    <dgm:pt modelId="{9488CEE2-C306-4EBE-9E44-2BD7E7412123}">
      <dgm:prSet phldrT="[Text]"/>
      <dgm:spPr/>
      <dgm:t>
        <a:bodyPr/>
        <a:lstStyle/>
        <a:p>
          <a:r>
            <a:rPr lang="en-GB" dirty="0"/>
            <a:t>Support for victims – e.g. support groups, victim compensation and victim-offender mediation.</a:t>
          </a:r>
        </a:p>
      </dgm:t>
    </dgm:pt>
    <dgm:pt modelId="{60C96317-3E80-4F02-A851-06F4BE41FB4B}" type="parTrans" cxnId="{1D6803CD-F848-4C99-A58F-FA288F4B2B0F}">
      <dgm:prSet/>
      <dgm:spPr/>
      <dgm:t>
        <a:bodyPr/>
        <a:lstStyle/>
        <a:p>
          <a:endParaRPr lang="en-GB"/>
        </a:p>
      </dgm:t>
    </dgm:pt>
    <dgm:pt modelId="{588EB5DF-D27C-4770-8D20-B424E72EC18D}" type="sibTrans" cxnId="{1D6803CD-F848-4C99-A58F-FA288F4B2B0F}">
      <dgm:prSet/>
      <dgm:spPr/>
      <dgm:t>
        <a:bodyPr/>
        <a:lstStyle/>
        <a:p>
          <a:endParaRPr lang="en-GB"/>
        </a:p>
      </dgm:t>
    </dgm:pt>
    <dgm:pt modelId="{E70F483C-5D35-4C14-B098-162BEEEC5FF2}">
      <dgm:prSet/>
      <dgm:spPr/>
      <dgm:t>
        <a:bodyPr/>
        <a:lstStyle/>
        <a:p>
          <a:r>
            <a:rPr lang="en-GB" dirty="0"/>
            <a:t>Change in policing style – move towards consensus policing</a:t>
          </a:r>
        </a:p>
      </dgm:t>
    </dgm:pt>
    <dgm:pt modelId="{1538D983-B606-4DD4-BB52-17CD9EE16ADC}" type="parTrans" cxnId="{039E9ED2-5EC9-4264-96AF-276008A890C5}">
      <dgm:prSet/>
      <dgm:spPr/>
      <dgm:t>
        <a:bodyPr/>
        <a:lstStyle/>
        <a:p>
          <a:endParaRPr lang="en-GB"/>
        </a:p>
      </dgm:t>
    </dgm:pt>
    <dgm:pt modelId="{0840ABA0-4279-4EC9-BA37-FFE96B8BD41E}" type="sibTrans" cxnId="{039E9ED2-5EC9-4264-96AF-276008A890C5}">
      <dgm:prSet/>
      <dgm:spPr/>
      <dgm:t>
        <a:bodyPr/>
        <a:lstStyle/>
        <a:p>
          <a:endParaRPr lang="en-GB"/>
        </a:p>
      </dgm:t>
    </dgm:pt>
    <dgm:pt modelId="{B289D676-431F-441E-8E8F-07A00C1690FE}">
      <dgm:prSet phldrT="[Text]" custScaleX="149069" custScaleY="154610" custRadScaleRad="113309" custRadScaleInc="-8152"/>
      <dgm:spPr/>
      <dgm:t>
        <a:bodyPr/>
        <a:lstStyle/>
        <a:p>
          <a:endParaRPr lang="en-GB"/>
        </a:p>
      </dgm:t>
    </dgm:pt>
    <dgm:pt modelId="{CE106785-17F8-4954-8510-CBC9AC053F70}" type="parTrans" cxnId="{10D23223-B1DB-4771-B627-0613F57DF4E3}">
      <dgm:prSet/>
      <dgm:spPr/>
      <dgm:t>
        <a:bodyPr/>
        <a:lstStyle/>
        <a:p>
          <a:endParaRPr lang="en-GB"/>
        </a:p>
      </dgm:t>
    </dgm:pt>
    <dgm:pt modelId="{F1C0477D-BA6D-419D-999B-B114EC496665}" type="sibTrans" cxnId="{10D23223-B1DB-4771-B627-0613F57DF4E3}">
      <dgm:prSet/>
      <dgm:spPr/>
      <dgm:t>
        <a:bodyPr/>
        <a:lstStyle/>
        <a:p>
          <a:endParaRPr lang="en-GB"/>
        </a:p>
      </dgm:t>
    </dgm:pt>
    <dgm:pt modelId="{F18E37A0-B8F7-4AFD-91AD-A407B28EE193}">
      <dgm:prSet/>
      <dgm:spPr/>
      <dgm:t>
        <a:bodyPr/>
        <a:lstStyle/>
        <a:p>
          <a:r>
            <a:rPr lang="en-GB" dirty="0"/>
            <a:t>Avoid marginalising offender – assign them useful community roles.</a:t>
          </a:r>
        </a:p>
      </dgm:t>
    </dgm:pt>
    <dgm:pt modelId="{C2E5D7F0-8FE6-4CF2-90A0-CEE2353609E0}" type="parTrans" cxnId="{05F20E04-C60D-408E-B2AE-4A3EF9025B1A}">
      <dgm:prSet/>
      <dgm:spPr/>
      <dgm:t>
        <a:bodyPr/>
        <a:lstStyle/>
        <a:p>
          <a:endParaRPr lang="en-GB"/>
        </a:p>
      </dgm:t>
    </dgm:pt>
    <dgm:pt modelId="{FECDB43C-7623-4F1C-8D6A-BA0177EFBA07}" type="sibTrans" cxnId="{05F20E04-C60D-408E-B2AE-4A3EF9025B1A}">
      <dgm:prSet/>
      <dgm:spPr/>
      <dgm:t>
        <a:bodyPr/>
        <a:lstStyle/>
        <a:p>
          <a:endParaRPr lang="en-GB"/>
        </a:p>
      </dgm:t>
    </dgm:pt>
    <dgm:pt modelId="{DD4AAE92-F613-4523-8D13-34283D41173B}" type="pres">
      <dgm:prSet presAssocID="{888CEB8C-63EE-4FE5-9BA3-9E4DA3AB5D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368A6E-9B4B-49D0-A2B1-034A7AAFE092}" type="pres">
      <dgm:prSet presAssocID="{9F911E3C-05E7-4274-A0D8-1A2B0EFF6B30}" presName="centerShape" presStyleLbl="node0" presStyleIdx="0" presStyleCnt="1"/>
      <dgm:spPr/>
    </dgm:pt>
    <dgm:pt modelId="{B6239E05-49F7-4C66-ACBC-2C76C0C8DB79}" type="pres">
      <dgm:prSet presAssocID="{98321D7E-63E9-4788-9E5F-B98A4F59FD64}" presName="parTrans" presStyleLbl="sibTrans2D1" presStyleIdx="0" presStyleCnt="5"/>
      <dgm:spPr/>
    </dgm:pt>
    <dgm:pt modelId="{77841163-D7D1-42CF-A058-0DA9ADECF0A8}" type="pres">
      <dgm:prSet presAssocID="{98321D7E-63E9-4788-9E5F-B98A4F59FD64}" presName="connectorText" presStyleLbl="sibTrans2D1" presStyleIdx="0" presStyleCnt="5"/>
      <dgm:spPr/>
    </dgm:pt>
    <dgm:pt modelId="{E8AADA61-8BD1-46F0-9C8D-5FBCBB1F03BE}" type="pres">
      <dgm:prSet presAssocID="{C4F4D768-A044-43A9-B0C2-4039254B4051}" presName="node" presStyleLbl="node1" presStyleIdx="0" presStyleCnt="5" custScaleX="146695" custScaleY="139762" custRadScaleRad="111628" custRadScaleInc="489">
        <dgm:presLayoutVars>
          <dgm:bulletEnabled val="1"/>
        </dgm:presLayoutVars>
      </dgm:prSet>
      <dgm:spPr/>
    </dgm:pt>
    <dgm:pt modelId="{5F4BBA15-341C-4A0E-8BD2-567F5A51EAD4}" type="pres">
      <dgm:prSet presAssocID="{CE996D98-ADE9-46F6-AEB0-4A4EA063DC51}" presName="parTrans" presStyleLbl="sibTrans2D1" presStyleIdx="1" presStyleCnt="5"/>
      <dgm:spPr/>
    </dgm:pt>
    <dgm:pt modelId="{B8D0F342-C324-49E1-8882-31A94020D2A7}" type="pres">
      <dgm:prSet presAssocID="{CE996D98-ADE9-46F6-AEB0-4A4EA063DC51}" presName="connectorText" presStyleLbl="sibTrans2D1" presStyleIdx="1" presStyleCnt="5"/>
      <dgm:spPr/>
    </dgm:pt>
    <dgm:pt modelId="{EA662600-4376-47C7-91E2-94301A6BC6D8}" type="pres">
      <dgm:prSet presAssocID="{C065DD1E-41B2-4BA7-B72B-01EB982EC135}" presName="node" presStyleLbl="node1" presStyleIdx="1" presStyleCnt="5" custScaleX="149069" custScaleY="154610" custRadScaleRad="113309" custRadScaleInc="-8152">
        <dgm:presLayoutVars>
          <dgm:bulletEnabled val="1"/>
        </dgm:presLayoutVars>
      </dgm:prSet>
      <dgm:spPr/>
    </dgm:pt>
    <dgm:pt modelId="{BE2F1E98-8ABD-40E2-A19A-CD3FC413E612}" type="pres">
      <dgm:prSet presAssocID="{60C96317-3E80-4F02-A851-06F4BE41FB4B}" presName="parTrans" presStyleLbl="sibTrans2D1" presStyleIdx="2" presStyleCnt="5"/>
      <dgm:spPr/>
    </dgm:pt>
    <dgm:pt modelId="{8EE450D1-99BF-405E-AD82-93797A0E7674}" type="pres">
      <dgm:prSet presAssocID="{60C96317-3E80-4F02-A851-06F4BE41FB4B}" presName="connectorText" presStyleLbl="sibTrans2D1" presStyleIdx="2" presStyleCnt="5"/>
      <dgm:spPr/>
    </dgm:pt>
    <dgm:pt modelId="{34F8BB82-9CB3-482B-AE2C-9BEE8E7C6CF3}" type="pres">
      <dgm:prSet presAssocID="{9488CEE2-C306-4EBE-9E44-2BD7E7412123}" presName="node" presStyleLbl="node1" presStyleIdx="2" presStyleCnt="5" custScaleX="154490" custScaleY="151273" custRadScaleRad="104865" custRadScaleInc="-3944">
        <dgm:presLayoutVars>
          <dgm:bulletEnabled val="1"/>
        </dgm:presLayoutVars>
      </dgm:prSet>
      <dgm:spPr/>
    </dgm:pt>
    <dgm:pt modelId="{667D4016-DDE5-458B-AF72-9E0C772B0217}" type="pres">
      <dgm:prSet presAssocID="{1538D983-B606-4DD4-BB52-17CD9EE16ADC}" presName="parTrans" presStyleLbl="sibTrans2D1" presStyleIdx="3" presStyleCnt="5"/>
      <dgm:spPr/>
    </dgm:pt>
    <dgm:pt modelId="{3B40E40D-F279-4A70-9BB2-10125259101E}" type="pres">
      <dgm:prSet presAssocID="{1538D983-B606-4DD4-BB52-17CD9EE16ADC}" presName="connectorText" presStyleLbl="sibTrans2D1" presStyleIdx="3" presStyleCnt="5"/>
      <dgm:spPr/>
    </dgm:pt>
    <dgm:pt modelId="{B8918494-CDB9-4019-A690-2A4EEC57E9FC}" type="pres">
      <dgm:prSet presAssocID="{E70F483C-5D35-4C14-B098-162BEEEC5FF2}" presName="node" presStyleLbl="node1" presStyleIdx="3" presStyleCnt="5" custScaleX="139910" custScaleY="145465" custRadScaleRad="123059" custRadScaleInc="4892">
        <dgm:presLayoutVars>
          <dgm:bulletEnabled val="1"/>
        </dgm:presLayoutVars>
      </dgm:prSet>
      <dgm:spPr/>
    </dgm:pt>
    <dgm:pt modelId="{0C659731-D56B-45FD-98CE-8BB0957378E7}" type="pres">
      <dgm:prSet presAssocID="{C2E5D7F0-8FE6-4CF2-90A0-CEE2353609E0}" presName="parTrans" presStyleLbl="sibTrans2D1" presStyleIdx="4" presStyleCnt="5"/>
      <dgm:spPr/>
    </dgm:pt>
    <dgm:pt modelId="{0C425C00-11BE-472E-B1DD-C38A206444B3}" type="pres">
      <dgm:prSet presAssocID="{C2E5D7F0-8FE6-4CF2-90A0-CEE2353609E0}" presName="connectorText" presStyleLbl="sibTrans2D1" presStyleIdx="4" presStyleCnt="5"/>
      <dgm:spPr/>
    </dgm:pt>
    <dgm:pt modelId="{F7E4E38E-E43E-4CF5-BB6E-56E3BF4FE61C}" type="pres">
      <dgm:prSet presAssocID="{F18E37A0-B8F7-4AFD-91AD-A407B28EE193}" presName="node" presStyleLbl="node1" presStyleIdx="4" presStyleCnt="5" custScaleX="137404" custScaleY="140235" custRadScaleRad="111258" custRadScaleInc="12616">
        <dgm:presLayoutVars>
          <dgm:bulletEnabled val="1"/>
        </dgm:presLayoutVars>
      </dgm:prSet>
      <dgm:spPr/>
    </dgm:pt>
  </dgm:ptLst>
  <dgm:cxnLst>
    <dgm:cxn modelId="{05F20E04-C60D-408E-B2AE-4A3EF9025B1A}" srcId="{9F911E3C-05E7-4274-A0D8-1A2B0EFF6B30}" destId="{F18E37A0-B8F7-4AFD-91AD-A407B28EE193}" srcOrd="4" destOrd="0" parTransId="{C2E5D7F0-8FE6-4CF2-90A0-CEE2353609E0}" sibTransId="{FECDB43C-7623-4F1C-8D6A-BA0177EFBA07}"/>
    <dgm:cxn modelId="{187DD104-F90C-4998-B481-515EDC65073D}" type="presOf" srcId="{9488CEE2-C306-4EBE-9E44-2BD7E7412123}" destId="{34F8BB82-9CB3-482B-AE2C-9BEE8E7C6CF3}" srcOrd="0" destOrd="0" presId="urn:microsoft.com/office/officeart/2005/8/layout/radial5"/>
    <dgm:cxn modelId="{B67A4011-348A-4718-9F8A-5504B7B7EB49}" srcId="{888CEB8C-63EE-4FE5-9BA3-9E4DA3AB5D0C}" destId="{9F911E3C-05E7-4274-A0D8-1A2B0EFF6B30}" srcOrd="0" destOrd="0" parTransId="{99217FBA-C69A-4D34-8086-AE9E9997BAE3}" sibTransId="{2A6359AF-1D27-401A-982F-54C249ECDF8F}"/>
    <dgm:cxn modelId="{10D23223-B1DB-4771-B627-0613F57DF4E3}" srcId="{888CEB8C-63EE-4FE5-9BA3-9E4DA3AB5D0C}" destId="{B289D676-431F-441E-8E8F-07A00C1690FE}" srcOrd="1" destOrd="0" parTransId="{CE106785-17F8-4954-8510-CBC9AC053F70}" sibTransId="{F1C0477D-BA6D-419D-999B-B114EC496665}"/>
    <dgm:cxn modelId="{3F6F5728-1099-4848-ACCE-F484A244509B}" type="presOf" srcId="{98321D7E-63E9-4788-9E5F-B98A4F59FD64}" destId="{77841163-D7D1-42CF-A058-0DA9ADECF0A8}" srcOrd="1" destOrd="0" presId="urn:microsoft.com/office/officeart/2005/8/layout/radial5"/>
    <dgm:cxn modelId="{40FD0A2D-D33F-4691-A378-425C6E0951A3}" type="presOf" srcId="{CE996D98-ADE9-46F6-AEB0-4A4EA063DC51}" destId="{B8D0F342-C324-49E1-8882-31A94020D2A7}" srcOrd="1" destOrd="0" presId="urn:microsoft.com/office/officeart/2005/8/layout/radial5"/>
    <dgm:cxn modelId="{664D1C2D-9461-455E-B00F-9D029193C097}" type="presOf" srcId="{1538D983-B606-4DD4-BB52-17CD9EE16ADC}" destId="{3B40E40D-F279-4A70-9BB2-10125259101E}" srcOrd="1" destOrd="0" presId="urn:microsoft.com/office/officeart/2005/8/layout/radial5"/>
    <dgm:cxn modelId="{FAB22B3E-514F-49A7-A9B7-B3471C2E70A1}" type="presOf" srcId="{60C96317-3E80-4F02-A851-06F4BE41FB4B}" destId="{8EE450D1-99BF-405E-AD82-93797A0E7674}" srcOrd="1" destOrd="0" presId="urn:microsoft.com/office/officeart/2005/8/layout/radial5"/>
    <dgm:cxn modelId="{92E5195F-E93E-4793-9214-2F19FB10CFB0}" type="presOf" srcId="{F18E37A0-B8F7-4AFD-91AD-A407B28EE193}" destId="{F7E4E38E-E43E-4CF5-BB6E-56E3BF4FE61C}" srcOrd="0" destOrd="0" presId="urn:microsoft.com/office/officeart/2005/8/layout/radial5"/>
    <dgm:cxn modelId="{6469B362-AF23-45AD-B5D9-F96610D2634F}" type="presOf" srcId="{1538D983-B606-4DD4-BB52-17CD9EE16ADC}" destId="{667D4016-DDE5-458B-AF72-9E0C772B0217}" srcOrd="0" destOrd="0" presId="urn:microsoft.com/office/officeart/2005/8/layout/radial5"/>
    <dgm:cxn modelId="{EFA7F97A-F915-4747-B5E3-AB35E878ABC4}" type="presOf" srcId="{C2E5D7F0-8FE6-4CF2-90A0-CEE2353609E0}" destId="{0C425C00-11BE-472E-B1DD-C38A206444B3}" srcOrd="1" destOrd="0" presId="urn:microsoft.com/office/officeart/2005/8/layout/radial5"/>
    <dgm:cxn modelId="{675E2084-D65E-461E-83FF-88BA281CBDA6}" srcId="{9F911E3C-05E7-4274-A0D8-1A2B0EFF6B30}" destId="{C065DD1E-41B2-4BA7-B72B-01EB982EC135}" srcOrd="1" destOrd="0" parTransId="{CE996D98-ADE9-46F6-AEB0-4A4EA063DC51}" sibTransId="{59F83D63-2E66-4516-8640-5C2CF965598B}"/>
    <dgm:cxn modelId="{2A4BA794-CBD8-46DC-802F-4ED195BC343C}" type="presOf" srcId="{C2E5D7F0-8FE6-4CF2-90A0-CEE2353609E0}" destId="{0C659731-D56B-45FD-98CE-8BB0957378E7}" srcOrd="0" destOrd="0" presId="urn:microsoft.com/office/officeart/2005/8/layout/radial5"/>
    <dgm:cxn modelId="{B654679F-E903-43CF-9090-555FB39B864D}" srcId="{9F911E3C-05E7-4274-A0D8-1A2B0EFF6B30}" destId="{C4F4D768-A044-43A9-B0C2-4039254B4051}" srcOrd="0" destOrd="0" parTransId="{98321D7E-63E9-4788-9E5F-B98A4F59FD64}" sibTransId="{B354B9E1-8D97-46E5-AF35-FCDF26026301}"/>
    <dgm:cxn modelId="{1944AEB8-53ED-4CF2-BA9A-FA0D44561D9E}" type="presOf" srcId="{C065DD1E-41B2-4BA7-B72B-01EB982EC135}" destId="{EA662600-4376-47C7-91E2-94301A6BC6D8}" srcOrd="0" destOrd="0" presId="urn:microsoft.com/office/officeart/2005/8/layout/radial5"/>
    <dgm:cxn modelId="{BF4265C0-CFBA-4AA7-92CF-44B610AECB0C}" type="presOf" srcId="{E70F483C-5D35-4C14-B098-162BEEEC5FF2}" destId="{B8918494-CDB9-4019-A690-2A4EEC57E9FC}" srcOrd="0" destOrd="0" presId="urn:microsoft.com/office/officeart/2005/8/layout/radial5"/>
    <dgm:cxn modelId="{6BA7F3C4-8032-4D27-B240-9F79160A1D4B}" type="presOf" srcId="{98321D7E-63E9-4788-9E5F-B98A4F59FD64}" destId="{B6239E05-49F7-4C66-ACBC-2C76C0C8DB79}" srcOrd="0" destOrd="0" presId="urn:microsoft.com/office/officeart/2005/8/layout/radial5"/>
    <dgm:cxn modelId="{E31573C8-888D-4E07-96A8-F528E81A6A6D}" type="presOf" srcId="{C4F4D768-A044-43A9-B0C2-4039254B4051}" destId="{E8AADA61-8BD1-46F0-9C8D-5FBCBB1F03BE}" srcOrd="0" destOrd="0" presId="urn:microsoft.com/office/officeart/2005/8/layout/radial5"/>
    <dgm:cxn modelId="{1D6803CD-F848-4C99-A58F-FA288F4B2B0F}" srcId="{9F911E3C-05E7-4274-A0D8-1A2B0EFF6B30}" destId="{9488CEE2-C306-4EBE-9E44-2BD7E7412123}" srcOrd="2" destOrd="0" parTransId="{60C96317-3E80-4F02-A851-06F4BE41FB4B}" sibTransId="{588EB5DF-D27C-4770-8D20-B424E72EC18D}"/>
    <dgm:cxn modelId="{039E9ED2-5EC9-4264-96AF-276008A890C5}" srcId="{9F911E3C-05E7-4274-A0D8-1A2B0EFF6B30}" destId="{E70F483C-5D35-4C14-B098-162BEEEC5FF2}" srcOrd="3" destOrd="0" parTransId="{1538D983-B606-4DD4-BB52-17CD9EE16ADC}" sibTransId="{0840ABA0-4279-4EC9-BA37-FFE96B8BD41E}"/>
    <dgm:cxn modelId="{7BB7D7D6-C606-46A1-A311-CA715828F291}" type="presOf" srcId="{888CEB8C-63EE-4FE5-9BA3-9E4DA3AB5D0C}" destId="{DD4AAE92-F613-4523-8D13-34283D41173B}" srcOrd="0" destOrd="0" presId="urn:microsoft.com/office/officeart/2005/8/layout/radial5"/>
    <dgm:cxn modelId="{32B749D9-3EC3-4682-8409-1807A2EFE447}" type="presOf" srcId="{9F911E3C-05E7-4274-A0D8-1A2B0EFF6B30}" destId="{81368A6E-9B4B-49D0-A2B1-034A7AAFE092}" srcOrd="0" destOrd="0" presId="urn:microsoft.com/office/officeart/2005/8/layout/radial5"/>
    <dgm:cxn modelId="{9E0B50E0-9EB4-4F81-ABC6-86C19F30087C}" type="presOf" srcId="{CE996D98-ADE9-46F6-AEB0-4A4EA063DC51}" destId="{5F4BBA15-341C-4A0E-8BD2-567F5A51EAD4}" srcOrd="0" destOrd="0" presId="urn:microsoft.com/office/officeart/2005/8/layout/radial5"/>
    <dgm:cxn modelId="{CAB005EF-2907-487E-BAED-F8C49C345D75}" type="presOf" srcId="{60C96317-3E80-4F02-A851-06F4BE41FB4B}" destId="{BE2F1E98-8ABD-40E2-A19A-CD3FC413E612}" srcOrd="0" destOrd="0" presId="urn:microsoft.com/office/officeart/2005/8/layout/radial5"/>
    <dgm:cxn modelId="{C4D92C0F-ED29-476B-8B6D-C20D057E0595}" type="presParOf" srcId="{DD4AAE92-F613-4523-8D13-34283D41173B}" destId="{81368A6E-9B4B-49D0-A2B1-034A7AAFE092}" srcOrd="0" destOrd="0" presId="urn:microsoft.com/office/officeart/2005/8/layout/radial5"/>
    <dgm:cxn modelId="{CC14A7C7-BF15-401A-A3F5-AEE36FBB2A72}" type="presParOf" srcId="{DD4AAE92-F613-4523-8D13-34283D41173B}" destId="{B6239E05-49F7-4C66-ACBC-2C76C0C8DB79}" srcOrd="1" destOrd="0" presId="urn:microsoft.com/office/officeart/2005/8/layout/radial5"/>
    <dgm:cxn modelId="{764A6118-2171-45FD-BD83-7AC7F2672E9D}" type="presParOf" srcId="{B6239E05-49F7-4C66-ACBC-2C76C0C8DB79}" destId="{77841163-D7D1-42CF-A058-0DA9ADECF0A8}" srcOrd="0" destOrd="0" presId="urn:microsoft.com/office/officeart/2005/8/layout/radial5"/>
    <dgm:cxn modelId="{283C90E6-256D-404E-A9E1-16E41190186F}" type="presParOf" srcId="{DD4AAE92-F613-4523-8D13-34283D41173B}" destId="{E8AADA61-8BD1-46F0-9C8D-5FBCBB1F03BE}" srcOrd="2" destOrd="0" presId="urn:microsoft.com/office/officeart/2005/8/layout/radial5"/>
    <dgm:cxn modelId="{D301C38A-0158-4567-97C8-665791F70DE4}" type="presParOf" srcId="{DD4AAE92-F613-4523-8D13-34283D41173B}" destId="{5F4BBA15-341C-4A0E-8BD2-567F5A51EAD4}" srcOrd="3" destOrd="0" presId="urn:microsoft.com/office/officeart/2005/8/layout/radial5"/>
    <dgm:cxn modelId="{ED73D161-29BC-4BF9-BCB1-DCD01C8E423E}" type="presParOf" srcId="{5F4BBA15-341C-4A0E-8BD2-567F5A51EAD4}" destId="{B8D0F342-C324-49E1-8882-31A94020D2A7}" srcOrd="0" destOrd="0" presId="urn:microsoft.com/office/officeart/2005/8/layout/radial5"/>
    <dgm:cxn modelId="{7081B6EB-70E7-4AF8-9C0E-588EB6ECF4E3}" type="presParOf" srcId="{DD4AAE92-F613-4523-8D13-34283D41173B}" destId="{EA662600-4376-47C7-91E2-94301A6BC6D8}" srcOrd="4" destOrd="0" presId="urn:microsoft.com/office/officeart/2005/8/layout/radial5"/>
    <dgm:cxn modelId="{2D5CE8EF-D519-45CE-AA75-9EF586787B25}" type="presParOf" srcId="{DD4AAE92-F613-4523-8D13-34283D41173B}" destId="{BE2F1E98-8ABD-40E2-A19A-CD3FC413E612}" srcOrd="5" destOrd="0" presId="urn:microsoft.com/office/officeart/2005/8/layout/radial5"/>
    <dgm:cxn modelId="{65903EEE-1F9B-4643-A6A1-3A88EC35CD1D}" type="presParOf" srcId="{BE2F1E98-8ABD-40E2-A19A-CD3FC413E612}" destId="{8EE450D1-99BF-405E-AD82-93797A0E7674}" srcOrd="0" destOrd="0" presId="urn:microsoft.com/office/officeart/2005/8/layout/radial5"/>
    <dgm:cxn modelId="{4E7482FC-E6D9-42B7-BA0E-E0A6BEB8CE91}" type="presParOf" srcId="{DD4AAE92-F613-4523-8D13-34283D41173B}" destId="{34F8BB82-9CB3-482B-AE2C-9BEE8E7C6CF3}" srcOrd="6" destOrd="0" presId="urn:microsoft.com/office/officeart/2005/8/layout/radial5"/>
    <dgm:cxn modelId="{E4EBE07D-24ED-4594-900F-923D9F827A71}" type="presParOf" srcId="{DD4AAE92-F613-4523-8D13-34283D41173B}" destId="{667D4016-DDE5-458B-AF72-9E0C772B0217}" srcOrd="7" destOrd="0" presId="urn:microsoft.com/office/officeart/2005/8/layout/radial5"/>
    <dgm:cxn modelId="{F2208678-DDBA-4AAC-93DA-712A17A9EF0D}" type="presParOf" srcId="{667D4016-DDE5-458B-AF72-9E0C772B0217}" destId="{3B40E40D-F279-4A70-9BB2-10125259101E}" srcOrd="0" destOrd="0" presId="urn:microsoft.com/office/officeart/2005/8/layout/radial5"/>
    <dgm:cxn modelId="{19B8949B-C075-4A30-825A-6E3A896BC35C}" type="presParOf" srcId="{DD4AAE92-F613-4523-8D13-34283D41173B}" destId="{B8918494-CDB9-4019-A690-2A4EEC57E9FC}" srcOrd="8" destOrd="0" presId="urn:microsoft.com/office/officeart/2005/8/layout/radial5"/>
    <dgm:cxn modelId="{A2B4DFE1-F227-434D-A98E-34F75BBE9CD3}" type="presParOf" srcId="{DD4AAE92-F613-4523-8D13-34283D41173B}" destId="{0C659731-D56B-45FD-98CE-8BB0957378E7}" srcOrd="9" destOrd="0" presId="urn:microsoft.com/office/officeart/2005/8/layout/radial5"/>
    <dgm:cxn modelId="{C75DC10E-A5CA-49D8-BFDE-37D50106B1CE}" type="presParOf" srcId="{0C659731-D56B-45FD-98CE-8BB0957378E7}" destId="{0C425C00-11BE-472E-B1DD-C38A206444B3}" srcOrd="0" destOrd="0" presId="urn:microsoft.com/office/officeart/2005/8/layout/radial5"/>
    <dgm:cxn modelId="{3C97974A-E6AA-4B08-9F49-2FE7427665BE}" type="presParOf" srcId="{DD4AAE92-F613-4523-8D13-34283D41173B}" destId="{F7E4E38E-E43E-4CF5-BB6E-56E3BF4FE61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68A6E-9B4B-49D0-A2B1-034A7AAFE092}">
      <dsp:nvSpPr>
        <dsp:cNvPr id="0" name=""/>
        <dsp:cNvSpPr/>
      </dsp:nvSpPr>
      <dsp:spPr>
        <a:xfrm>
          <a:off x="3627588" y="1842734"/>
          <a:ext cx="1042472" cy="1042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Causes of Crime</a:t>
          </a:r>
        </a:p>
      </dsp:txBody>
      <dsp:txXfrm>
        <a:off x="3780254" y="1995400"/>
        <a:ext cx="737140" cy="737140"/>
      </dsp:txXfrm>
    </dsp:sp>
    <dsp:sp modelId="{B6239E05-49F7-4C66-ACBC-2C76C0C8DB79}">
      <dsp:nvSpPr>
        <dsp:cNvPr id="0" name=""/>
        <dsp:cNvSpPr/>
      </dsp:nvSpPr>
      <dsp:spPr>
        <a:xfrm rot="16200000">
          <a:off x="4059622" y="1461903"/>
          <a:ext cx="178404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086383" y="1575694"/>
        <a:ext cx="124883" cy="261088"/>
      </dsp:txXfrm>
    </dsp:sp>
    <dsp:sp modelId="{E8AADA61-8BD1-46F0-9C8D-5FBCBB1F03BE}">
      <dsp:nvSpPr>
        <dsp:cNvPr id="0" name=""/>
        <dsp:cNvSpPr/>
      </dsp:nvSpPr>
      <dsp:spPr>
        <a:xfrm>
          <a:off x="3182719" y="-361520"/>
          <a:ext cx="1932211" cy="1867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Relative Deprivation</a:t>
          </a:r>
        </a:p>
      </dsp:txBody>
      <dsp:txXfrm>
        <a:off x="3465685" y="-88010"/>
        <a:ext cx="1366279" cy="1320623"/>
      </dsp:txXfrm>
    </dsp:sp>
    <dsp:sp modelId="{B71C8987-D47A-4486-81D4-5B493AFD6BB4}">
      <dsp:nvSpPr>
        <dsp:cNvPr id="0" name=""/>
        <dsp:cNvSpPr/>
      </dsp:nvSpPr>
      <dsp:spPr>
        <a:xfrm rot="20520000">
          <a:off x="4709172" y="1935976"/>
          <a:ext cx="174512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710453" y="2031095"/>
        <a:ext cx="122158" cy="261088"/>
      </dsp:txXfrm>
    </dsp:sp>
    <dsp:sp modelId="{F7C2FE97-038C-455E-B3B2-ABF16B362568}">
      <dsp:nvSpPr>
        <dsp:cNvPr id="0" name=""/>
        <dsp:cNvSpPr/>
      </dsp:nvSpPr>
      <dsp:spPr>
        <a:xfrm>
          <a:off x="4913575" y="850191"/>
          <a:ext cx="1878457" cy="19202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Subculture</a:t>
          </a:r>
        </a:p>
      </dsp:txBody>
      <dsp:txXfrm>
        <a:off x="5188669" y="1131404"/>
        <a:ext cx="1328269" cy="1357818"/>
      </dsp:txXfrm>
    </dsp:sp>
    <dsp:sp modelId="{5F4BBA15-341C-4A0E-8BD2-567F5A51EAD4}">
      <dsp:nvSpPr>
        <dsp:cNvPr id="0" name=""/>
        <dsp:cNvSpPr/>
      </dsp:nvSpPr>
      <dsp:spPr>
        <a:xfrm rot="3240000">
          <a:off x="4461096" y="2683341"/>
          <a:ext cx="155682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470722" y="2751478"/>
        <a:ext cx="108977" cy="261088"/>
      </dsp:txXfrm>
    </dsp:sp>
    <dsp:sp modelId="{EA662600-4376-47C7-91E2-94301A6BC6D8}">
      <dsp:nvSpPr>
        <dsp:cNvPr id="0" name=""/>
        <dsp:cNvSpPr/>
      </dsp:nvSpPr>
      <dsp:spPr>
        <a:xfrm>
          <a:off x="4248013" y="2824075"/>
          <a:ext cx="1907855" cy="19787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Marginalisation</a:t>
          </a:r>
        </a:p>
      </dsp:txBody>
      <dsp:txXfrm>
        <a:off x="4527412" y="3113859"/>
        <a:ext cx="1349057" cy="1399204"/>
      </dsp:txXfrm>
    </dsp:sp>
    <dsp:sp modelId="{BE2F1E98-8ABD-40E2-A19A-CD3FC413E612}">
      <dsp:nvSpPr>
        <dsp:cNvPr id="0" name=""/>
        <dsp:cNvSpPr/>
      </dsp:nvSpPr>
      <dsp:spPr>
        <a:xfrm rot="7560000">
          <a:off x="3721882" y="2654086"/>
          <a:ext cx="116167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3749549" y="2727019"/>
        <a:ext cx="81317" cy="261088"/>
      </dsp:txXfrm>
    </dsp:sp>
    <dsp:sp modelId="{34F8BB82-9CB3-482B-AE2C-9BEE8E7C6CF3}">
      <dsp:nvSpPr>
        <dsp:cNvPr id="0" name=""/>
        <dsp:cNvSpPr/>
      </dsp:nvSpPr>
      <dsp:spPr>
        <a:xfrm>
          <a:off x="2083898" y="2739439"/>
          <a:ext cx="2023618" cy="2148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Victims and Communities</a:t>
          </a:r>
        </a:p>
      </dsp:txBody>
      <dsp:txXfrm>
        <a:off x="2380250" y="3054013"/>
        <a:ext cx="1430914" cy="1518896"/>
      </dsp:txXfrm>
    </dsp:sp>
    <dsp:sp modelId="{667D4016-DDE5-458B-AF72-9E0C772B0217}">
      <dsp:nvSpPr>
        <dsp:cNvPr id="0" name=""/>
        <dsp:cNvSpPr/>
      </dsp:nvSpPr>
      <dsp:spPr>
        <a:xfrm rot="11880000">
          <a:off x="3463431" y="1946185"/>
          <a:ext cx="138412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3503939" y="2039631"/>
        <a:ext cx="96888" cy="261088"/>
      </dsp:txXfrm>
    </dsp:sp>
    <dsp:sp modelId="{B8918494-CDB9-4019-A690-2A4EEC57E9FC}">
      <dsp:nvSpPr>
        <dsp:cNvPr id="0" name=""/>
        <dsp:cNvSpPr/>
      </dsp:nvSpPr>
      <dsp:spPr>
        <a:xfrm>
          <a:off x="1437567" y="781489"/>
          <a:ext cx="2014556" cy="2057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The Criminal Justice System</a:t>
          </a:r>
        </a:p>
      </dsp:txBody>
      <dsp:txXfrm>
        <a:off x="1732592" y="1082825"/>
        <a:ext cx="1424506" cy="1454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68A6E-9B4B-49D0-A2B1-034A7AAFE092}">
      <dsp:nvSpPr>
        <dsp:cNvPr id="0" name=""/>
        <dsp:cNvSpPr/>
      </dsp:nvSpPr>
      <dsp:spPr>
        <a:xfrm>
          <a:off x="3347416" y="1816462"/>
          <a:ext cx="1123169" cy="11231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Solutions</a:t>
          </a:r>
        </a:p>
      </dsp:txBody>
      <dsp:txXfrm>
        <a:off x="3511900" y="1980946"/>
        <a:ext cx="794201" cy="794201"/>
      </dsp:txXfrm>
    </dsp:sp>
    <dsp:sp modelId="{B6239E05-49F7-4C66-ACBC-2C76C0C8DB79}">
      <dsp:nvSpPr>
        <dsp:cNvPr id="0" name=""/>
        <dsp:cNvSpPr/>
      </dsp:nvSpPr>
      <dsp:spPr>
        <a:xfrm rot="16211791">
          <a:off x="3865800" y="1542413"/>
          <a:ext cx="90824" cy="381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879377" y="1632411"/>
        <a:ext cx="63577" cy="229127"/>
      </dsp:txXfrm>
    </dsp:sp>
    <dsp:sp modelId="{E8AADA61-8BD1-46F0-9C8D-5FBCBB1F03BE}">
      <dsp:nvSpPr>
        <dsp:cNvPr id="0" name=""/>
        <dsp:cNvSpPr/>
      </dsp:nvSpPr>
      <dsp:spPr>
        <a:xfrm>
          <a:off x="2885109" y="-317100"/>
          <a:ext cx="2059541" cy="19622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Sound welfare provision</a:t>
          </a:r>
        </a:p>
      </dsp:txBody>
      <dsp:txXfrm>
        <a:off x="3186722" y="-29742"/>
        <a:ext cx="1456315" cy="1387488"/>
      </dsp:txXfrm>
    </dsp:sp>
    <dsp:sp modelId="{5F4BBA15-341C-4A0E-8BD2-567F5A51EAD4}">
      <dsp:nvSpPr>
        <dsp:cNvPr id="0" name=""/>
        <dsp:cNvSpPr/>
      </dsp:nvSpPr>
      <dsp:spPr>
        <a:xfrm rot="20343917">
          <a:off x="4495439" y="1929366"/>
          <a:ext cx="174589" cy="381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497168" y="2015098"/>
        <a:ext cx="122212" cy="229127"/>
      </dsp:txXfrm>
    </dsp:sp>
    <dsp:sp modelId="{EA662600-4376-47C7-91E2-94301A6BC6D8}">
      <dsp:nvSpPr>
        <dsp:cNvPr id="0" name=""/>
        <dsp:cNvSpPr/>
      </dsp:nvSpPr>
      <dsp:spPr>
        <a:xfrm>
          <a:off x="4676527" y="598770"/>
          <a:ext cx="2092871" cy="21706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Regeneration of inner city areas</a:t>
          </a:r>
        </a:p>
      </dsp:txBody>
      <dsp:txXfrm>
        <a:off x="4983021" y="916656"/>
        <a:ext cx="1479883" cy="1534892"/>
      </dsp:txXfrm>
    </dsp:sp>
    <dsp:sp modelId="{BE2F1E98-8ABD-40E2-A19A-CD3FC413E612}">
      <dsp:nvSpPr>
        <dsp:cNvPr id="0" name=""/>
        <dsp:cNvSpPr/>
      </dsp:nvSpPr>
      <dsp:spPr>
        <a:xfrm rot="3106480">
          <a:off x="4261160" y="2679031"/>
          <a:ext cx="70598" cy="381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265197" y="2747087"/>
        <a:ext cx="49419" cy="229127"/>
      </dsp:txXfrm>
    </dsp:sp>
    <dsp:sp modelId="{34F8BB82-9CB3-482B-AE2C-9BEE8E7C6CF3}">
      <dsp:nvSpPr>
        <dsp:cNvPr id="0" name=""/>
        <dsp:cNvSpPr/>
      </dsp:nvSpPr>
      <dsp:spPr>
        <a:xfrm>
          <a:off x="3916723" y="2702831"/>
          <a:ext cx="2168979" cy="2123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Support for victims – e.g. support groups, victim compensation and victim-offender mediation.</a:t>
          </a:r>
        </a:p>
      </dsp:txBody>
      <dsp:txXfrm>
        <a:off x="4234363" y="3013856"/>
        <a:ext cx="1533699" cy="1501764"/>
      </dsp:txXfrm>
    </dsp:sp>
    <dsp:sp modelId="{667D4016-DDE5-458B-AF72-9E0C772B0217}">
      <dsp:nvSpPr>
        <dsp:cNvPr id="0" name=""/>
        <dsp:cNvSpPr/>
      </dsp:nvSpPr>
      <dsp:spPr>
        <a:xfrm rot="7978082">
          <a:off x="3329073" y="2715521"/>
          <a:ext cx="175450" cy="381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3373328" y="2772639"/>
        <a:ext cx="122815" cy="229127"/>
      </dsp:txXfrm>
    </dsp:sp>
    <dsp:sp modelId="{B8918494-CDB9-4019-A690-2A4EEC57E9FC}">
      <dsp:nvSpPr>
        <dsp:cNvPr id="0" name=""/>
        <dsp:cNvSpPr/>
      </dsp:nvSpPr>
      <dsp:spPr>
        <a:xfrm>
          <a:off x="1635194" y="2743602"/>
          <a:ext cx="1964282" cy="20422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Change in policing style – move towards consensus policing</a:t>
          </a:r>
        </a:p>
      </dsp:txBody>
      <dsp:txXfrm>
        <a:off x="1922856" y="3042686"/>
        <a:ext cx="1388958" cy="1444104"/>
      </dsp:txXfrm>
    </dsp:sp>
    <dsp:sp modelId="{0C659731-D56B-45FD-98CE-8BB0957378E7}">
      <dsp:nvSpPr>
        <dsp:cNvPr id="0" name=""/>
        <dsp:cNvSpPr/>
      </dsp:nvSpPr>
      <dsp:spPr>
        <a:xfrm rot="12152506">
          <a:off x="3120804" y="1901533"/>
          <a:ext cx="200357" cy="381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3178615" y="1989429"/>
        <a:ext cx="140250" cy="229127"/>
      </dsp:txXfrm>
    </dsp:sp>
    <dsp:sp modelId="{F7E4E38E-E43E-4CF5-BB6E-56E3BF4FE61C}">
      <dsp:nvSpPr>
        <dsp:cNvPr id="0" name=""/>
        <dsp:cNvSpPr/>
      </dsp:nvSpPr>
      <dsp:spPr>
        <a:xfrm>
          <a:off x="1183134" y="662558"/>
          <a:ext cx="1929098" cy="1968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Avoid marginalising offender – assign them useful community roles.</a:t>
          </a:r>
        </a:p>
      </dsp:txBody>
      <dsp:txXfrm>
        <a:off x="1465644" y="950889"/>
        <a:ext cx="1364078" cy="1392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6B80085-5359-4175-B8F0-8A31844450DD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5"/>
            <a:ext cx="4302625" cy="3402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B50B86C-9558-4D44-AB85-D950BC0F61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74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F6FBE-3BFF-4B21-BC8B-B46C92EE9099}" type="datetimeFigureOut">
              <a:rPr lang="en-GB" smtClean="0"/>
              <a:t>25/11/2018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DE5D9-6667-4E38-87D5-AB4FB8A63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5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FAC7-5965-4BB3-AB6A-F5D6E0F811B6}" type="datetimeFigureOut">
              <a:rPr lang="en-US" smtClean="0"/>
              <a:pPr/>
              <a:t>11/25/18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F4DB3-A1EE-46EF-B90C-8D52121792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5098"/>
            <a:ext cx="7772400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6000" dirty="0"/>
              <a:t>LEFT REALISM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84248"/>
            <a:ext cx="2004814" cy="2673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717032"/>
            <a:ext cx="2169085" cy="21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Marginalisation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groups experience marginality – as they find themselves politically and economically ‘on the edge’ of mainstream society. When this is combined with relative deprivation it can lead to anti-social behaviour, crime, violence and rioting as there are few other means of expressing their frustrations.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Victims and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 changes have increased the number of potential victims.</a:t>
            </a:r>
          </a:p>
          <a:p>
            <a:pPr lvl="1"/>
            <a:r>
              <a:rPr lang="en-GB" dirty="0"/>
              <a:t>Increase in car ownership     More people going out  = leaving houses unguarded and more vulnerable to crimes in public places.</a:t>
            </a:r>
          </a:p>
          <a:p>
            <a:pPr lvl="1"/>
            <a:r>
              <a:rPr lang="en-GB" dirty="0"/>
              <a:t>Attacks on ‘outsiders’ are more common in culturally diverse communities. (Lack of close bonds)</a:t>
            </a:r>
          </a:p>
          <a:p>
            <a:pPr lvl="1"/>
            <a:r>
              <a:rPr lang="en-GB" dirty="0"/>
              <a:t>Structural unemployment reduced family stability.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00628" y="2928934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Criminal Justice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Police clear-up rates are low, offering little deterrent to committed offenders. (e.g. 8% for burglary)</a:t>
            </a:r>
          </a:p>
          <a:p>
            <a:r>
              <a:rPr lang="en-GB" dirty="0"/>
              <a:t>Police resorting to </a:t>
            </a:r>
            <a:r>
              <a:rPr lang="en-GB" b="1" dirty="0"/>
              <a:t>military style/ conflict policing</a:t>
            </a:r>
            <a:r>
              <a:rPr lang="en-GB" dirty="0"/>
              <a:t>.</a:t>
            </a:r>
          </a:p>
          <a:p>
            <a:r>
              <a:rPr lang="en-GB" dirty="0"/>
              <a:t>Conflict policing antagonises communities, those who feel they have been treated unfairly lose respect for the law.</a:t>
            </a:r>
          </a:p>
          <a:p>
            <a:r>
              <a:rPr lang="en-GB" dirty="0"/>
              <a:t>E.G 2011 shooting of Mark Duggan.</a:t>
            </a:r>
          </a:p>
          <a:p>
            <a:r>
              <a:rPr lang="en-GB" dirty="0"/>
              <a:t>Their solution is a more democratic approach to policing that involves the community.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965571" y="2820983"/>
            <a:ext cx="499272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square of crime: understanding and tackling crime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174138"/>
              </p:ext>
            </p:extLst>
          </p:nvPr>
        </p:nvGraphicFramePr>
        <p:xfrm>
          <a:off x="480329" y="2060848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6168433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27543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Social</a:t>
                      </a:r>
                      <a:r>
                        <a:rPr lang="en-GB" sz="2400" b="0" baseline="0" dirty="0"/>
                        <a:t> structural factors and formal social control: looking at styles of policing, labelling processes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The extent</a:t>
                      </a:r>
                      <a:r>
                        <a:rPr lang="en-GB" sz="2400" b="0" baseline="0" dirty="0"/>
                        <a:t> of informal social control in the community – do people trust the police? Do the public report offences?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7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/>
                        <a:t>The role of victims – why do people become victims and what do they do about it?</a:t>
                      </a:r>
                      <a:r>
                        <a:rPr lang="en-GB" sz="2400" b="0" baseline="0" dirty="0"/>
                        <a:t> How do victims view offenders?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The offenders: what meaning</a:t>
                      </a:r>
                      <a:r>
                        <a:rPr lang="en-GB" sz="2400" b="0" baseline="0" dirty="0"/>
                        <a:t> does the act have to the offender? Why do they choose to offend?</a:t>
                      </a:r>
                      <a:endParaRPr lang="en-GB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59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What are the solutions? 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544469"/>
              </p:ext>
            </p:extLst>
          </p:nvPr>
        </p:nvGraphicFramePr>
        <p:xfrm>
          <a:off x="488535" y="1772815"/>
          <a:ext cx="7899889" cy="450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Comparison with Marxism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556792"/>
            <a:ext cx="670708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Critical of traditional Marxist and Neo-Marxist approaches which it has accused it of:</a:t>
            </a:r>
          </a:p>
          <a:p>
            <a:pPr>
              <a:buFontTx/>
              <a:buChar char="-"/>
            </a:pPr>
            <a:r>
              <a:rPr lang="en-GB" dirty="0"/>
              <a:t>Not taken working class crime seriously. Sees these groups as ‘Robin Hood’ characters fighting social inequality (left realists argue that the people most likely to be victims are the poor)</a:t>
            </a:r>
          </a:p>
          <a:p>
            <a:pPr>
              <a:buFontTx/>
              <a:buChar char="-"/>
            </a:pPr>
            <a:r>
              <a:rPr lang="en-GB" dirty="0"/>
              <a:t>Failing to take victimisation seriously.</a:t>
            </a:r>
          </a:p>
          <a:p>
            <a:pPr>
              <a:buFontTx/>
              <a:buChar char="-"/>
            </a:pPr>
            <a:r>
              <a:rPr lang="en-GB" dirty="0"/>
              <a:t>Having no practical policy solutions.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8" y="1988840"/>
            <a:ext cx="2048378" cy="316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1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Evaluation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495557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90099856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625426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06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Draws on a range of theories including Marxist</a:t>
                      </a:r>
                      <a:r>
                        <a:rPr lang="en-GB" baseline="0" dirty="0"/>
                        <a:t> ideas of the importance of social inequality, Merton’s concept of strain, Cohen’s idea of status frustration, labelling and the growth of individualism and consumerism.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Do not glamorise crime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Recognises that most offenders and victims are poor and working class.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Has offered solutions that have informed government policy e.g. community policing in Labour government, Safer Neighbourhood projects, ASBOs, New Deal for Young People, Youth Offending Teams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Neglects other responses to relative deprivation</a:t>
                      </a:r>
                      <a:r>
                        <a:rPr lang="en-GB" baseline="0" dirty="0"/>
                        <a:t> and marginality.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Neglects gender as a significant issue.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Doesn’t address crimes like domestic abuse, rape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Doesn’t pay much attention to white-collar and corporate crimes, even though these crimes may have a big impact on deprived communities e.g. neglect of health and safety.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Doesn’t really explain why most deprived working- class youth don’t turn to crime, a may instead turn to use of drugs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/>
                        <a:t>Policy solutions are expensive.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5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94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Outline two right realist solutions to the problem of crime [4 marks]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Outline three reasons people might commit crimes according to left realists [6 marks]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3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/>
              <a:t>left realist </a:t>
            </a:r>
            <a:r>
              <a:rPr lang="en-GB" dirty="0"/>
              <a:t>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Socialist</a:t>
            </a:r>
            <a:r>
              <a:rPr lang="en-GB" dirty="0"/>
              <a:t>, rather than Marxist. The belief is that deprivation underlies much crime and that efforts must be made to improve working class conditions. </a:t>
            </a:r>
          </a:p>
          <a:p>
            <a:r>
              <a:rPr lang="en-GB" dirty="0"/>
              <a:t>Associated with the work of John Lea and Jock Young in 1980s. </a:t>
            </a:r>
          </a:p>
          <a:p>
            <a:r>
              <a:rPr lang="en-GB" b="1" dirty="0"/>
              <a:t>Realistic</a:t>
            </a:r>
            <a:r>
              <a:rPr lang="en-GB" dirty="0"/>
              <a:t> about the suffering of victims, who are often working class. Offenders have free choice and are responsible for their actions.</a:t>
            </a:r>
          </a:p>
          <a:p>
            <a:r>
              <a:rPr lang="en-GB" dirty="0"/>
              <a:t>Reject Marxist explanations of crime.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GB" dirty="0"/>
              <a:t>Wary of Right Realist/ New Right’s views on minimising crime without improving social conditions. </a:t>
            </a:r>
          </a:p>
        </p:txBody>
      </p:sp>
      <p:pic>
        <p:nvPicPr>
          <p:cNvPr id="11266" name="Picture 2" descr="http://images.allmoviephoto.com/2010_Robin_Hood/2010_robin_hood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502" y="3894369"/>
            <a:ext cx="2094150" cy="139551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6072198" y="3500438"/>
            <a:ext cx="2357454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b="1" dirty="0"/>
              <a:t>Taking crime seriously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Argued from 1950s there was a real increase in crime, especially working-class crime.</a:t>
            </a:r>
          </a:p>
          <a:p>
            <a:r>
              <a:rPr lang="en-GB" dirty="0"/>
              <a:t>Young argued this led to an aetiological crisis – a crisis of explanation- i.e. labelling and neo-Marxist criminology tend to deny that the increase was real, instead it was just due to an increase in reporting (socially constructed).</a:t>
            </a:r>
          </a:p>
          <a:p>
            <a:r>
              <a:rPr lang="en-GB" dirty="0"/>
              <a:t>Left realists argue against this and believe the crime rate has increased – this is evidenced in the Crime Survey. </a:t>
            </a:r>
          </a:p>
        </p:txBody>
      </p:sp>
    </p:spTree>
    <p:extLst>
      <p:ext uri="{BB962C8B-B14F-4D97-AF65-F5344CB8AC3E}">
        <p14:creationId xmlns:p14="http://schemas.microsoft.com/office/powerpoint/2010/main" val="212860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What are the causes of crime?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17908"/>
              </p:ext>
            </p:extLst>
          </p:nvPr>
        </p:nvGraphicFramePr>
        <p:xfrm>
          <a:off x="457200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There is not one explanation for crime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There is no single explanation for crime (i.e. status frustration, economic deprivation, capitalism </a:t>
            </a:r>
            <a:r>
              <a:rPr lang="en-GB" dirty="0" err="1"/>
              <a:t>etc</a:t>
            </a:r>
            <a:r>
              <a:rPr lang="en-GB" dirty="0"/>
              <a:t>) – helps to explain why not everyone turns to crime.</a:t>
            </a:r>
          </a:p>
          <a:p>
            <a:r>
              <a:rPr lang="en-GB" dirty="0"/>
              <a:t>It is a toxic mix of late modernity and the factors below where crime is most likely in young people in the most deprived communities.</a:t>
            </a:r>
          </a:p>
          <a:p>
            <a:r>
              <a:rPr lang="en-GB" dirty="0"/>
              <a:t>A range of factors have to be combined:</a:t>
            </a:r>
          </a:p>
          <a:p>
            <a:pPr>
              <a:buFontTx/>
              <a:buChar char="-"/>
            </a:pPr>
            <a:r>
              <a:rPr lang="en-GB" b="1" dirty="0"/>
              <a:t>Subculture</a:t>
            </a:r>
          </a:p>
          <a:p>
            <a:pPr>
              <a:buFontTx/>
              <a:buChar char="-"/>
            </a:pPr>
            <a:r>
              <a:rPr lang="en-GB" b="1" dirty="0"/>
              <a:t>Relative Deprivation</a:t>
            </a:r>
          </a:p>
          <a:p>
            <a:pPr>
              <a:buFontTx/>
              <a:buChar char="-"/>
            </a:pPr>
            <a:r>
              <a:rPr lang="en-GB" b="1" dirty="0"/>
              <a:t>Marginalisation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638209"/>
            <a:ext cx="3024758" cy="30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well- socialised individual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It is the well socialised individual who turns to crime as a ‘solution’ to personal/social problems because capitalism produces:</a:t>
            </a:r>
          </a:p>
          <a:p>
            <a:pPr marL="0" indent="0">
              <a:buNone/>
            </a:pPr>
            <a:r>
              <a:rPr lang="en-GB" dirty="0"/>
              <a:t>a) Egalitarian ideal e.g. political equality</a:t>
            </a:r>
          </a:p>
          <a:p>
            <a:pPr marL="0" indent="0">
              <a:buNone/>
            </a:pPr>
            <a:r>
              <a:rPr lang="en-GB" dirty="0"/>
              <a:t>b) Material shortages/deprivation.</a:t>
            </a:r>
          </a:p>
          <a:p>
            <a:r>
              <a:rPr lang="en-GB" dirty="0"/>
              <a:t>People who are socialised to expect/want material success are more likely to turn to crime as a solution (similar to Merton).</a:t>
            </a:r>
          </a:p>
          <a:p>
            <a:r>
              <a:rPr lang="en-GB" dirty="0"/>
              <a:t>Crime is seen as a group/cultural response rather than simply a matter of individual choice.</a:t>
            </a:r>
          </a:p>
          <a:p>
            <a:r>
              <a:rPr lang="en-GB" dirty="0"/>
              <a:t>Crime will occur if a group thinks they’re being given a raw deal, because its east or there’s no political channel to express feelings of discontent.</a:t>
            </a:r>
          </a:p>
          <a:p>
            <a:r>
              <a:rPr lang="en-GB" dirty="0"/>
              <a:t>Problems with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72816"/>
            <a:ext cx="2736304" cy="1788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94" y="4134780"/>
            <a:ext cx="2976266" cy="18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Relative Deprivation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Media</a:t>
            </a:r>
            <a:r>
              <a:rPr lang="en-GB" dirty="0"/>
              <a:t> – presents attractive images of </a:t>
            </a:r>
            <a:r>
              <a:rPr lang="en-GB" b="1" dirty="0"/>
              <a:t>consumer</a:t>
            </a:r>
            <a:r>
              <a:rPr lang="en-GB" dirty="0"/>
              <a:t> goods and myths about equality of opportunity.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People feel frustrated that they’re excluded from the </a:t>
            </a:r>
            <a:r>
              <a:rPr lang="en-GB" b="1" dirty="0"/>
              <a:t>‘glittering prizes of capitalism’. </a:t>
            </a:r>
            <a:r>
              <a:rPr lang="en-GB" b="1" dirty="0" err="1"/>
              <a:t>Bulemic</a:t>
            </a:r>
            <a:r>
              <a:rPr lang="en-GB" b="1" dirty="0"/>
              <a:t> society</a:t>
            </a:r>
          </a:p>
          <a:p>
            <a:r>
              <a:rPr lang="en-GB" dirty="0"/>
              <a:t>This affects </a:t>
            </a:r>
            <a:r>
              <a:rPr lang="en-GB" b="1" dirty="0"/>
              <a:t>ALL</a:t>
            </a:r>
            <a:r>
              <a:rPr lang="en-GB" dirty="0"/>
              <a:t> classes. The vast majority of criminals hold conventional social values.</a:t>
            </a:r>
          </a:p>
        </p:txBody>
      </p:sp>
      <p:pic>
        <p:nvPicPr>
          <p:cNvPr id="17410" name="Picture 2" descr="http://anabasius.files.wordpress.com/2009/05/the-faces-of-capitali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271969" cy="428628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2522561" y="3030167"/>
            <a:ext cx="500066" cy="158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Relative Deprivation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Sense of relative deprivation has been made worse by features of late-modernity and a bulimic society (where we always want more):</a:t>
            </a:r>
          </a:p>
          <a:p>
            <a:pPr>
              <a:buFontTx/>
              <a:buChar char="-"/>
            </a:pPr>
            <a:r>
              <a:rPr lang="en-GB" b="1" dirty="0"/>
              <a:t>Growing individualism</a:t>
            </a:r>
          </a:p>
          <a:p>
            <a:pPr>
              <a:buFontTx/>
              <a:buChar char="-"/>
            </a:pPr>
            <a:r>
              <a:rPr lang="en-GB" b="1" dirty="0"/>
              <a:t>Weakening of informal controls (close knit communities breaking up)</a:t>
            </a:r>
          </a:p>
          <a:p>
            <a:pPr>
              <a:buFontTx/>
              <a:buChar char="-"/>
            </a:pPr>
            <a:r>
              <a:rPr lang="en-GB" b="1" dirty="0"/>
              <a:t>Growing economic inequality and economic change.</a:t>
            </a:r>
          </a:p>
        </p:txBody>
      </p:sp>
      <p:pic>
        <p:nvPicPr>
          <p:cNvPr id="18434" name="Picture 2" descr="http://lilypink.files.wordpress.com/2010/03/fullmonty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14818"/>
            <a:ext cx="3571900" cy="2190750"/>
          </a:xfrm>
          <a:prstGeom prst="rect">
            <a:avLst/>
          </a:prstGeom>
          <a:noFill/>
        </p:spPr>
      </p:pic>
      <p:pic>
        <p:nvPicPr>
          <p:cNvPr id="18436" name="Picture 4" descr="http://hub.tv-ark.org.uk/images/itvnorthwest/itv_northwest_images/programmes/coronation_street_199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143272" cy="2357454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 flipV="1">
            <a:off x="4857752" y="1142984"/>
            <a:ext cx="3571900" cy="2714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Subculture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Working class subcultures emerge as group solutions to the problems of relative deprivation and marginality. It has taken many forms e.g. street gangs or various youth subcultures. </a:t>
            </a:r>
          </a:p>
          <a:p>
            <a:r>
              <a:rPr lang="en-GB" dirty="0"/>
              <a:t>May result in behaviour that includes risk taking and thrill seeking and what </a:t>
            </a:r>
            <a:r>
              <a:rPr lang="en-GB" dirty="0" err="1"/>
              <a:t>Lyng</a:t>
            </a:r>
            <a:r>
              <a:rPr lang="en-GB" dirty="0"/>
              <a:t> (1990) calls ‘edgework’</a:t>
            </a:r>
          </a:p>
        </p:txBody>
      </p:sp>
      <p:pic>
        <p:nvPicPr>
          <p:cNvPr id="19460" name="Picture 4" descr="http://i.dailymail.co.uk/i/pix/2008/08/12/article-1044072-02416CC600000578-350_468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199" y="1988840"/>
            <a:ext cx="445770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1140</Words>
  <Application>Microsoft Macintosh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LEFT REALISM</vt:lpstr>
      <vt:lpstr>A left realist is:</vt:lpstr>
      <vt:lpstr>Taking crime seriously</vt:lpstr>
      <vt:lpstr>What are the causes of crime?</vt:lpstr>
      <vt:lpstr>There is not one explanation for crime</vt:lpstr>
      <vt:lpstr>The well- socialised individual</vt:lpstr>
      <vt:lpstr>Relative Deprivation</vt:lpstr>
      <vt:lpstr>Relative Deprivation</vt:lpstr>
      <vt:lpstr>Subculture</vt:lpstr>
      <vt:lpstr>Marginalisation</vt:lpstr>
      <vt:lpstr>Victims and communities</vt:lpstr>
      <vt:lpstr>Criminal Justice System</vt:lpstr>
      <vt:lpstr>The square of crime: understanding and tackling crime</vt:lpstr>
      <vt:lpstr>What are the solutions? </vt:lpstr>
      <vt:lpstr>Comparison with Marxism</vt:lpstr>
      <vt:lpstr>Evaluation</vt:lpstr>
      <vt:lpstr>Exam questions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Left and Right Realism</dc:title>
  <dc:creator>ajv</dc:creator>
  <cp:lastModifiedBy>Hannah Roberts</cp:lastModifiedBy>
  <cp:revision>37</cp:revision>
  <cp:lastPrinted>2016-11-17T17:02:49Z</cp:lastPrinted>
  <dcterms:created xsi:type="dcterms:W3CDTF">2010-05-17T08:02:42Z</dcterms:created>
  <dcterms:modified xsi:type="dcterms:W3CDTF">2018-11-25T14:56:53Z</dcterms:modified>
</cp:coreProperties>
</file>