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6" r:id="rId3"/>
    <p:sldId id="263" r:id="rId4"/>
    <p:sldId id="265" r:id="rId5"/>
    <p:sldId id="257" r:id="rId6"/>
    <p:sldId id="266" r:id="rId7"/>
    <p:sldId id="267" r:id="rId8"/>
    <p:sldId id="258" r:id="rId9"/>
    <p:sldId id="268" r:id="rId10"/>
    <p:sldId id="269" r:id="rId11"/>
    <p:sldId id="259" r:id="rId12"/>
    <p:sldId id="270" r:id="rId13"/>
    <p:sldId id="262" r:id="rId14"/>
    <p:sldId id="274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1224"/>
  </p:normalViewPr>
  <p:slideViewPr>
    <p:cSldViewPr snapToGrid="0">
      <p:cViewPr>
        <p:scale>
          <a:sx n="80" d="100"/>
          <a:sy n="80" d="100"/>
        </p:scale>
        <p:origin x="369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6-08-28T11:18:37.572"/>
    </inkml:context>
    <inkml:brush xml:id="br0">
      <inkml:brushProperty name="width" value="0.175" units="cm"/>
      <inkml:brushProperty name="height" value="0.35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6-08-28T11:19:02.298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11017 148 0,'0'0'16,"-59"0"-1,0 30-15,0-1 16,0 1-16,-30-30 16,30 0-16,0 29 15,-30 1-15,1-1 16,-30-29-1,29 30-15,30-1 16,0-29-16,0 0 0,-30 30 16,30-30-16,30 0 15,-1 0-15,-59 30 16,60-30-16,-1 0 15,-29 0 1,59 0-16,-29 0 16,-1 0-16,-29 0 15,0 0-15,30 0 0,-31 0 16,31 0-1,-1 0-15,-29 0 16,30 0-16,-1 0 16,-29 0-16,59 0 15,-29 0-15,-30 0 16,29 0-16,0 0 15,1 0-15,-1 0 16,30 0-16,-29 0 16,-1 0-16,1 0 15,-1 0-15,-58-30 16,58 30-16,-29 0 15,-30-30-15,30 30 16,30 0-16,-30-29 16,0 29-16,-59-30 15,59 30-15,-1-29 16,1-1-16,-29 1 15,29 29-15,0 0 16,0 0-16,-1-30 16,1 30-16,59 0 15,-59-29-15,30 29 16,-1 0-16,1 0 15,29 0-15,-59 0 16,29 0-16,1 0 16,-30 0-16,29 0 15,-29 0-15,29 0 16,1 0-16,-1 0 15,1 0-15,-1 29 16,1-29-16,29 0 16,-30 0-16,30 0 15,-59 0-15,59 0 16,-29 0-16,-1 0 15,1 30-15,29-30 16,-30 0-16,0 0 16,1 0-16,29 0 15,-30 0-15,30 0 16,-59 0-16,59 29 15,-29-29-15,-30 0 16,0 0-16,29 0 16,1 0-16,-31 0 15,31 30-15,-30-30 16,29 0-16,1 0 15,-1 0-15,30 0 16,-29 0-16,29 0 16,-30 0-16,1-30 15,29 30 1,-30 0-16,30 0 15,-29 0-15,-1 0 16,30-29-16,-29 29 16,29 0-16,-30 0 15,30 0-15,-30 0 16,1 0-1,29 0-15,-30 0 0,1 0 16,-1-30-16,1 30 16,-1 0-16,1 0 15,29 0-15,-59 0 16,59 0-1,-30 0-15,1 0 16,-1 0-16,30 0 16,-29 0-16,-1 0 0,0 0 15,1 0-15,-1 0 16,1 0-16,-1 0 15,1 0 1,29 0-16,-30 0 16,1 0-16,-1 0 15,30 0-15,-29 0 16,29 0-16,-30 0 15,30 0-15,-29 0 16,-1 0-16,30 30 16,-30-30-16,1 0 15,-1 0-15,30 0 16,-29 0-16,29 0 15,-30 0-15,30 0 16,-29 0-16,-1 0 16,30 0-16,-29 0 15,-1 0-15,1 0 16,29 0-16,-30 0 15,30 0-15,-29 0 16,-1 0-16,30 0 16,-29 0-16,29 0 15,-30 0-15,30 0 16,-59 0-16,59 0 15,-59 0-15,59 0 16,-30 0-16,30 0 16,-29 0-16,-1 0 15,1 0-15,-1 0 16,30-30-16,-59 30 15,59 0-15,-59 0 16,30 0-16,29 0 16,-60 0-16,31 0 15,-1 0-15,-29 0 16,30-29-16,-30 29 15,0 0-15,0 0 16,29 0-16,0 0 16,-29 0-16,30 0 15,29 0-15,-59 0 16,-30 0-16,30 0 15,0 0-15,0 0 16,0 0-16,29 0 16,1 0-16,-1 0 15,30 0-15,-29 0 16,-1 0-16,30 0 15,-29 0-15,-1 0 16,-29 0-16,30 0 16,-30 0-16,-1 0 15,31 0-15,-30 0 16,59 0-16,-30 0 15,1 0-15,-1 0 16,30 0-16,-29 0 16,29 0-16,-30 0 15,1 0-15,-1 0 16,30 0-16,-29 0 15,-1 0-15,0 0 16,30 0-16,-29 0 16,29 0-16,-30 0 15,1 0-15,29 0 16,-30 0-1,30 0-15,-29 0 16,29 0-16,-30 0 16,1 0-16,-1 0 0,1 0 15,-1 0-15,30 0 16,-59 0-1,59 0-15,-29 0 16,-1 0-16,0 0 16,-29 0-16,0 0 15,30 0-15,-1 0 16,-29 0-16,30 0 15,-1 0-15,30 0 16,-29 0-16,29 0 16,-30 0-16,1 0 15,-1 0-15,30 0 16,-59 0-16,59 0 15,-30 0-15,30 0 16,-29 0-16,29 0 16,-30 0-16,1 0 15,29 0-15,-30 0 16,30 0-16,-29 0 15,-1 0-15,30 0 16,-29 0-16,29 0 16,-30 0-16,30 0 15,-29 0-15,-1 0 16,30 0-16,-30 0 15,1 0-15,-1 0 16,-29 0-16,30 0 16,29 0-16,-59-30 15,29 30-15,-29 0 16,30 0-16,-1 0 15,-29 0-15,29 0 16,-29 0-16,30 0 16,29 0-16,-59 0 15,59 0-15,-30 0 16,30-29-16,-29 29 15,-1 0-15,30 0 16,-29 0-16,29 0 16,-30 0-16,1 0 15,29 0-15,-30 0 16,30-30-16,-29 30 15,29 0-15,-30 0 16,0 0-16,30 0 16,-29 0-16,29 0 15,-30-29 1,1 29-1,29 0-15,-30 0 16,30 0-16,-29 0 16,29 0-16,-30 0 15,1 0-15,29 0 16,-30-30 15,30 30-15,-29 0-1,-1 0-15,30 0 16,-29 0-1,29 0-15,-30 0 16,30 0-16,-30 0 16,1 0-1,29-30-15,0 30 16,-30 0 31,30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6-08-28T11:24:56.107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6-08-28T11:24:58.276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1E62F-84B4-4FD5-ACD9-0D5CB76555D3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93197-4897-4750-8A20-4B9C042709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8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>
                <a:solidFill>
                  <a:srgbClr val="FF0000"/>
                </a:solidFill>
              </a:rPr>
              <a:t>Example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93197-4897-4750-8A20-4B9C042709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5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68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1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8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90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37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5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72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7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7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A2A61-9BAF-4112-8CE1-8A9CE0FFA6BD}" type="datetimeFigureOut">
              <a:rPr lang="en-GB" smtClean="0"/>
              <a:t>02/01/2023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CA12E-0C15-4CFF-8A91-0355243D5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58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4.emf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Learning aim 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B: Explore scriptwriting formats and conventions for media 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products &amp; the conventions of scripts for media products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Task 1 a. – f.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93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Television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1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2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Radio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83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Gaming (Video game)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884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Gaming (Video game)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89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F25EF-C9A2-4915-A9C7-C233D1D75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2" y="-261984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/>
              <a:t>Support copy – continuity links for Live Broadcasts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55238-DE5E-4F5C-BEF2-031EBAC52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7" y="3953248"/>
            <a:ext cx="6538259" cy="242962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Write text here…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E8F3D9-AEF2-4B6E-BA34-2118E695C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87" y="2478088"/>
            <a:ext cx="3657600" cy="204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Image result for channel 4 continuity links for live broadcast">
            <a:extLst>
              <a:ext uri="{FF2B5EF4-FFF2-40B4-BE49-F238E27FC236}">
                <a16:creationId xmlns:a16="http://schemas.microsoft.com/office/drawing/2014/main" id="{EC4EBEF1-C82D-4048-BFB3-3697B91F7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575" y="4524375"/>
            <a:ext cx="505142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97542A-9AD9-4744-85F1-393FE96928F9}"/>
              </a:ext>
            </a:extLst>
          </p:cNvPr>
          <p:cNvSpPr txBox="1">
            <a:spLocks/>
          </p:cNvSpPr>
          <p:nvPr/>
        </p:nvSpPr>
        <p:spPr>
          <a:xfrm>
            <a:off x="55282" y="779181"/>
            <a:ext cx="6538259" cy="1396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Finally, write a short paragraph explaining what ‘Continuity Links for Live Broadcasts’ mean. The images to the right are a clue.</a:t>
            </a:r>
          </a:p>
        </p:txBody>
      </p:sp>
    </p:spTree>
    <p:extLst>
      <p:ext uri="{BB962C8B-B14F-4D97-AF65-F5344CB8AC3E}">
        <p14:creationId xmlns:p14="http://schemas.microsoft.com/office/powerpoint/2010/main" val="421671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2D552-CB89-4B60-83B5-BAB4265F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to do…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DB902-AFED-4798-A25A-C7AD87C4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Choose examples of the screenplays up loaded to GOL, from 4 different mediums- film, television, radio and gaming.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Screenshot 2 or 3 pages from each and put them in the relevant section of the PowerPoint.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Begin to annotate around the screenplay page example. Try to use as many of the terminology examples (from the next slide) as possible.</a:t>
            </a:r>
          </a:p>
        </p:txBody>
      </p:sp>
    </p:spTree>
    <p:extLst>
      <p:ext uri="{BB962C8B-B14F-4D97-AF65-F5344CB8AC3E}">
        <p14:creationId xmlns:p14="http://schemas.microsoft.com/office/powerpoint/2010/main" val="3484861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26778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/>
              <a:t>Criteria to cover for each example (where relevant)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83" y="1132645"/>
            <a:ext cx="10515600" cy="5627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- a. use of standard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font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page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layout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use of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abbreviations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 and generic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terminology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page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headers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footers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page numbering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colour coding 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style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- b. Script considerations for different </a:t>
            </a:r>
            <a:r>
              <a:rPr lang="en-GB" sz="2200" u="sng" dirty="0"/>
              <a:t>genres</a:t>
            </a:r>
            <a:r>
              <a:rPr lang="en-GB" sz="2200" dirty="0"/>
              <a:t> –entertainment and factual programming.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- c. Style of script –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house styles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signposting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in and out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cues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tone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mode of address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- d. Compliance with </a:t>
            </a:r>
            <a:r>
              <a:rPr lang="en-GB" sz="2200" u="sng" dirty="0"/>
              <a:t>guidelines</a:t>
            </a:r>
            <a:r>
              <a:rPr lang="en-GB" sz="2200" dirty="0"/>
              <a:t> distributed by broadcasting corporations or organisations.</a:t>
            </a:r>
          </a:p>
          <a:p>
            <a:pPr marL="0" indent="0">
              <a:buNone/>
            </a:pPr>
            <a:endParaRPr lang="en-GB" sz="2200" dirty="0"/>
          </a:p>
          <a:p>
            <a:pPr>
              <a:buFontTx/>
              <a:buChar char="-"/>
            </a:pP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e. Technical Information required in a script-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camera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editing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sound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mise </a:t>
            </a:r>
            <a:r>
              <a:rPr lang="en-GB" sz="2200" u="sng" dirty="0" err="1">
                <a:solidFill>
                  <a:schemeClr val="accent1">
                    <a:lumMod val="50000"/>
                  </a:schemeClr>
                </a:solidFill>
              </a:rPr>
              <a:t>en</a:t>
            </a:r>
            <a:r>
              <a:rPr lang="en-GB" sz="2200" u="sng" dirty="0">
                <a:solidFill>
                  <a:schemeClr val="accent1">
                    <a:lumMod val="50000"/>
                  </a:schemeClr>
                </a:solidFill>
              </a:rPr>
              <a:t> scene </a:t>
            </a:r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etc.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- f. And finally, </a:t>
            </a:r>
            <a:r>
              <a:rPr lang="en-GB" sz="2200" u="sng" dirty="0"/>
              <a:t>branching dialogue </a:t>
            </a:r>
            <a:r>
              <a:rPr lang="en-GB" sz="2200" dirty="0"/>
              <a:t>for gaming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15384" y="6102869"/>
            <a:ext cx="66531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2 - 3 slides per different type of script, should be sufficient to</a:t>
            </a:r>
          </a:p>
          <a:p>
            <a:r>
              <a:rPr lang="en-GB" sz="2000" b="1" dirty="0">
                <a:solidFill>
                  <a:srgbClr val="FF0000"/>
                </a:solidFill>
              </a:rPr>
              <a:t>achieve desired criteria.</a:t>
            </a:r>
          </a:p>
        </p:txBody>
      </p:sp>
    </p:spTree>
    <p:extLst>
      <p:ext uri="{BB962C8B-B14F-4D97-AF65-F5344CB8AC3E}">
        <p14:creationId xmlns:p14="http://schemas.microsoft.com/office/powerpoint/2010/main" val="15086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9766" t="24178" r="31260" b="7840"/>
          <a:stretch/>
        </p:blipFill>
        <p:spPr>
          <a:xfrm>
            <a:off x="3428187" y="0"/>
            <a:ext cx="519880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42814" y="160422"/>
            <a:ext cx="2555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Page number and </a:t>
            </a:r>
            <a:r>
              <a:rPr lang="en-GB" b="1" dirty="0">
                <a:solidFill>
                  <a:schemeClr val="accent1"/>
                </a:solidFill>
              </a:rPr>
              <a:t>header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89" y="292970"/>
            <a:ext cx="34514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Slugline</a:t>
            </a:r>
            <a:r>
              <a:rPr lang="en-GB" dirty="0">
                <a:solidFill>
                  <a:schemeClr val="accent1"/>
                </a:solidFill>
              </a:rPr>
              <a:t> with </a:t>
            </a:r>
            <a:r>
              <a:rPr lang="en-GB" b="1" dirty="0">
                <a:solidFill>
                  <a:schemeClr val="accent1"/>
                </a:solidFill>
              </a:rPr>
              <a:t>scene number</a:t>
            </a:r>
          </a:p>
          <a:p>
            <a:r>
              <a:rPr lang="en-GB" dirty="0">
                <a:solidFill>
                  <a:schemeClr val="accent1"/>
                </a:solidFill>
              </a:rPr>
              <a:t>exterior information (</a:t>
            </a:r>
            <a:r>
              <a:rPr lang="en-GB" b="1" dirty="0">
                <a:solidFill>
                  <a:schemeClr val="accent1"/>
                </a:solidFill>
              </a:rPr>
              <a:t>signposting</a:t>
            </a:r>
            <a:r>
              <a:rPr lang="en-GB" dirty="0">
                <a:solidFill>
                  <a:schemeClr val="accent1"/>
                </a:solidFill>
              </a:rPr>
              <a:t>), </a:t>
            </a:r>
          </a:p>
          <a:p>
            <a:r>
              <a:rPr lang="en-GB" dirty="0">
                <a:solidFill>
                  <a:schemeClr val="accent1"/>
                </a:solidFill>
              </a:rPr>
              <a:t>brief location given, specific date</a:t>
            </a:r>
          </a:p>
          <a:p>
            <a:r>
              <a:rPr lang="en-GB" dirty="0">
                <a:solidFill>
                  <a:schemeClr val="accent1"/>
                </a:solidFill>
              </a:rPr>
              <a:t>and time of day.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/>
              <p14:cNvContentPartPr/>
              <p14:nvPr/>
            </p14:nvContentPartPr>
            <p14:xfrm>
              <a:off x="8197761" y="372282"/>
              <a:ext cx="360" cy="3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66081" y="309282"/>
                <a:ext cx="63360" cy="12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/>
              <p14:cNvContentPartPr/>
              <p14:nvPr/>
            </p14:nvContentPartPr>
            <p14:xfrm>
              <a:off x="3955161" y="488922"/>
              <a:ext cx="3966480" cy="1641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19161" y="416922"/>
                <a:ext cx="4038480" cy="308160"/>
              </a:xfrm>
              <a:prstGeom prst="rect">
                <a:avLst/>
              </a:prstGeom>
            </p:spPr>
          </p:pic>
        </mc:Fallback>
      </mc:AlternateContent>
      <p:cxnSp>
        <p:nvCxnSpPr>
          <p:cNvPr id="12" name="Straight Connector 11"/>
          <p:cNvCxnSpPr/>
          <p:nvPr/>
        </p:nvCxnSpPr>
        <p:spPr>
          <a:xfrm>
            <a:off x="6060558" y="893135"/>
            <a:ext cx="3136605" cy="7655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91916" y="1658679"/>
            <a:ext cx="210524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99330" y="1366445"/>
            <a:ext cx="330353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Sound FX </a:t>
            </a:r>
            <a:r>
              <a:rPr lang="en-GB" dirty="0">
                <a:solidFill>
                  <a:schemeClr val="accent1"/>
                </a:solidFill>
              </a:rPr>
              <a:t>and particularly </a:t>
            </a:r>
            <a:r>
              <a:rPr lang="en-GB" b="1" dirty="0">
                <a:solidFill>
                  <a:schemeClr val="accent1"/>
                </a:solidFill>
              </a:rPr>
              <a:t>music</a:t>
            </a:r>
          </a:p>
          <a:p>
            <a:r>
              <a:rPr lang="en-GB" dirty="0">
                <a:solidFill>
                  <a:schemeClr val="accent1"/>
                </a:solidFill>
              </a:rPr>
              <a:t>important as this is a radio play</a:t>
            </a:r>
          </a:p>
          <a:p>
            <a:r>
              <a:rPr lang="en-GB" dirty="0">
                <a:solidFill>
                  <a:schemeClr val="accent1"/>
                </a:solidFill>
              </a:rPr>
              <a:t>and as the context is the 1984</a:t>
            </a:r>
          </a:p>
          <a:p>
            <a:r>
              <a:rPr lang="en-GB" dirty="0">
                <a:solidFill>
                  <a:schemeClr val="accent1"/>
                </a:solidFill>
              </a:rPr>
              <a:t>Brixton riots. No </a:t>
            </a:r>
            <a:r>
              <a:rPr lang="en-GB" b="1" dirty="0">
                <a:solidFill>
                  <a:schemeClr val="accent1"/>
                </a:solidFill>
              </a:rPr>
              <a:t>editing </a:t>
            </a:r>
          </a:p>
          <a:p>
            <a:r>
              <a:rPr lang="en-GB" b="1" dirty="0">
                <a:solidFill>
                  <a:schemeClr val="accent1"/>
                </a:solidFill>
              </a:rPr>
              <a:t>IN or OUT cues </a:t>
            </a:r>
            <a:r>
              <a:rPr lang="en-GB" dirty="0">
                <a:solidFill>
                  <a:schemeClr val="accent1"/>
                </a:solidFill>
              </a:rPr>
              <a:t>included. 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This radio play is from the </a:t>
            </a:r>
          </a:p>
          <a:p>
            <a:r>
              <a:rPr lang="en-GB" b="1" dirty="0">
                <a:solidFill>
                  <a:schemeClr val="accent1"/>
                </a:solidFill>
              </a:rPr>
              <a:t>Drama genre</a:t>
            </a:r>
            <a:r>
              <a:rPr lang="en-GB" dirty="0">
                <a:solidFill>
                  <a:schemeClr val="accent1"/>
                </a:solidFill>
              </a:rPr>
              <a:t>.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Adult content in radio play would</a:t>
            </a:r>
          </a:p>
          <a:p>
            <a:r>
              <a:rPr lang="en-GB" dirty="0">
                <a:solidFill>
                  <a:schemeClr val="accent1"/>
                </a:solidFill>
              </a:rPr>
              <a:t>need to adhere </a:t>
            </a:r>
            <a:r>
              <a:rPr lang="en-GB" b="1" dirty="0">
                <a:solidFill>
                  <a:schemeClr val="accent1"/>
                </a:solidFill>
              </a:rPr>
              <a:t>BBC Guidelines</a:t>
            </a:r>
          </a:p>
          <a:p>
            <a:r>
              <a:rPr lang="en-GB" b="1" dirty="0">
                <a:solidFill>
                  <a:schemeClr val="accent1"/>
                </a:solidFill>
              </a:rPr>
              <a:t>and Ofcom</a:t>
            </a:r>
            <a:r>
              <a:rPr lang="en-GB" dirty="0">
                <a:solidFill>
                  <a:schemeClr val="accent1"/>
                </a:solidFill>
              </a:rPr>
              <a:t>.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092514" y="1658679"/>
            <a:ext cx="3104649" cy="171538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9403" y="2921070"/>
            <a:ext cx="3401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Characters’ dialogue </a:t>
            </a:r>
            <a:r>
              <a:rPr lang="en-GB" dirty="0">
                <a:solidFill>
                  <a:schemeClr val="accent1"/>
                </a:solidFill>
              </a:rPr>
              <a:t>are</a:t>
            </a:r>
          </a:p>
          <a:p>
            <a:r>
              <a:rPr lang="en-GB" dirty="0">
                <a:solidFill>
                  <a:schemeClr val="accent1"/>
                </a:solidFill>
              </a:rPr>
              <a:t>each numbered to make it easier</a:t>
            </a:r>
          </a:p>
          <a:p>
            <a:r>
              <a:rPr lang="en-GB" dirty="0">
                <a:solidFill>
                  <a:schemeClr val="accent1"/>
                </a:solidFill>
              </a:rPr>
              <a:t>for the actors to follow and to edit</a:t>
            </a:r>
          </a:p>
          <a:p>
            <a:r>
              <a:rPr lang="en-GB" dirty="0">
                <a:solidFill>
                  <a:schemeClr val="accent1"/>
                </a:solidFill>
              </a:rPr>
              <a:t>when making changes.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2574758" y="2141622"/>
            <a:ext cx="1380403" cy="86627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599431" y="2854512"/>
            <a:ext cx="1355730" cy="38972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6" name="Ink 25"/>
              <p14:cNvContentPartPr/>
              <p14:nvPr/>
            </p14:nvContentPartPr>
            <p14:xfrm>
              <a:off x="4042592" y="2021438"/>
              <a:ext cx="360" cy="36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06592" y="1949438"/>
                <a:ext cx="7236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7" name="Ink 26"/>
              <p14:cNvContentPartPr/>
              <p14:nvPr/>
            </p14:nvContentPartPr>
            <p14:xfrm>
              <a:off x="4054472" y="2791478"/>
              <a:ext cx="360" cy="36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18472" y="2719478"/>
                <a:ext cx="72360" cy="144360"/>
              </a:xfrm>
              <a:prstGeom prst="rect">
                <a:avLst/>
              </a:prstGeom>
            </p:spPr>
          </p:pic>
        </mc:Fallback>
      </mc:AlternateContent>
      <p:cxnSp>
        <p:nvCxnSpPr>
          <p:cNvPr id="28" name="Straight Connector 27"/>
          <p:cNvCxnSpPr/>
          <p:nvPr/>
        </p:nvCxnSpPr>
        <p:spPr>
          <a:xfrm flipV="1">
            <a:off x="5992843" y="1658681"/>
            <a:ext cx="3204320" cy="48922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70" y="5701415"/>
            <a:ext cx="10515600" cy="1325563"/>
          </a:xfrm>
        </p:spPr>
        <p:txBody>
          <a:bodyPr/>
          <a:lstStyle/>
          <a:p>
            <a:r>
              <a:rPr lang="en-GB" b="1" dirty="0"/>
              <a:t>Radio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15773" y="5040696"/>
            <a:ext cx="3630481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V.O. is an </a:t>
            </a:r>
            <a:r>
              <a:rPr lang="en-GB" b="1" dirty="0">
                <a:solidFill>
                  <a:schemeClr val="accent1"/>
                </a:solidFill>
              </a:rPr>
              <a:t>abbreviation</a:t>
            </a:r>
            <a:r>
              <a:rPr lang="en-GB" dirty="0">
                <a:solidFill>
                  <a:schemeClr val="accent1"/>
                </a:solidFill>
              </a:rPr>
              <a:t> of</a:t>
            </a:r>
          </a:p>
          <a:p>
            <a:r>
              <a:rPr lang="en-GB" dirty="0">
                <a:solidFill>
                  <a:schemeClr val="accent1"/>
                </a:solidFill>
              </a:rPr>
              <a:t>Voice Over. SFX is an abbreviation of </a:t>
            </a:r>
          </a:p>
          <a:p>
            <a:r>
              <a:rPr lang="en-GB" dirty="0">
                <a:solidFill>
                  <a:schemeClr val="accent1"/>
                </a:solidFill>
              </a:rPr>
              <a:t>Sound Effects.</a:t>
            </a:r>
          </a:p>
          <a:p>
            <a:r>
              <a:rPr lang="en-GB" sz="1700" i="1" dirty="0">
                <a:solidFill>
                  <a:srgbClr val="FF0000"/>
                </a:solidFill>
              </a:rPr>
              <a:t>Using abbreviations is beneficial as it </a:t>
            </a:r>
          </a:p>
          <a:p>
            <a:r>
              <a:rPr lang="en-GB" sz="1700" i="1" dirty="0">
                <a:solidFill>
                  <a:srgbClr val="FF0000"/>
                </a:solidFill>
              </a:rPr>
              <a:t>Is quick to do and doesn’t take up too</a:t>
            </a:r>
          </a:p>
          <a:p>
            <a:r>
              <a:rPr lang="en-GB" sz="1700" i="1" dirty="0">
                <a:solidFill>
                  <a:srgbClr val="FF0000"/>
                </a:solidFill>
              </a:rPr>
              <a:t>Much space on the page.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345370" y="4954081"/>
            <a:ext cx="3313338" cy="27682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285397" y="6030040"/>
            <a:ext cx="4463188" cy="53600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589" y="4419824"/>
            <a:ext cx="46179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Font</a:t>
            </a:r>
            <a:r>
              <a:rPr lang="en-GB" dirty="0">
                <a:solidFill>
                  <a:schemeClr val="accent1"/>
                </a:solidFill>
              </a:rPr>
              <a:t> looks modern, different to screenplay</a:t>
            </a:r>
          </a:p>
          <a:p>
            <a:r>
              <a:rPr lang="en-GB" b="1" dirty="0">
                <a:solidFill>
                  <a:schemeClr val="accent1"/>
                </a:solidFill>
              </a:rPr>
              <a:t>Courier New</a:t>
            </a:r>
            <a:r>
              <a:rPr lang="en-GB" dirty="0">
                <a:solidFill>
                  <a:schemeClr val="accent1"/>
                </a:solidFill>
              </a:rPr>
              <a:t>. This is Sans-Serif</a:t>
            </a:r>
          </a:p>
          <a:p>
            <a:r>
              <a:rPr lang="en-GB" dirty="0">
                <a:solidFill>
                  <a:schemeClr val="accent1"/>
                </a:solidFill>
              </a:rPr>
              <a:t>such as Arial or Calibri. </a:t>
            </a:r>
            <a:r>
              <a:rPr lang="en-GB" b="1" dirty="0">
                <a:solidFill>
                  <a:schemeClr val="accent1"/>
                </a:solidFill>
              </a:rPr>
              <a:t>Layout</a:t>
            </a:r>
            <a:r>
              <a:rPr lang="en-GB" dirty="0">
                <a:solidFill>
                  <a:schemeClr val="accent1"/>
                </a:solidFill>
              </a:rPr>
              <a:t>, margins narrow.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r>
              <a:rPr lang="en-GB" dirty="0">
                <a:solidFill>
                  <a:schemeClr val="accent1"/>
                </a:solidFill>
              </a:rPr>
              <a:t>Potentially </a:t>
            </a:r>
            <a:r>
              <a:rPr lang="en-GB" b="1" dirty="0">
                <a:solidFill>
                  <a:schemeClr val="accent1"/>
                </a:solidFill>
              </a:rPr>
              <a:t>BBC house style </a:t>
            </a:r>
            <a:r>
              <a:rPr lang="en-GB" dirty="0">
                <a:solidFill>
                  <a:schemeClr val="accent1"/>
                </a:solidFill>
              </a:rPr>
              <a:t>for Radio</a:t>
            </a:r>
          </a:p>
          <a:p>
            <a:r>
              <a:rPr lang="en-GB" dirty="0">
                <a:solidFill>
                  <a:schemeClr val="accent1"/>
                </a:solidFill>
              </a:rPr>
              <a:t>Dramas.</a:t>
            </a:r>
          </a:p>
        </p:txBody>
      </p:sp>
    </p:spTree>
    <p:extLst>
      <p:ext uri="{BB962C8B-B14F-4D97-AF65-F5344CB8AC3E}">
        <p14:creationId xmlns:p14="http://schemas.microsoft.com/office/powerpoint/2010/main" val="211728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Film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84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F4B431-B8BC-45D0-8A3F-7882A45C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/>
              <a:t>Film</a:t>
            </a:r>
          </a:p>
        </p:txBody>
      </p:sp>
    </p:spTree>
    <p:extLst>
      <p:ext uri="{BB962C8B-B14F-4D97-AF65-F5344CB8AC3E}">
        <p14:creationId xmlns:p14="http://schemas.microsoft.com/office/powerpoint/2010/main" val="1227097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032AEB-4E3E-4965-B99A-632DCD75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/>
              <a:t>Film</a:t>
            </a:r>
          </a:p>
        </p:txBody>
      </p:sp>
    </p:spTree>
    <p:extLst>
      <p:ext uri="{BB962C8B-B14F-4D97-AF65-F5344CB8AC3E}">
        <p14:creationId xmlns:p14="http://schemas.microsoft.com/office/powerpoint/2010/main" val="408576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Television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92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Television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06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Widescreen</PresentationFormat>
  <Paragraphs>74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Learning aim B</vt:lpstr>
      <vt:lpstr>What to do…</vt:lpstr>
      <vt:lpstr>Criteria to cover for each example (where relevant) </vt:lpstr>
      <vt:lpstr>Radio</vt:lpstr>
      <vt:lpstr>Film</vt:lpstr>
      <vt:lpstr>Film</vt:lpstr>
      <vt:lpstr>Film</vt:lpstr>
      <vt:lpstr>Television</vt:lpstr>
      <vt:lpstr>Television</vt:lpstr>
      <vt:lpstr>Television</vt:lpstr>
      <vt:lpstr>Radio</vt:lpstr>
      <vt:lpstr>Radio</vt:lpstr>
      <vt:lpstr>Gaming (Video game)</vt:lpstr>
      <vt:lpstr>Gaming (Video game)</vt:lpstr>
      <vt:lpstr>Support copy – continuity links for Live Broadcasts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aim B</dc:title>
  <dc:creator>Steve</dc:creator>
  <cp:lastModifiedBy>Stephen Grantham</cp:lastModifiedBy>
  <cp:revision>12</cp:revision>
  <dcterms:created xsi:type="dcterms:W3CDTF">2016-10-16T16:52:31Z</dcterms:created>
  <dcterms:modified xsi:type="dcterms:W3CDTF">2023-01-02T12:32:31Z</dcterms:modified>
</cp:coreProperties>
</file>