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1" r:id="rId1"/>
  </p:sldMasterIdLst>
  <p:notesMasterIdLst>
    <p:notesMasterId r:id="rId99"/>
  </p:notesMasterIdLst>
  <p:sldIdLst>
    <p:sldId id="270" r:id="rId2"/>
    <p:sldId id="257" r:id="rId3"/>
    <p:sldId id="272" r:id="rId4"/>
    <p:sldId id="273" r:id="rId5"/>
    <p:sldId id="275" r:id="rId6"/>
    <p:sldId id="276" r:id="rId7"/>
    <p:sldId id="258" r:id="rId8"/>
    <p:sldId id="259" r:id="rId9"/>
    <p:sldId id="260" r:id="rId10"/>
    <p:sldId id="261" r:id="rId11"/>
    <p:sldId id="274" r:id="rId12"/>
    <p:sldId id="277" r:id="rId13"/>
    <p:sldId id="278" r:id="rId14"/>
    <p:sldId id="279" r:id="rId15"/>
    <p:sldId id="280" r:id="rId16"/>
    <p:sldId id="284" r:id="rId17"/>
    <p:sldId id="285" r:id="rId18"/>
    <p:sldId id="281" r:id="rId19"/>
    <p:sldId id="282" r:id="rId20"/>
    <p:sldId id="264" r:id="rId21"/>
    <p:sldId id="266" r:id="rId22"/>
    <p:sldId id="267" r:id="rId23"/>
    <p:sldId id="265" r:id="rId24"/>
    <p:sldId id="268" r:id="rId25"/>
    <p:sldId id="286"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 id="314" r:id="rId54"/>
    <p:sldId id="315" r:id="rId55"/>
    <p:sldId id="316" r:id="rId56"/>
    <p:sldId id="317" r:id="rId57"/>
    <p:sldId id="318" r:id="rId58"/>
    <p:sldId id="319" r:id="rId59"/>
    <p:sldId id="320" r:id="rId60"/>
    <p:sldId id="321" r:id="rId61"/>
    <p:sldId id="322" r:id="rId62"/>
    <p:sldId id="323" r:id="rId63"/>
    <p:sldId id="324" r:id="rId64"/>
    <p:sldId id="325" r:id="rId65"/>
    <p:sldId id="326" r:id="rId66"/>
    <p:sldId id="327" r:id="rId67"/>
    <p:sldId id="328" r:id="rId68"/>
    <p:sldId id="329" r:id="rId69"/>
    <p:sldId id="330" r:id="rId70"/>
    <p:sldId id="331" r:id="rId71"/>
    <p:sldId id="332" r:id="rId72"/>
    <p:sldId id="333" r:id="rId73"/>
    <p:sldId id="334" r:id="rId74"/>
    <p:sldId id="335" r:id="rId75"/>
    <p:sldId id="336" r:id="rId76"/>
    <p:sldId id="337" r:id="rId77"/>
    <p:sldId id="338" r:id="rId78"/>
    <p:sldId id="339" r:id="rId79"/>
    <p:sldId id="340" r:id="rId80"/>
    <p:sldId id="341" r:id="rId81"/>
    <p:sldId id="342" r:id="rId82"/>
    <p:sldId id="343" r:id="rId83"/>
    <p:sldId id="344" r:id="rId84"/>
    <p:sldId id="345" r:id="rId85"/>
    <p:sldId id="346" r:id="rId86"/>
    <p:sldId id="347" r:id="rId87"/>
    <p:sldId id="348" r:id="rId88"/>
    <p:sldId id="349" r:id="rId89"/>
    <p:sldId id="350" r:id="rId90"/>
    <p:sldId id="351" r:id="rId91"/>
    <p:sldId id="352" r:id="rId92"/>
    <p:sldId id="353" r:id="rId93"/>
    <p:sldId id="354" r:id="rId94"/>
    <p:sldId id="355" r:id="rId95"/>
    <p:sldId id="356" r:id="rId96"/>
    <p:sldId id="357" r:id="rId97"/>
    <p:sldId id="358" r:id="rId9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60" y="4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notesMaster" Target="notesMasters/notesMaster1.xml"/><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FEE343-4FC6-481E-9FA9-64A51EDC8A94}" type="datetimeFigureOut">
              <a:rPr lang="en-GB" smtClean="0"/>
              <a:t>30/11/2018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0F3665-1AA2-4C24-926B-A04DD29200DD}" type="slidenum">
              <a:rPr lang="en-GB" smtClean="0"/>
              <a:t>‹#›</a:t>
            </a:fld>
            <a:endParaRPr lang="en-GB"/>
          </a:p>
        </p:txBody>
      </p:sp>
    </p:spTree>
    <p:extLst>
      <p:ext uri="{BB962C8B-B14F-4D97-AF65-F5344CB8AC3E}">
        <p14:creationId xmlns:p14="http://schemas.microsoft.com/office/powerpoint/2010/main" val="16717635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393700" y="692150"/>
            <a:ext cx="6070600" cy="3416300"/>
          </a:xfrm>
          <a:ln/>
        </p:spPr>
      </p:sp>
      <p:sp>
        <p:nvSpPr>
          <p:cNvPr id="21507"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23356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31747" name="Notes Placeholder 2"/>
          <p:cNvSpPr>
            <a:spLocks noGrp="1"/>
          </p:cNvSpPr>
          <p:nvPr>
            <p:ph type="body" idx="1"/>
          </p:nvPr>
        </p:nvSpPr>
        <p:spPr/>
        <p:txBody>
          <a:bodyPr/>
          <a:lstStyle/>
          <a:p>
            <a:endParaRPr lang="en-US" altLang="en-US"/>
          </a:p>
        </p:txBody>
      </p:sp>
      <p:sp>
        <p:nvSpPr>
          <p:cNvPr id="31748"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CCC2CACE-C14D-450E-9D7C-004AE7A5D745}" type="slidenum">
              <a:rPr lang="en-GB" altLang="en-US" sz="1200">
                <a:latin typeface="Arial" panose="020B0604020202020204" pitchFamily="34" charset="0"/>
                <a:cs typeface="Arial" panose="020B0604020202020204" pitchFamily="34" charset="0"/>
              </a:rPr>
              <a:pPr algn="r"/>
              <a:t>68</a:t>
            </a:fld>
            <a:endParaRPr lang="en-GB"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5319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48131" name="Notes Placeholder 2"/>
          <p:cNvSpPr>
            <a:spLocks noGrp="1"/>
          </p:cNvSpPr>
          <p:nvPr>
            <p:ph type="body" idx="1"/>
          </p:nvPr>
        </p:nvSpPr>
        <p:spPr/>
        <p:txBody>
          <a:bodyPr/>
          <a:lstStyle/>
          <a:p>
            <a:endParaRPr lang="en-US" altLang="en-US"/>
          </a:p>
        </p:txBody>
      </p:sp>
      <p:sp>
        <p:nvSpPr>
          <p:cNvPr id="48132"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8EB2BCE2-C878-40B3-844D-D73B2C610C61}" type="slidenum">
              <a:rPr lang="en-GB" altLang="en-US" sz="1200">
                <a:latin typeface="Arial" panose="020B0604020202020204" pitchFamily="34" charset="0"/>
                <a:cs typeface="Arial" panose="020B0604020202020204" pitchFamily="34" charset="0"/>
              </a:rPr>
              <a:pPr algn="r"/>
              <a:t>73</a:t>
            </a:fld>
            <a:endParaRPr lang="en-GB" altLang="en-US" sz="1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1028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xfrm>
            <a:off x="393700" y="692150"/>
            <a:ext cx="6070600" cy="3416300"/>
          </a:xfrm>
          <a:ln/>
        </p:spPr>
      </p:sp>
      <p:sp>
        <p:nvSpPr>
          <p:cNvPr id="2560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299575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393700" y="692150"/>
            <a:ext cx="6070600" cy="3416300"/>
          </a:xfrm>
          <a:ln/>
        </p:spPr>
      </p:sp>
      <p:sp>
        <p:nvSpPr>
          <p:cNvPr id="2969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566272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393700" y="692150"/>
            <a:ext cx="6070600" cy="3416300"/>
          </a:xfrm>
          <a:ln/>
        </p:spPr>
      </p:sp>
      <p:sp>
        <p:nvSpPr>
          <p:cNvPr id="2765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342316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393700" y="692150"/>
            <a:ext cx="6070600" cy="3416300"/>
          </a:xfrm>
          <a:ln/>
        </p:spPr>
      </p:sp>
      <p:sp>
        <p:nvSpPr>
          <p:cNvPr id="33795"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04998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xfrm>
            <a:off x="393700" y="692150"/>
            <a:ext cx="6070600" cy="3416300"/>
          </a:xfrm>
          <a:ln/>
        </p:spPr>
      </p:sp>
      <p:sp>
        <p:nvSpPr>
          <p:cNvPr id="35843"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404816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xfrm>
            <a:off x="393700" y="692150"/>
            <a:ext cx="6070600" cy="3416300"/>
          </a:xfrm>
          <a:ln/>
        </p:spPr>
      </p:sp>
      <p:sp>
        <p:nvSpPr>
          <p:cNvPr id="37891"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2763068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xfrm>
            <a:off x="393700" y="692150"/>
            <a:ext cx="6070600" cy="3416300"/>
          </a:xfrm>
          <a:ln/>
        </p:spPr>
      </p:sp>
      <p:sp>
        <p:nvSpPr>
          <p:cNvPr id="39939" name="Notes Placeholder 2"/>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p>
            <a:endParaRPr lang="en-US" altLang="en-US" smtClean="0">
              <a:latin typeface="Times New Roman" panose="02020603050405020304" pitchFamily="18" charset="0"/>
            </a:endParaRPr>
          </a:p>
        </p:txBody>
      </p:sp>
    </p:spTree>
    <p:extLst>
      <p:ext uri="{BB962C8B-B14F-4D97-AF65-F5344CB8AC3E}">
        <p14:creationId xmlns:p14="http://schemas.microsoft.com/office/powerpoint/2010/main" val="1357475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a:extLst>
            <a:ext uri="{909E8E84-426E-40DD-AFC4-6F175D3DCCD1}">
              <a14:hiddenFill xmlns:a14="http://schemas.microsoft.com/office/drawing/2010/main">
                <a:noFill/>
              </a14:hiddenFill>
            </a:ext>
          </a:extLst>
        </p:spPr>
      </p:sp>
      <p:sp>
        <p:nvSpPr>
          <p:cNvPr id="28675" name="Notes Placeholder 2"/>
          <p:cNvSpPr>
            <a:spLocks noGrp="1"/>
          </p:cNvSpPr>
          <p:nvPr>
            <p:ph type="body" idx="1"/>
          </p:nvPr>
        </p:nvSpPr>
        <p:spPr/>
        <p:txBody>
          <a:bodyPr/>
          <a:lstStyle/>
          <a:p>
            <a:pPr>
              <a:spcBef>
                <a:spcPct val="0"/>
              </a:spcBef>
            </a:pPr>
            <a:endParaRPr lang="en-GB" altLang="en-US"/>
          </a:p>
        </p:txBody>
      </p:sp>
      <p:sp>
        <p:nvSpPr>
          <p:cNvPr id="20484" name="Slide Number Placeholder 3"/>
          <p:cNvSpPr txBox="1">
            <a:spLocks noGrp="1"/>
          </p:cNvSpPr>
          <p:nvPr/>
        </p:nvSpPr>
        <p:spPr bwMode="auto">
          <a:xfrm>
            <a:off x="3884613" y="8685213"/>
            <a:ext cx="2971800" cy="457200"/>
          </a:xfrm>
          <a:prstGeom prst="rect">
            <a:avLst/>
          </a:prstGeom>
          <a:noFill/>
          <a:ln>
            <a:miter lim="800000"/>
            <a:headEnd/>
            <a:tailEnd/>
          </a:ln>
        </p:spPr>
        <p:txBody>
          <a:bodyPr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fld id="{BF64507A-5C34-495B-9ACF-AC32FD09D604}" type="slidenum">
              <a:rPr lang="en-US" altLang="en-US" sz="1200">
                <a:cs typeface="Arial" panose="020B0604020202020204" pitchFamily="34" charset="0"/>
              </a:rPr>
              <a:pPr algn="r"/>
              <a:t>58</a:t>
            </a:fld>
            <a:endParaRPr lang="en-US" altLang="en-US" sz="1200">
              <a:cs typeface="Arial" panose="020B0604020202020204" pitchFamily="34" charset="0"/>
            </a:endParaRPr>
          </a:p>
        </p:txBody>
      </p:sp>
    </p:spTree>
    <p:extLst>
      <p:ext uri="{BB962C8B-B14F-4D97-AF65-F5344CB8AC3E}">
        <p14:creationId xmlns:p14="http://schemas.microsoft.com/office/powerpoint/2010/main" val="4027388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037C049-99A4-4E24-BF7F-48D521B150BC}"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774411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186310D-8C23-468D-8CFB-23D96856A22A}"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15506877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5E7F575-B054-46FC-BE94-B74B28D1F608}"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5199017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a:xfrm>
            <a:off x="609600" y="6245225"/>
            <a:ext cx="2844800" cy="476250"/>
          </a:xfrm>
        </p:spPr>
        <p:txBody>
          <a:bodyPr/>
          <a:lstStyle>
            <a:lvl1pPr>
              <a:defRPr/>
            </a:lvl1pPr>
          </a:lstStyle>
          <a:p>
            <a:fld id="{E178455E-46ED-4563-9A8C-FC60326A3489}" type="datetime1">
              <a:rPr lang="en-GB" smtClean="0"/>
              <a:t>30/11/2018</a:t>
            </a:fld>
            <a:endParaRPr lang="en-GB"/>
          </a:p>
        </p:txBody>
      </p:sp>
      <p:sp>
        <p:nvSpPr>
          <p:cNvPr id="6" name="Footer Placeholder 5"/>
          <p:cNvSpPr>
            <a:spLocks noGrp="1"/>
          </p:cNvSpPr>
          <p:nvPr>
            <p:ph type="ftr" sz="quarter" idx="11"/>
          </p:nvPr>
        </p:nvSpPr>
        <p:spPr>
          <a:xfrm>
            <a:off x="4165600" y="6245225"/>
            <a:ext cx="3860800" cy="476250"/>
          </a:xfrm>
        </p:spPr>
        <p:txBody>
          <a:bodyPr/>
          <a:lstStyle>
            <a:lvl1pPr>
              <a:defRPr/>
            </a:lvl1pPr>
          </a:lstStyle>
          <a:p>
            <a:endParaRPr lang="en-GB"/>
          </a:p>
        </p:txBody>
      </p:sp>
      <p:sp>
        <p:nvSpPr>
          <p:cNvPr id="7" name="Slide Number Placeholder 6"/>
          <p:cNvSpPr>
            <a:spLocks noGrp="1"/>
          </p:cNvSpPr>
          <p:nvPr>
            <p:ph type="sldNum" sz="quarter" idx="12"/>
          </p:nvPr>
        </p:nvSpPr>
        <p:spPr>
          <a:xfrm>
            <a:off x="8737600" y="6245225"/>
            <a:ext cx="2844800" cy="476250"/>
          </a:xfrm>
        </p:spPr>
        <p:txBody>
          <a:bodyPr/>
          <a:lstStyle>
            <a:lvl1pPr>
              <a:defRPr/>
            </a:lvl1pPr>
          </a:lstStyle>
          <a:p>
            <a:fld id="{B6C4D76C-2DE0-47F1-8FFC-07EC65B3DDEF}" type="slidenum">
              <a:rPr lang="en-GB" smtClean="0"/>
              <a:t>‹#›</a:t>
            </a:fld>
            <a:endParaRPr lang="en-GB"/>
          </a:p>
        </p:txBody>
      </p:sp>
    </p:spTree>
    <p:extLst>
      <p:ext uri="{BB962C8B-B14F-4D97-AF65-F5344CB8AC3E}">
        <p14:creationId xmlns:p14="http://schemas.microsoft.com/office/powerpoint/2010/main" val="22692484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96333" y="53975"/>
            <a:ext cx="11286067" cy="60721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648356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1679625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956666F-F279-40E3-A019-706634CBCDFE}" type="datetime1">
              <a:rPr lang="en-GB" smtClean="0"/>
              <a:t>30/11/2018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44300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D9FA09C-A6C9-4721-A9B7-64D6135FEF96}" type="datetime1">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2868849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448FB87-1A42-484F-847A-418449D6EECC}" type="datetime1">
              <a:rPr lang="en-GB" smtClean="0"/>
              <a:t>30/11/2018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18372378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F4AC99C-56C3-4A74-9425-CCC45184EE62}" type="datetime1">
              <a:rPr lang="en-GB" smtClean="0"/>
              <a:t>30/11/2018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3488171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1A0EE0-1C96-46A8-B9CC-50E4DC6D88D2}" type="datetime1">
              <a:rPr lang="en-GB" smtClean="0"/>
              <a:t>30/11/2018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1935502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47BD0C-0B63-4723-8054-946AB82459DE}" type="datetime1">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11798754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129F73-49C4-47A6-BD25-6ACA0CA31E62}" type="datetime1">
              <a:rPr lang="en-GB" smtClean="0"/>
              <a:t>30/11/2018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C4D76C-2DE0-47F1-8FFC-07EC65B3DDEF}" type="slidenum">
              <a:rPr lang="en-GB" smtClean="0"/>
              <a:t>‹#›</a:t>
            </a:fld>
            <a:endParaRPr lang="en-GB"/>
          </a:p>
        </p:txBody>
      </p:sp>
    </p:spTree>
    <p:extLst>
      <p:ext uri="{BB962C8B-B14F-4D97-AF65-F5344CB8AC3E}">
        <p14:creationId xmlns:p14="http://schemas.microsoft.com/office/powerpoint/2010/main" val="268500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77283-0E82-4C09-982A-A058263A226B}" type="datetime1">
              <a:rPr lang="en-GB" smtClean="0"/>
              <a:t>30/11/2018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C4D76C-2DE0-47F1-8FFC-07EC65B3DDEF}" type="slidenum">
              <a:rPr lang="en-GB" smtClean="0"/>
              <a:t>‹#›</a:t>
            </a:fld>
            <a:endParaRPr lang="en-GB"/>
          </a:p>
        </p:txBody>
      </p:sp>
    </p:spTree>
    <p:extLst>
      <p:ext uri="{BB962C8B-B14F-4D97-AF65-F5344CB8AC3E}">
        <p14:creationId xmlns:p14="http://schemas.microsoft.com/office/powerpoint/2010/main" val="4101342831"/>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highered.mheducation.com/sites/0072495855/student_view0/chapter3/animation__how_meiosis_work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youtube.com/watch?v=vCHdT9MWIaA" TargetMode="Externa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6055"/>
            <a:ext cx="9448800" cy="1825096"/>
          </a:xfrm>
        </p:spPr>
        <p:style>
          <a:lnRef idx="3">
            <a:schemeClr val="lt1"/>
          </a:lnRef>
          <a:fillRef idx="1">
            <a:schemeClr val="accent6"/>
          </a:fillRef>
          <a:effectRef idx="1">
            <a:schemeClr val="accent6"/>
          </a:effectRef>
          <a:fontRef idx="minor">
            <a:schemeClr val="lt1"/>
          </a:fontRef>
        </p:style>
        <p:txBody>
          <a:bodyPr/>
          <a:lstStyle/>
          <a:p>
            <a:r>
              <a:rPr lang="en-GB" dirty="0" smtClean="0">
                <a:latin typeface="Comic Sans MS" panose="030F0702030302020204" pitchFamily="66" charset="0"/>
              </a:rPr>
              <a:t>Meiosis and variation</a:t>
            </a:r>
            <a:endParaRPr lang="en-GB" dirty="0">
              <a:latin typeface="Comic Sans MS" panose="030F0702030302020204" pitchFamily="66" charset="0"/>
            </a:endParaRPr>
          </a:p>
        </p:txBody>
      </p:sp>
      <p:sp>
        <p:nvSpPr>
          <p:cNvPr id="3" name="Subtitle 2"/>
          <p:cNvSpPr>
            <a:spLocks noGrp="1"/>
          </p:cNvSpPr>
          <p:nvPr>
            <p:ph type="subTitle" idx="1"/>
          </p:nvPr>
        </p:nvSpPr>
        <p:spPr>
          <a:xfrm>
            <a:off x="1214438" y="2142601"/>
            <a:ext cx="9605962" cy="685800"/>
          </a:xfrm>
        </p:spPr>
        <p:txBody>
          <a:bodyPr>
            <a:noAutofit/>
          </a:bodyPr>
          <a:lstStyle/>
          <a:p>
            <a:pPr marL="457200" indent="-457200">
              <a:buFont typeface="Arial" panose="020B0604020202020204" pitchFamily="34" charset="0"/>
              <a:buChar char="•"/>
            </a:pPr>
            <a:r>
              <a:rPr lang="en-GB" sz="3600" dirty="0" smtClean="0">
                <a:latin typeface="Comic Sans MS" panose="030F0702030302020204" pitchFamily="66" charset="0"/>
              </a:rPr>
              <a:t>Understand that mutations are the source of new variations and that the process of random assortment and crossing over during meiosis give rise to new combination of alleles in gametes.</a:t>
            </a:r>
          </a:p>
          <a:p>
            <a:pPr marL="457200" indent="-457200">
              <a:buFont typeface="Arial" panose="020B0604020202020204" pitchFamily="34" charset="0"/>
              <a:buChar char="•"/>
            </a:pPr>
            <a:r>
              <a:rPr lang="en-GB" sz="3600" dirty="0" smtClean="0">
                <a:latin typeface="Comic Sans MS" panose="030F0702030302020204" pitchFamily="66" charset="0"/>
              </a:rPr>
              <a:t>Understand how random fertilisation during sexual reproduction brings about genetic variation</a:t>
            </a:r>
          </a:p>
        </p:txBody>
      </p:sp>
      <p:sp>
        <p:nvSpPr>
          <p:cNvPr id="4" name="Date Placeholder 3"/>
          <p:cNvSpPr>
            <a:spLocks noGrp="1"/>
          </p:cNvSpPr>
          <p:nvPr>
            <p:ph type="dt" sz="half" idx="10"/>
          </p:nvPr>
        </p:nvSpPr>
        <p:spPr/>
        <p:txBody>
          <a:bodyPr/>
          <a:lstStyle/>
          <a:p>
            <a:fld id="{F708F126-F7C6-45EE-B51E-9C2432A1D9C9}" type="datetime1">
              <a:rPr lang="en-GB" smtClean="0"/>
              <a:t>30/11/2018</a:t>
            </a:fld>
            <a:endParaRPr lang="en-GB"/>
          </a:p>
        </p:txBody>
      </p:sp>
    </p:spTree>
    <p:extLst>
      <p:ext uri="{BB962C8B-B14F-4D97-AF65-F5344CB8AC3E}">
        <p14:creationId xmlns:p14="http://schemas.microsoft.com/office/powerpoint/2010/main" val="5376464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5274" y="411163"/>
            <a:ext cx="11549063" cy="4351338"/>
          </a:xfrm>
        </p:spPr>
        <p:txBody>
          <a:bodyPr>
            <a:noAutofit/>
          </a:bodyPr>
          <a:lstStyle/>
          <a:p>
            <a:pPr marL="0" indent="0">
              <a:buNone/>
            </a:pPr>
            <a:r>
              <a:rPr lang="en-GB" sz="3200" b="1" dirty="0" smtClean="0">
                <a:latin typeface="Comic Sans MS" panose="030F0702030302020204" pitchFamily="66" charset="0"/>
              </a:rPr>
              <a:t>Anaphase II</a:t>
            </a:r>
          </a:p>
          <a:p>
            <a:pPr marL="0" indent="0">
              <a:buNone/>
            </a:pPr>
            <a:r>
              <a:rPr lang="en-GB" sz="3200" dirty="0" smtClean="0">
                <a:latin typeface="Comic Sans MS" panose="030F0702030302020204" pitchFamily="66" charset="0"/>
              </a:rPr>
              <a:t>The centromeres of each chromosome split, releasing each sister chromatid to become an individual chromosome.</a:t>
            </a:r>
          </a:p>
          <a:p>
            <a:pPr marL="0" indent="0">
              <a:buNone/>
            </a:pPr>
            <a:r>
              <a:rPr lang="en-GB" sz="3200" dirty="0" smtClean="0">
                <a:latin typeface="Comic Sans MS" panose="030F0702030302020204" pitchFamily="66" charset="0"/>
              </a:rPr>
              <a:t>The spindle microtubules pull individual microtubules to opposite ends of the cell.</a:t>
            </a:r>
          </a:p>
          <a:p>
            <a:pPr marL="0" indent="0">
              <a:buNone/>
            </a:pPr>
            <a:r>
              <a:rPr lang="en-GB" sz="3200" dirty="0" smtClean="0">
                <a:latin typeface="Comic Sans MS" panose="030F0702030302020204" pitchFamily="66" charset="0"/>
              </a:rPr>
              <a:t>Because of random orientation, the chromatids could be pulled towards either of the newly forming daughter cells.</a:t>
            </a:r>
          </a:p>
          <a:p>
            <a:pPr marL="0" indent="0">
              <a:buNone/>
            </a:pPr>
            <a:endParaRPr lang="en-GB" sz="3200" b="1" dirty="0" smtClean="0">
              <a:latin typeface="Comic Sans MS" panose="030F0702030302020204" pitchFamily="66" charset="0"/>
            </a:endParaRPr>
          </a:p>
          <a:p>
            <a:pPr marL="0" indent="0">
              <a:buNone/>
            </a:pPr>
            <a:r>
              <a:rPr lang="en-GB" sz="3200" b="1" dirty="0" smtClean="0">
                <a:latin typeface="Comic Sans MS" panose="030F0702030302020204" pitchFamily="66" charset="0"/>
              </a:rPr>
              <a:t>Telophase II</a:t>
            </a:r>
          </a:p>
          <a:p>
            <a:pPr marL="0" indent="0">
              <a:buNone/>
            </a:pPr>
            <a:r>
              <a:rPr lang="en-GB" sz="3200" dirty="0" smtClean="0">
                <a:latin typeface="Comic Sans MS" panose="030F0702030302020204" pitchFamily="66" charset="0"/>
              </a:rPr>
              <a:t>The chromosomes become invisible again as they unwind their strands of DNA.</a:t>
            </a:r>
            <a:endParaRPr lang="en-GB" sz="32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6EEC110F-E04A-4A5F-A00F-B1B6AFAA08F4}" type="datetime1">
              <a:rPr lang="en-GB" smtClean="0"/>
              <a:t>30/11/2018</a:t>
            </a:fld>
            <a:endParaRPr lang="en-GB"/>
          </a:p>
        </p:txBody>
      </p:sp>
    </p:spTree>
    <p:extLst>
      <p:ext uri="{BB962C8B-B14F-4D97-AF65-F5344CB8AC3E}">
        <p14:creationId xmlns:p14="http://schemas.microsoft.com/office/powerpoint/2010/main" val="699502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a:defRPr/>
            </a:pPr>
            <a:r>
              <a:rPr lang="en-US" b="1" smtClean="0">
                <a:solidFill>
                  <a:srgbClr val="9234DB"/>
                </a:solidFill>
                <a:effectLst>
                  <a:outerShdw blurRad="38100" dist="38100" dir="2700000" algn="tl">
                    <a:srgbClr val="000000"/>
                  </a:outerShdw>
                </a:effectLst>
              </a:rPr>
              <a:t>Crossing Over</a:t>
            </a:r>
          </a:p>
        </p:txBody>
      </p:sp>
      <p:sp>
        <p:nvSpPr>
          <p:cNvPr id="14339" name="Rectangle 3"/>
          <p:cNvSpPr>
            <a:spLocks noGrp="1" noChangeArrowheads="1"/>
          </p:cNvSpPr>
          <p:nvPr>
            <p:ph type="body" idx="1"/>
          </p:nvPr>
        </p:nvSpPr>
        <p:spPr>
          <a:xfrm>
            <a:off x="1905000" y="1981200"/>
            <a:ext cx="8382000" cy="4114800"/>
          </a:xfrm>
        </p:spPr>
        <p:txBody>
          <a:bodyPr/>
          <a:lstStyle/>
          <a:p>
            <a:pPr>
              <a:defRPr/>
            </a:pPr>
            <a:r>
              <a:rPr lang="en-US" b="1">
                <a:solidFill>
                  <a:schemeClr val="accent1"/>
                </a:solidFill>
                <a:effectLst>
                  <a:outerShdw blurRad="38100" dist="38100" dir="2700000" algn="tl">
                    <a:srgbClr val="000000"/>
                  </a:outerShdw>
                </a:effectLst>
              </a:rPr>
              <a:t>Crossing over (variation) </a:t>
            </a:r>
            <a:r>
              <a:rPr lang="en-US"/>
              <a:t>may occur between nonsister </a:t>
            </a:r>
            <a:r>
              <a:rPr lang="en-US" b="1">
                <a:solidFill>
                  <a:srgbClr val="7B00E4"/>
                </a:solidFill>
                <a:effectLst>
                  <a:outerShdw blurRad="38100" dist="38100" dir="2700000" algn="tl">
                    <a:srgbClr val="000000"/>
                  </a:outerShdw>
                </a:effectLst>
              </a:rPr>
              <a:t>chromatids</a:t>
            </a:r>
            <a:r>
              <a:rPr lang="en-US"/>
              <a:t> at the </a:t>
            </a:r>
            <a:r>
              <a:rPr lang="en-US" b="1">
                <a:solidFill>
                  <a:schemeClr val="hlink"/>
                </a:solidFill>
                <a:effectLst>
                  <a:outerShdw blurRad="38100" dist="38100" dir="2700000" algn="tl">
                    <a:srgbClr val="000000"/>
                  </a:outerShdw>
                </a:effectLst>
              </a:rPr>
              <a:t>chiasmata</a:t>
            </a:r>
            <a:r>
              <a:rPr lang="en-US"/>
              <a:t>.</a:t>
            </a:r>
          </a:p>
          <a:p>
            <a:pPr>
              <a:buFontTx/>
              <a:buNone/>
              <a:defRPr/>
            </a:pPr>
            <a:endParaRPr lang="en-US" sz="1000"/>
          </a:p>
          <a:p>
            <a:pPr>
              <a:defRPr/>
            </a:pPr>
            <a:r>
              <a:rPr lang="en-US" b="1">
                <a:solidFill>
                  <a:schemeClr val="accent1"/>
                </a:solidFill>
                <a:effectLst>
                  <a:outerShdw blurRad="38100" dist="38100" dir="2700000" algn="tl">
                    <a:srgbClr val="000000"/>
                  </a:outerShdw>
                </a:effectLst>
              </a:rPr>
              <a:t>Crossing over</a:t>
            </a:r>
            <a:r>
              <a:rPr lang="en-US"/>
              <a:t>:  segments of nonsister </a:t>
            </a:r>
            <a:r>
              <a:rPr lang="en-US" b="1">
                <a:solidFill>
                  <a:srgbClr val="7B00E4"/>
                </a:solidFill>
                <a:effectLst>
                  <a:outerShdw blurRad="38100" dist="38100" dir="2700000" algn="tl">
                    <a:srgbClr val="000000"/>
                  </a:outerShdw>
                </a:effectLst>
              </a:rPr>
              <a:t>chromatids</a:t>
            </a:r>
            <a:r>
              <a:rPr lang="en-US"/>
              <a:t> break and reattach to the other </a:t>
            </a:r>
            <a:r>
              <a:rPr lang="en-US" b="1">
                <a:solidFill>
                  <a:srgbClr val="7B00E4"/>
                </a:solidFill>
                <a:effectLst>
                  <a:outerShdw blurRad="38100" dist="38100" dir="2700000" algn="tl">
                    <a:srgbClr val="000000"/>
                  </a:outerShdw>
                </a:effectLst>
              </a:rPr>
              <a:t>chromatid</a:t>
            </a:r>
            <a:r>
              <a:rPr lang="en-US"/>
              <a:t>.</a:t>
            </a:r>
          </a:p>
          <a:p>
            <a:pPr>
              <a:buFontTx/>
              <a:buNone/>
              <a:defRPr/>
            </a:pPr>
            <a:endParaRPr lang="en-US" sz="1000"/>
          </a:p>
          <a:p>
            <a:pPr>
              <a:defRPr/>
            </a:pPr>
            <a:r>
              <a:rPr lang="en-US" b="1">
                <a:solidFill>
                  <a:schemeClr val="hlink"/>
                </a:solidFill>
                <a:effectLst>
                  <a:outerShdw blurRad="38100" dist="38100" dir="2700000" algn="tl">
                    <a:srgbClr val="000000"/>
                  </a:outerShdw>
                </a:effectLst>
              </a:rPr>
              <a:t>Chiasmata (chiasma) </a:t>
            </a:r>
            <a:r>
              <a:rPr lang="en-US"/>
              <a:t>are the sites of </a:t>
            </a:r>
            <a:r>
              <a:rPr lang="en-US" b="1">
                <a:solidFill>
                  <a:schemeClr val="accent1"/>
                </a:solidFill>
                <a:effectLst>
                  <a:outerShdw blurRad="38100" dist="38100" dir="2700000" algn="tl">
                    <a:srgbClr val="000000"/>
                  </a:outerShdw>
                </a:effectLst>
              </a:rPr>
              <a:t>crossing over</a:t>
            </a:r>
            <a:r>
              <a:rPr lang="en-US"/>
              <a:t>.</a:t>
            </a:r>
          </a:p>
        </p:txBody>
      </p:sp>
    </p:spTree>
    <p:extLst>
      <p:ext uri="{BB962C8B-B14F-4D97-AF65-F5344CB8AC3E}">
        <p14:creationId xmlns:p14="http://schemas.microsoft.com/office/powerpoint/2010/main" val="317661940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338">
                                            <p:txEl>
                                              <p:pRg st="0" end="0"/>
                                            </p:txEl>
                                          </p:spTgt>
                                        </p:tgtEl>
                                        <p:attrNameLst>
                                          <p:attrName>style.visibility</p:attrName>
                                        </p:attrNameLst>
                                      </p:cBhvr>
                                      <p:to>
                                        <p:strVal val="visible"/>
                                      </p:to>
                                    </p:set>
                                    <p:animEffect transition="in" filter="wipe(left)">
                                      <p:cBhvr>
                                        <p:cTn id="7" dur="500"/>
                                        <p:tgtEl>
                                          <p:spTgt spid="1433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4339">
                                            <p:txEl>
                                              <p:pRg st="0" end="0"/>
                                            </p:txEl>
                                          </p:spTgt>
                                        </p:tgtEl>
                                        <p:attrNameLst>
                                          <p:attrName>style.visibility</p:attrName>
                                        </p:attrNameLst>
                                      </p:cBhvr>
                                      <p:to>
                                        <p:strVal val="visible"/>
                                      </p:to>
                                    </p:set>
                                    <p:animEffect transition="in" filter="wipe(left)">
                                      <p:cBhvr>
                                        <p:cTn id="12" dur="500"/>
                                        <p:tgtEl>
                                          <p:spTgt spid="14339">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4339">
                                            <p:txEl>
                                              <p:pRg st="2" end="2"/>
                                            </p:txEl>
                                          </p:spTgt>
                                        </p:tgtEl>
                                        <p:attrNameLst>
                                          <p:attrName>style.visibility</p:attrName>
                                        </p:attrNameLst>
                                      </p:cBhvr>
                                      <p:to>
                                        <p:strVal val="visible"/>
                                      </p:to>
                                    </p:set>
                                    <p:animEffect transition="in" filter="wipe(left)">
                                      <p:cBhvr>
                                        <p:cTn id="17" dur="500"/>
                                        <p:tgtEl>
                                          <p:spTgt spid="143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4339">
                                            <p:txEl>
                                              <p:pRg st="4" end="4"/>
                                            </p:txEl>
                                          </p:spTgt>
                                        </p:tgtEl>
                                        <p:attrNameLst>
                                          <p:attrName>style.visibility</p:attrName>
                                        </p:attrNameLst>
                                      </p:cBhvr>
                                      <p:to>
                                        <p:strVal val="visible"/>
                                      </p:to>
                                    </p:set>
                                    <p:animEffect transition="in" filter="wipe(left)">
                                      <p:cBhvr>
                                        <p:cTn id="22"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8" grpId="0" build="p" autoUpdateAnimBg="0"/>
      <p:bldP spid="14339"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76274" y="0"/>
            <a:ext cx="7772400" cy="1143000"/>
          </a:xfrm>
        </p:spPr>
        <p:txBody>
          <a:bodyPr>
            <a:normAutofit fontScale="90000"/>
          </a:bodyPr>
          <a:lstStyle/>
          <a:p>
            <a:pPr>
              <a:defRPr/>
            </a:pPr>
            <a:r>
              <a:rPr lang="en-US" b="1" dirty="0" smtClean="0">
                <a:solidFill>
                  <a:srgbClr val="9234DB"/>
                </a:solidFill>
                <a:effectLst>
                  <a:outerShdw blurRad="38100" dist="38100" dir="2700000" algn="tl">
                    <a:srgbClr val="000000"/>
                  </a:outerShdw>
                </a:effectLst>
              </a:rPr>
              <a:t>Random Assortment - Metaphase I</a:t>
            </a:r>
          </a:p>
        </p:txBody>
      </p:sp>
      <p:sp>
        <p:nvSpPr>
          <p:cNvPr id="18435" name="Rectangle 3"/>
          <p:cNvSpPr>
            <a:spLocks noGrp="1" noChangeArrowheads="1"/>
          </p:cNvSpPr>
          <p:nvPr>
            <p:ph type="body" idx="1"/>
          </p:nvPr>
        </p:nvSpPr>
        <p:spPr>
          <a:xfrm>
            <a:off x="676274" y="1390649"/>
            <a:ext cx="10082213" cy="5210175"/>
          </a:xfrm>
        </p:spPr>
        <p:txBody>
          <a:bodyPr>
            <a:noAutofit/>
          </a:bodyPr>
          <a:lstStyle/>
          <a:p>
            <a:pPr>
              <a:lnSpc>
                <a:spcPct val="90000"/>
              </a:lnSpc>
              <a:defRPr/>
            </a:pPr>
            <a:r>
              <a:rPr lang="en-US" sz="3200" b="1" dirty="0">
                <a:solidFill>
                  <a:schemeClr val="hlink"/>
                </a:solidFill>
                <a:effectLst>
                  <a:outerShdw blurRad="38100" dist="38100" dir="2700000" algn="tl">
                    <a:srgbClr val="000000"/>
                  </a:outerShdw>
                </a:effectLst>
              </a:rPr>
              <a:t>Shortest phase</a:t>
            </a:r>
            <a:endParaRPr lang="en-US" sz="3200" dirty="0"/>
          </a:p>
          <a:p>
            <a:pPr>
              <a:lnSpc>
                <a:spcPct val="90000"/>
              </a:lnSpc>
              <a:buFontTx/>
              <a:buNone/>
              <a:defRPr/>
            </a:pPr>
            <a:endParaRPr lang="en-US" sz="1050" dirty="0"/>
          </a:p>
          <a:p>
            <a:pPr>
              <a:lnSpc>
                <a:spcPct val="90000"/>
              </a:lnSpc>
              <a:defRPr/>
            </a:pPr>
            <a:r>
              <a:rPr lang="en-US" sz="3200" b="1" dirty="0">
                <a:solidFill>
                  <a:srgbClr val="D93192"/>
                </a:solidFill>
                <a:effectLst>
                  <a:outerShdw blurRad="38100" dist="38100" dir="2700000" algn="tl">
                    <a:srgbClr val="000000"/>
                  </a:outerShdw>
                </a:effectLst>
              </a:rPr>
              <a:t>Tetrads</a:t>
            </a:r>
            <a:r>
              <a:rPr lang="en-US" sz="3200" dirty="0"/>
              <a:t> align on the </a:t>
            </a:r>
            <a:r>
              <a:rPr lang="en-US" sz="3200" b="1" dirty="0">
                <a:solidFill>
                  <a:schemeClr val="accent1"/>
                </a:solidFill>
                <a:effectLst>
                  <a:outerShdw blurRad="38100" dist="38100" dir="2700000" algn="tl">
                    <a:srgbClr val="000000"/>
                  </a:outerShdw>
                </a:effectLst>
              </a:rPr>
              <a:t>metaphase plate</a:t>
            </a:r>
            <a:r>
              <a:rPr lang="en-US" sz="3200" dirty="0"/>
              <a:t>.</a:t>
            </a:r>
          </a:p>
          <a:p>
            <a:pPr>
              <a:lnSpc>
                <a:spcPct val="90000"/>
              </a:lnSpc>
              <a:buFontTx/>
              <a:buNone/>
              <a:defRPr/>
            </a:pPr>
            <a:endParaRPr lang="en-US" sz="1050" dirty="0"/>
          </a:p>
          <a:p>
            <a:pPr>
              <a:lnSpc>
                <a:spcPct val="90000"/>
              </a:lnSpc>
              <a:defRPr/>
            </a:pPr>
            <a:r>
              <a:rPr lang="en-US" sz="3200" b="1" dirty="0" smtClean="0">
                <a:solidFill>
                  <a:schemeClr val="accent2"/>
                </a:solidFill>
                <a:effectLst>
                  <a:outerShdw blurRad="38100" dist="38100" dir="2700000" algn="tl">
                    <a:srgbClr val="000000"/>
                  </a:outerShdw>
                </a:effectLst>
              </a:rPr>
              <a:t>RANDOM (INDEPENDENT) ASSORTMENT </a:t>
            </a:r>
            <a:r>
              <a:rPr lang="en-US" sz="3200" b="1" dirty="0">
                <a:solidFill>
                  <a:schemeClr val="accent2"/>
                </a:solidFill>
                <a:effectLst>
                  <a:outerShdw blurRad="38100" dist="38100" dir="2700000" algn="tl">
                    <a:srgbClr val="000000"/>
                  </a:outerShdw>
                </a:effectLst>
              </a:rPr>
              <a:t>OCCURS:</a:t>
            </a:r>
          </a:p>
          <a:p>
            <a:pPr>
              <a:lnSpc>
                <a:spcPct val="90000"/>
              </a:lnSpc>
              <a:buFontTx/>
              <a:buNone/>
              <a:defRPr/>
            </a:pPr>
            <a:r>
              <a:rPr lang="en-US" dirty="0"/>
              <a:t>	1.  Orientation of homologous pair to poles is random.</a:t>
            </a:r>
          </a:p>
          <a:p>
            <a:pPr>
              <a:lnSpc>
                <a:spcPct val="90000"/>
              </a:lnSpc>
              <a:buFontTx/>
              <a:buNone/>
              <a:defRPr/>
            </a:pPr>
            <a:r>
              <a:rPr lang="en-US" dirty="0"/>
              <a:t>	2.  Variation</a:t>
            </a:r>
          </a:p>
          <a:p>
            <a:pPr>
              <a:lnSpc>
                <a:spcPct val="90000"/>
              </a:lnSpc>
              <a:buFontTx/>
              <a:buNone/>
              <a:defRPr/>
            </a:pPr>
            <a:r>
              <a:rPr lang="en-US" dirty="0"/>
              <a:t>	3.  </a:t>
            </a:r>
            <a:r>
              <a:rPr lang="en-US" b="1" dirty="0">
                <a:solidFill>
                  <a:schemeClr val="hlink"/>
                </a:solidFill>
              </a:rPr>
              <a:t>Formula:  2</a:t>
            </a:r>
            <a:r>
              <a:rPr lang="en-US" b="1" baseline="30000" dirty="0">
                <a:solidFill>
                  <a:schemeClr val="hlink"/>
                </a:solidFill>
              </a:rPr>
              <a:t>n</a:t>
            </a:r>
          </a:p>
          <a:p>
            <a:pPr>
              <a:lnSpc>
                <a:spcPct val="90000"/>
              </a:lnSpc>
              <a:buFontTx/>
              <a:buNone/>
              <a:defRPr/>
            </a:pPr>
            <a:r>
              <a:rPr lang="en-US" b="1" dirty="0">
                <a:solidFill>
                  <a:srgbClr val="7B00E4"/>
                </a:solidFill>
                <a:effectLst>
                  <a:outerShdw blurRad="38100" dist="38100" dir="2700000" algn="tl">
                    <a:srgbClr val="000000"/>
                  </a:outerShdw>
                </a:effectLst>
              </a:rPr>
              <a:t>				Example:	2n = 4</a:t>
            </a:r>
          </a:p>
          <a:p>
            <a:pPr>
              <a:lnSpc>
                <a:spcPct val="90000"/>
              </a:lnSpc>
              <a:buFontTx/>
              <a:buNone/>
              <a:defRPr/>
            </a:pPr>
            <a:r>
              <a:rPr lang="en-US" b="1" dirty="0">
                <a:solidFill>
                  <a:srgbClr val="7B00E4"/>
                </a:solidFill>
                <a:effectLst>
                  <a:outerShdw blurRad="38100" dist="38100" dir="2700000" algn="tl">
                    <a:srgbClr val="000000"/>
                  </a:outerShdw>
                </a:effectLst>
              </a:rPr>
              <a:t>					then 	  n = 2</a:t>
            </a:r>
          </a:p>
          <a:p>
            <a:pPr>
              <a:lnSpc>
                <a:spcPct val="90000"/>
              </a:lnSpc>
              <a:buFontTx/>
              <a:buNone/>
              <a:defRPr/>
            </a:pPr>
            <a:r>
              <a:rPr lang="en-US" b="1" dirty="0">
                <a:solidFill>
                  <a:srgbClr val="7B00E4"/>
                </a:solidFill>
                <a:effectLst>
                  <a:outerShdw blurRad="38100" dist="38100" dir="2700000" algn="tl">
                    <a:srgbClr val="000000"/>
                  </a:outerShdw>
                </a:effectLst>
              </a:rPr>
              <a:t>				          thus	 2</a:t>
            </a:r>
            <a:r>
              <a:rPr lang="en-US" b="1" baseline="30000" dirty="0">
                <a:solidFill>
                  <a:srgbClr val="7B00E4"/>
                </a:solidFill>
                <a:effectLst>
                  <a:outerShdw blurRad="38100" dist="38100" dir="2700000" algn="tl">
                    <a:srgbClr val="000000"/>
                  </a:outerShdw>
                </a:effectLst>
              </a:rPr>
              <a:t>2 </a:t>
            </a:r>
            <a:r>
              <a:rPr lang="en-US" b="1" dirty="0">
                <a:solidFill>
                  <a:srgbClr val="7B00E4"/>
                </a:solidFill>
                <a:effectLst>
                  <a:outerShdw blurRad="38100" dist="38100" dir="2700000" algn="tl">
                    <a:srgbClr val="000000"/>
                  </a:outerShdw>
                </a:effectLst>
              </a:rPr>
              <a:t>= 4 combinations</a:t>
            </a:r>
            <a:endParaRPr lang="en-US" sz="3200" b="1" dirty="0">
              <a:solidFill>
                <a:schemeClr val="hlink"/>
              </a:solidFill>
              <a:effectLst>
                <a:outerShdw blurRad="38100" dist="38100" dir="2700000" algn="tl">
                  <a:srgbClr val="000000"/>
                </a:outerShdw>
              </a:effectLst>
            </a:endParaRPr>
          </a:p>
        </p:txBody>
      </p:sp>
    </p:spTree>
    <p:extLst>
      <p:ext uri="{BB962C8B-B14F-4D97-AF65-F5344CB8AC3E}">
        <p14:creationId xmlns:p14="http://schemas.microsoft.com/office/powerpoint/2010/main" val="124336227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434">
                                            <p:txEl>
                                              <p:pRg st="0" end="0"/>
                                            </p:txEl>
                                          </p:spTgt>
                                        </p:tgtEl>
                                        <p:attrNameLst>
                                          <p:attrName>style.visibility</p:attrName>
                                        </p:attrNameLst>
                                      </p:cBhvr>
                                      <p:to>
                                        <p:strVal val="visible"/>
                                      </p:to>
                                    </p:set>
                                    <p:animEffect transition="in" filter="wipe(left)">
                                      <p:cBhvr>
                                        <p:cTn id="7" dur="500"/>
                                        <p:tgtEl>
                                          <p:spTgt spid="1843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8435">
                                            <p:txEl>
                                              <p:pRg st="0" end="0"/>
                                            </p:txEl>
                                          </p:spTgt>
                                        </p:tgtEl>
                                        <p:attrNameLst>
                                          <p:attrName>style.visibility</p:attrName>
                                        </p:attrNameLst>
                                      </p:cBhvr>
                                      <p:to>
                                        <p:strVal val="visible"/>
                                      </p:to>
                                    </p:set>
                                    <p:animEffect transition="in" filter="wipe(left)">
                                      <p:cBhvr>
                                        <p:cTn id="12" dur="500"/>
                                        <p:tgtEl>
                                          <p:spTgt spid="1843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8435">
                                            <p:txEl>
                                              <p:pRg st="2" end="2"/>
                                            </p:txEl>
                                          </p:spTgt>
                                        </p:tgtEl>
                                        <p:attrNameLst>
                                          <p:attrName>style.visibility</p:attrName>
                                        </p:attrNameLst>
                                      </p:cBhvr>
                                      <p:to>
                                        <p:strVal val="visible"/>
                                      </p:to>
                                    </p:set>
                                    <p:animEffect transition="in" filter="wipe(left)">
                                      <p:cBhvr>
                                        <p:cTn id="17" dur="500"/>
                                        <p:tgtEl>
                                          <p:spTgt spid="1843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8435">
                                            <p:txEl>
                                              <p:pRg st="4" end="4"/>
                                            </p:txEl>
                                          </p:spTgt>
                                        </p:tgtEl>
                                        <p:attrNameLst>
                                          <p:attrName>style.visibility</p:attrName>
                                        </p:attrNameLst>
                                      </p:cBhvr>
                                      <p:to>
                                        <p:strVal val="visible"/>
                                      </p:to>
                                    </p:set>
                                    <p:animEffect transition="in" filter="wipe(left)">
                                      <p:cBhvr>
                                        <p:cTn id="22" dur="500"/>
                                        <p:tgtEl>
                                          <p:spTgt spid="18435">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8435">
                                            <p:txEl>
                                              <p:pRg st="5" end="5"/>
                                            </p:txEl>
                                          </p:spTgt>
                                        </p:tgtEl>
                                        <p:attrNameLst>
                                          <p:attrName>style.visibility</p:attrName>
                                        </p:attrNameLst>
                                      </p:cBhvr>
                                      <p:to>
                                        <p:strVal val="visible"/>
                                      </p:to>
                                    </p:set>
                                    <p:animEffect transition="in" filter="wipe(left)">
                                      <p:cBhvr>
                                        <p:cTn id="27" dur="500"/>
                                        <p:tgtEl>
                                          <p:spTgt spid="18435">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8435">
                                            <p:txEl>
                                              <p:pRg st="6" end="6"/>
                                            </p:txEl>
                                          </p:spTgt>
                                        </p:tgtEl>
                                        <p:attrNameLst>
                                          <p:attrName>style.visibility</p:attrName>
                                        </p:attrNameLst>
                                      </p:cBhvr>
                                      <p:to>
                                        <p:strVal val="visible"/>
                                      </p:to>
                                    </p:set>
                                    <p:animEffect transition="in" filter="wipe(left)">
                                      <p:cBhvr>
                                        <p:cTn id="32" dur="500"/>
                                        <p:tgtEl>
                                          <p:spTgt spid="18435">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8435">
                                            <p:txEl>
                                              <p:pRg st="7" end="7"/>
                                            </p:txEl>
                                          </p:spTgt>
                                        </p:tgtEl>
                                        <p:attrNameLst>
                                          <p:attrName>style.visibility</p:attrName>
                                        </p:attrNameLst>
                                      </p:cBhvr>
                                      <p:to>
                                        <p:strVal val="visible"/>
                                      </p:to>
                                    </p:set>
                                    <p:animEffect transition="in" filter="wipe(left)">
                                      <p:cBhvr>
                                        <p:cTn id="37" dur="500"/>
                                        <p:tgtEl>
                                          <p:spTgt spid="18435">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435">
                                            <p:txEl>
                                              <p:pRg st="8" end="8"/>
                                            </p:txEl>
                                          </p:spTgt>
                                        </p:tgtEl>
                                        <p:attrNameLst>
                                          <p:attrName>style.visibility</p:attrName>
                                        </p:attrNameLst>
                                      </p:cBhvr>
                                      <p:to>
                                        <p:strVal val="visible"/>
                                      </p:to>
                                    </p:set>
                                    <p:animEffect transition="in" filter="wipe(left)">
                                      <p:cBhvr>
                                        <p:cTn id="42" dur="500"/>
                                        <p:tgtEl>
                                          <p:spTgt spid="18435">
                                            <p:txEl>
                                              <p:pRg st="8" end="8"/>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8435">
                                            <p:txEl>
                                              <p:pRg st="9" end="9"/>
                                            </p:txEl>
                                          </p:spTgt>
                                        </p:tgtEl>
                                        <p:attrNameLst>
                                          <p:attrName>style.visibility</p:attrName>
                                        </p:attrNameLst>
                                      </p:cBhvr>
                                      <p:to>
                                        <p:strVal val="visible"/>
                                      </p:to>
                                    </p:set>
                                    <p:animEffect transition="in" filter="wipe(left)">
                                      <p:cBhvr>
                                        <p:cTn id="47" dur="500"/>
                                        <p:tgtEl>
                                          <p:spTgt spid="18435">
                                            <p:txEl>
                                              <p:pRg st="9" end="9"/>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8435">
                                            <p:txEl>
                                              <p:pRg st="10" end="10"/>
                                            </p:txEl>
                                          </p:spTgt>
                                        </p:tgtEl>
                                        <p:attrNameLst>
                                          <p:attrName>style.visibility</p:attrName>
                                        </p:attrNameLst>
                                      </p:cBhvr>
                                      <p:to>
                                        <p:strVal val="visible"/>
                                      </p:to>
                                    </p:set>
                                    <p:animEffect transition="in" filter="wipe(left)">
                                      <p:cBhvr>
                                        <p:cTn id="52" dur="500"/>
                                        <p:tgtEl>
                                          <p:spTgt spid="1843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build="p" autoUpdateAnimBg="0"/>
      <p:bldP spid="1843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defRPr/>
            </a:pPr>
            <a:r>
              <a:rPr lang="en-US" b="1" smtClean="0">
                <a:solidFill>
                  <a:srgbClr val="9234DB"/>
                </a:solidFill>
                <a:effectLst>
                  <a:outerShdw blurRad="38100" dist="38100" dir="2700000" algn="tl">
                    <a:srgbClr val="000000"/>
                  </a:outerShdw>
                </a:effectLst>
              </a:rPr>
              <a:t>Metaphase I</a:t>
            </a:r>
          </a:p>
        </p:txBody>
      </p:sp>
      <p:sp>
        <p:nvSpPr>
          <p:cNvPr id="34819" name="Rectangle 3"/>
          <p:cNvSpPr>
            <a:spLocks noChangeArrowheads="1"/>
          </p:cNvSpPr>
          <p:nvPr/>
        </p:nvSpPr>
        <p:spPr bwMode="auto">
          <a:xfrm>
            <a:off x="1524000" y="14478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buSzTx/>
              <a:buFontTx/>
              <a:buNone/>
            </a:pPr>
            <a:r>
              <a:rPr lang="en-US" altLang="en-US"/>
              <a:t> </a:t>
            </a:r>
          </a:p>
        </p:txBody>
      </p:sp>
      <p:sp>
        <p:nvSpPr>
          <p:cNvPr id="34820" name="Rectangle 4"/>
          <p:cNvSpPr>
            <a:spLocks noChangeArrowheads="1"/>
          </p:cNvSpPr>
          <p:nvPr/>
        </p:nvSpPr>
        <p:spPr bwMode="auto">
          <a:xfrm>
            <a:off x="1676400" y="1600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buSzTx/>
              <a:buFontTx/>
              <a:buNone/>
            </a:pPr>
            <a:r>
              <a:rPr lang="en-US" altLang="en-US"/>
              <a:t> </a:t>
            </a:r>
          </a:p>
        </p:txBody>
      </p:sp>
      <p:grpSp>
        <p:nvGrpSpPr>
          <p:cNvPr id="2" name="Group 72"/>
          <p:cNvGrpSpPr>
            <a:grpSpLocks/>
          </p:cNvGrpSpPr>
          <p:nvPr/>
        </p:nvGrpSpPr>
        <p:grpSpPr bwMode="auto">
          <a:xfrm>
            <a:off x="2139950" y="1835151"/>
            <a:ext cx="4281488" cy="4629151"/>
            <a:chOff x="388" y="1156"/>
            <a:chExt cx="2697" cy="2916"/>
          </a:xfrm>
        </p:grpSpPr>
        <p:sp>
          <p:nvSpPr>
            <p:cNvPr id="34856" name="Oval 5"/>
            <p:cNvSpPr>
              <a:spLocks noChangeArrowheads="1"/>
            </p:cNvSpPr>
            <p:nvPr/>
          </p:nvSpPr>
          <p:spPr bwMode="auto">
            <a:xfrm>
              <a:off x="392" y="1352"/>
              <a:ext cx="1952" cy="2096"/>
            </a:xfrm>
            <a:prstGeom prst="ellipse">
              <a:avLst/>
            </a:prstGeom>
            <a:solidFill>
              <a:schemeClr val="bg1"/>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57" name="Rectangle 6"/>
            <p:cNvSpPr>
              <a:spLocks noChangeArrowheads="1"/>
            </p:cNvSpPr>
            <p:nvPr/>
          </p:nvSpPr>
          <p:spPr bwMode="auto">
            <a:xfrm>
              <a:off x="2164" y="2356"/>
              <a:ext cx="40" cy="88"/>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58" name="Rectangle 7"/>
            <p:cNvSpPr>
              <a:spLocks noChangeArrowheads="1"/>
            </p:cNvSpPr>
            <p:nvPr/>
          </p:nvSpPr>
          <p:spPr bwMode="auto">
            <a:xfrm>
              <a:off x="484" y="2308"/>
              <a:ext cx="40" cy="88"/>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59" name="Rectangle 8"/>
            <p:cNvSpPr>
              <a:spLocks noChangeArrowheads="1"/>
            </p:cNvSpPr>
            <p:nvPr/>
          </p:nvSpPr>
          <p:spPr bwMode="auto">
            <a:xfrm>
              <a:off x="2116" y="2260"/>
              <a:ext cx="88" cy="4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60" name="Rectangle 9"/>
            <p:cNvSpPr>
              <a:spLocks noChangeArrowheads="1"/>
            </p:cNvSpPr>
            <p:nvPr/>
          </p:nvSpPr>
          <p:spPr bwMode="auto">
            <a:xfrm>
              <a:off x="532" y="2452"/>
              <a:ext cx="88" cy="4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61" name="Freeform 10"/>
            <p:cNvSpPr>
              <a:spLocks/>
            </p:cNvSpPr>
            <p:nvPr/>
          </p:nvSpPr>
          <p:spPr bwMode="auto">
            <a:xfrm>
              <a:off x="1092" y="253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a:solidFill>
                <a:schemeClr val="tx1"/>
              </a:solidFill>
              <a:round/>
              <a:headEnd/>
              <a:tailEnd/>
            </a:ln>
          </p:spPr>
          <p:txBody>
            <a:bodyPr/>
            <a:lstStyle/>
            <a:p>
              <a:endParaRPr lang="en-GB"/>
            </a:p>
          </p:txBody>
        </p:sp>
        <p:sp>
          <p:nvSpPr>
            <p:cNvPr id="34862" name="Freeform 11"/>
            <p:cNvSpPr>
              <a:spLocks/>
            </p:cNvSpPr>
            <p:nvPr/>
          </p:nvSpPr>
          <p:spPr bwMode="auto">
            <a:xfrm>
              <a:off x="1236" y="253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a:solidFill>
                <a:schemeClr val="tx1"/>
              </a:solidFill>
              <a:round/>
              <a:headEnd/>
              <a:tailEnd/>
            </a:ln>
          </p:spPr>
          <p:txBody>
            <a:bodyPr/>
            <a:lstStyle/>
            <a:p>
              <a:endParaRPr lang="en-GB"/>
            </a:p>
          </p:txBody>
        </p:sp>
        <p:sp>
          <p:nvSpPr>
            <p:cNvPr id="34863" name="Oval 12"/>
            <p:cNvSpPr>
              <a:spLocks noChangeArrowheads="1"/>
            </p:cNvSpPr>
            <p:nvPr/>
          </p:nvSpPr>
          <p:spPr bwMode="auto">
            <a:xfrm>
              <a:off x="1204" y="2740"/>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64" name="Freeform 13"/>
            <p:cNvSpPr>
              <a:spLocks/>
            </p:cNvSpPr>
            <p:nvPr/>
          </p:nvSpPr>
          <p:spPr bwMode="auto">
            <a:xfrm>
              <a:off x="1332" y="195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a:solidFill>
                <a:schemeClr val="tx1"/>
              </a:solidFill>
              <a:round/>
              <a:headEnd/>
              <a:tailEnd/>
            </a:ln>
          </p:spPr>
          <p:txBody>
            <a:bodyPr/>
            <a:lstStyle/>
            <a:p>
              <a:endParaRPr lang="en-GB"/>
            </a:p>
          </p:txBody>
        </p:sp>
        <p:sp>
          <p:nvSpPr>
            <p:cNvPr id="34865" name="Freeform 14"/>
            <p:cNvSpPr>
              <a:spLocks/>
            </p:cNvSpPr>
            <p:nvPr/>
          </p:nvSpPr>
          <p:spPr bwMode="auto">
            <a:xfrm>
              <a:off x="1476" y="19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a:solidFill>
                <a:schemeClr val="tx1"/>
              </a:solidFill>
              <a:round/>
              <a:headEnd/>
              <a:tailEnd/>
            </a:ln>
          </p:spPr>
          <p:txBody>
            <a:bodyPr/>
            <a:lstStyle/>
            <a:p>
              <a:endParaRPr lang="en-GB"/>
            </a:p>
          </p:txBody>
        </p:sp>
        <p:sp>
          <p:nvSpPr>
            <p:cNvPr id="34866" name="Oval 15"/>
            <p:cNvSpPr>
              <a:spLocks noChangeArrowheads="1"/>
            </p:cNvSpPr>
            <p:nvPr/>
          </p:nvSpPr>
          <p:spPr bwMode="auto">
            <a:xfrm>
              <a:off x="1444" y="2164"/>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67" name="Line 16"/>
            <p:cNvSpPr>
              <a:spLocks noChangeShapeType="1"/>
            </p:cNvSpPr>
            <p:nvPr/>
          </p:nvSpPr>
          <p:spPr bwMode="auto">
            <a:xfrm flipH="1">
              <a:off x="476" y="2596"/>
              <a:ext cx="56"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68" name="Line 17"/>
            <p:cNvSpPr>
              <a:spLocks noChangeShapeType="1"/>
            </p:cNvSpPr>
            <p:nvPr/>
          </p:nvSpPr>
          <p:spPr bwMode="auto">
            <a:xfrm flipH="1">
              <a:off x="428" y="2500"/>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69" name="Line 18"/>
            <p:cNvSpPr>
              <a:spLocks noChangeShapeType="1"/>
            </p:cNvSpPr>
            <p:nvPr/>
          </p:nvSpPr>
          <p:spPr bwMode="auto">
            <a:xfrm>
              <a:off x="388" y="240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0" name="Line 19"/>
            <p:cNvSpPr>
              <a:spLocks noChangeShapeType="1"/>
            </p:cNvSpPr>
            <p:nvPr/>
          </p:nvSpPr>
          <p:spPr bwMode="auto">
            <a:xfrm>
              <a:off x="436" y="2212"/>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1" name="Line 20"/>
            <p:cNvSpPr>
              <a:spLocks noChangeShapeType="1"/>
            </p:cNvSpPr>
            <p:nvPr/>
          </p:nvSpPr>
          <p:spPr bwMode="auto">
            <a:xfrm flipV="1">
              <a:off x="528" y="215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2" name="Line 21"/>
            <p:cNvSpPr>
              <a:spLocks noChangeShapeType="1"/>
            </p:cNvSpPr>
            <p:nvPr/>
          </p:nvSpPr>
          <p:spPr bwMode="auto">
            <a:xfrm flipV="1">
              <a:off x="2208" y="2108"/>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3" name="Line 22"/>
            <p:cNvSpPr>
              <a:spLocks noChangeShapeType="1"/>
            </p:cNvSpPr>
            <p:nvPr/>
          </p:nvSpPr>
          <p:spPr bwMode="auto">
            <a:xfrm flipV="1">
              <a:off x="2260" y="2204"/>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4" name="Line 23"/>
            <p:cNvSpPr>
              <a:spLocks noChangeShapeType="1"/>
            </p:cNvSpPr>
            <p:nvPr/>
          </p:nvSpPr>
          <p:spPr bwMode="auto">
            <a:xfrm>
              <a:off x="2260" y="2352"/>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5" name="Line 24"/>
            <p:cNvSpPr>
              <a:spLocks noChangeShapeType="1"/>
            </p:cNvSpPr>
            <p:nvPr/>
          </p:nvSpPr>
          <p:spPr bwMode="auto">
            <a:xfrm>
              <a:off x="2260" y="2452"/>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6" name="Line 25"/>
            <p:cNvSpPr>
              <a:spLocks noChangeShapeType="1"/>
            </p:cNvSpPr>
            <p:nvPr/>
          </p:nvSpPr>
          <p:spPr bwMode="auto">
            <a:xfrm>
              <a:off x="2208" y="2548"/>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77" name="Freeform 26"/>
            <p:cNvSpPr>
              <a:spLocks/>
            </p:cNvSpPr>
            <p:nvPr/>
          </p:nvSpPr>
          <p:spPr bwMode="auto">
            <a:xfrm>
              <a:off x="1092" y="1956"/>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a:solidFill>
                <a:schemeClr val="tx1"/>
              </a:solidFill>
              <a:round/>
              <a:headEnd/>
              <a:tailEnd/>
            </a:ln>
          </p:spPr>
          <p:txBody>
            <a:bodyPr/>
            <a:lstStyle/>
            <a:p>
              <a:endParaRPr lang="en-GB"/>
            </a:p>
          </p:txBody>
        </p:sp>
        <p:sp>
          <p:nvSpPr>
            <p:cNvPr id="34878" name="Freeform 27"/>
            <p:cNvSpPr>
              <a:spLocks/>
            </p:cNvSpPr>
            <p:nvPr/>
          </p:nvSpPr>
          <p:spPr bwMode="auto">
            <a:xfrm>
              <a:off x="1236" y="1956"/>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a:solidFill>
                <a:schemeClr val="tx1"/>
              </a:solidFill>
              <a:round/>
              <a:headEnd/>
              <a:tailEnd/>
            </a:ln>
          </p:spPr>
          <p:txBody>
            <a:bodyPr/>
            <a:lstStyle/>
            <a:p>
              <a:endParaRPr lang="en-GB"/>
            </a:p>
          </p:txBody>
        </p:sp>
        <p:sp>
          <p:nvSpPr>
            <p:cNvPr id="34879" name="Oval 28"/>
            <p:cNvSpPr>
              <a:spLocks noChangeArrowheads="1"/>
            </p:cNvSpPr>
            <p:nvPr/>
          </p:nvSpPr>
          <p:spPr bwMode="auto">
            <a:xfrm>
              <a:off x="1204" y="2164"/>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80" name="Freeform 29"/>
            <p:cNvSpPr>
              <a:spLocks/>
            </p:cNvSpPr>
            <p:nvPr/>
          </p:nvSpPr>
          <p:spPr bwMode="auto">
            <a:xfrm>
              <a:off x="1332" y="2532"/>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a:solidFill>
                <a:schemeClr val="tx1"/>
              </a:solidFill>
              <a:round/>
              <a:headEnd/>
              <a:tailEnd/>
            </a:ln>
          </p:spPr>
          <p:txBody>
            <a:bodyPr/>
            <a:lstStyle/>
            <a:p>
              <a:endParaRPr lang="en-GB"/>
            </a:p>
          </p:txBody>
        </p:sp>
        <p:sp>
          <p:nvSpPr>
            <p:cNvPr id="34881" name="Freeform 30"/>
            <p:cNvSpPr>
              <a:spLocks/>
            </p:cNvSpPr>
            <p:nvPr/>
          </p:nvSpPr>
          <p:spPr bwMode="auto">
            <a:xfrm>
              <a:off x="1476" y="2532"/>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a:solidFill>
                <a:schemeClr val="tx1"/>
              </a:solidFill>
              <a:round/>
              <a:headEnd/>
              <a:tailEnd/>
            </a:ln>
          </p:spPr>
          <p:txBody>
            <a:bodyPr/>
            <a:lstStyle/>
            <a:p>
              <a:endParaRPr lang="en-GB"/>
            </a:p>
          </p:txBody>
        </p:sp>
        <p:sp>
          <p:nvSpPr>
            <p:cNvPr id="34882" name="Oval 31"/>
            <p:cNvSpPr>
              <a:spLocks noChangeArrowheads="1"/>
            </p:cNvSpPr>
            <p:nvPr/>
          </p:nvSpPr>
          <p:spPr bwMode="auto">
            <a:xfrm>
              <a:off x="1444" y="2740"/>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83" name="Rectangle 32"/>
            <p:cNvSpPr>
              <a:spLocks noChangeArrowheads="1"/>
            </p:cNvSpPr>
            <p:nvPr/>
          </p:nvSpPr>
          <p:spPr bwMode="auto">
            <a:xfrm>
              <a:off x="615" y="3783"/>
              <a:ext cx="163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metaphase plate</a:t>
              </a:r>
            </a:p>
          </p:txBody>
        </p:sp>
        <p:sp>
          <p:nvSpPr>
            <p:cNvPr id="34884" name="Line 33"/>
            <p:cNvSpPr>
              <a:spLocks noChangeShapeType="1"/>
            </p:cNvSpPr>
            <p:nvPr/>
          </p:nvSpPr>
          <p:spPr bwMode="auto">
            <a:xfrm>
              <a:off x="1344" y="1156"/>
              <a:ext cx="0" cy="253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85" name="Rectangle 63"/>
            <p:cNvSpPr>
              <a:spLocks noChangeArrowheads="1"/>
            </p:cNvSpPr>
            <p:nvPr/>
          </p:nvSpPr>
          <p:spPr bwMode="auto">
            <a:xfrm>
              <a:off x="2679" y="2343"/>
              <a:ext cx="40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OR</a:t>
              </a:r>
            </a:p>
          </p:txBody>
        </p:sp>
        <p:sp>
          <p:nvSpPr>
            <p:cNvPr id="34886" name="Line 64"/>
            <p:cNvSpPr>
              <a:spLocks noChangeShapeType="1"/>
            </p:cNvSpPr>
            <p:nvPr/>
          </p:nvSpPr>
          <p:spPr bwMode="auto">
            <a:xfrm>
              <a:off x="628" y="2500"/>
              <a:ext cx="616"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87" name="Line 65"/>
            <p:cNvSpPr>
              <a:spLocks noChangeShapeType="1"/>
            </p:cNvSpPr>
            <p:nvPr/>
          </p:nvSpPr>
          <p:spPr bwMode="auto">
            <a:xfrm flipV="1">
              <a:off x="532" y="2204"/>
              <a:ext cx="712"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88" name="Line 66"/>
            <p:cNvSpPr>
              <a:spLocks noChangeShapeType="1"/>
            </p:cNvSpPr>
            <p:nvPr/>
          </p:nvSpPr>
          <p:spPr bwMode="auto">
            <a:xfrm flipH="1" flipV="1">
              <a:off x="1484" y="2204"/>
              <a:ext cx="584" cy="5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89" name="Line 67"/>
            <p:cNvSpPr>
              <a:spLocks noChangeShapeType="1"/>
            </p:cNvSpPr>
            <p:nvPr/>
          </p:nvSpPr>
          <p:spPr bwMode="auto">
            <a:xfrm flipH="1">
              <a:off x="1484" y="2404"/>
              <a:ext cx="632" cy="376"/>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3" name="Group 73"/>
          <p:cNvGrpSpPr>
            <a:grpSpLocks/>
          </p:cNvGrpSpPr>
          <p:nvPr/>
        </p:nvGrpSpPr>
        <p:grpSpPr bwMode="auto">
          <a:xfrm>
            <a:off x="7245350" y="1987551"/>
            <a:ext cx="3105150" cy="4552951"/>
            <a:chOff x="3604" y="1252"/>
            <a:chExt cx="1956" cy="2868"/>
          </a:xfrm>
        </p:grpSpPr>
        <p:sp>
          <p:nvSpPr>
            <p:cNvPr id="34823" name="Oval 34"/>
            <p:cNvSpPr>
              <a:spLocks noChangeArrowheads="1"/>
            </p:cNvSpPr>
            <p:nvPr/>
          </p:nvSpPr>
          <p:spPr bwMode="auto">
            <a:xfrm>
              <a:off x="3608" y="1400"/>
              <a:ext cx="1952" cy="2096"/>
            </a:xfrm>
            <a:prstGeom prst="ellipse">
              <a:avLst/>
            </a:prstGeom>
            <a:solidFill>
              <a:schemeClr val="bg1"/>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24" name="Rectangle 35"/>
            <p:cNvSpPr>
              <a:spLocks noChangeArrowheads="1"/>
            </p:cNvSpPr>
            <p:nvPr/>
          </p:nvSpPr>
          <p:spPr bwMode="auto">
            <a:xfrm>
              <a:off x="5380" y="2404"/>
              <a:ext cx="40" cy="88"/>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25" name="Rectangle 36"/>
            <p:cNvSpPr>
              <a:spLocks noChangeArrowheads="1"/>
            </p:cNvSpPr>
            <p:nvPr/>
          </p:nvSpPr>
          <p:spPr bwMode="auto">
            <a:xfrm>
              <a:off x="3700" y="2356"/>
              <a:ext cx="40" cy="88"/>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26" name="Rectangle 37"/>
            <p:cNvSpPr>
              <a:spLocks noChangeArrowheads="1"/>
            </p:cNvSpPr>
            <p:nvPr/>
          </p:nvSpPr>
          <p:spPr bwMode="auto">
            <a:xfrm>
              <a:off x="5332" y="2308"/>
              <a:ext cx="88" cy="4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27" name="Rectangle 38"/>
            <p:cNvSpPr>
              <a:spLocks noChangeArrowheads="1"/>
            </p:cNvSpPr>
            <p:nvPr/>
          </p:nvSpPr>
          <p:spPr bwMode="auto">
            <a:xfrm>
              <a:off x="3748" y="2500"/>
              <a:ext cx="88" cy="40"/>
            </a:xfrm>
            <a:prstGeom prst="rect">
              <a:avLst/>
            </a:prstGeom>
            <a:solidFill>
              <a:schemeClr val="accent2"/>
            </a:solidFill>
            <a:ln w="12700">
              <a:solidFill>
                <a:schemeClr val="tx1"/>
              </a:solidFill>
              <a:miter lim="800000"/>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28" name="Freeform 39"/>
            <p:cNvSpPr>
              <a:spLocks/>
            </p:cNvSpPr>
            <p:nvPr/>
          </p:nvSpPr>
          <p:spPr bwMode="auto">
            <a:xfrm>
              <a:off x="4548"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accent1"/>
            </a:solidFill>
            <a:ln w="12700" cap="rnd">
              <a:solidFill>
                <a:schemeClr val="tx1"/>
              </a:solidFill>
              <a:round/>
              <a:headEnd/>
              <a:tailEnd/>
            </a:ln>
          </p:spPr>
          <p:txBody>
            <a:bodyPr/>
            <a:lstStyle/>
            <a:p>
              <a:endParaRPr lang="en-GB"/>
            </a:p>
          </p:txBody>
        </p:sp>
        <p:sp>
          <p:nvSpPr>
            <p:cNvPr id="34829" name="Freeform 40"/>
            <p:cNvSpPr>
              <a:spLocks/>
            </p:cNvSpPr>
            <p:nvPr/>
          </p:nvSpPr>
          <p:spPr bwMode="auto">
            <a:xfrm>
              <a:off x="4692"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a:solidFill>
                <a:schemeClr val="tx1"/>
              </a:solidFill>
              <a:round/>
              <a:headEnd/>
              <a:tailEnd/>
            </a:ln>
          </p:spPr>
          <p:txBody>
            <a:bodyPr/>
            <a:lstStyle/>
            <a:p>
              <a:endParaRPr lang="en-GB"/>
            </a:p>
          </p:txBody>
        </p:sp>
        <p:sp>
          <p:nvSpPr>
            <p:cNvPr id="34830" name="Oval 41"/>
            <p:cNvSpPr>
              <a:spLocks noChangeArrowheads="1"/>
            </p:cNvSpPr>
            <p:nvPr/>
          </p:nvSpPr>
          <p:spPr bwMode="auto">
            <a:xfrm>
              <a:off x="4660" y="2788"/>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31" name="Freeform 42"/>
            <p:cNvSpPr>
              <a:spLocks/>
            </p:cNvSpPr>
            <p:nvPr/>
          </p:nvSpPr>
          <p:spPr bwMode="auto">
            <a:xfrm>
              <a:off x="4548" y="200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a:solidFill>
                <a:schemeClr val="tx1"/>
              </a:solidFill>
              <a:round/>
              <a:headEnd/>
              <a:tailEnd/>
            </a:ln>
          </p:spPr>
          <p:txBody>
            <a:bodyPr/>
            <a:lstStyle/>
            <a:p>
              <a:endParaRPr lang="en-GB"/>
            </a:p>
          </p:txBody>
        </p:sp>
        <p:sp>
          <p:nvSpPr>
            <p:cNvPr id="34832" name="Freeform 43"/>
            <p:cNvSpPr>
              <a:spLocks/>
            </p:cNvSpPr>
            <p:nvPr/>
          </p:nvSpPr>
          <p:spPr bwMode="auto">
            <a:xfrm>
              <a:off x="4692" y="200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a:solidFill>
                <a:schemeClr val="tx1"/>
              </a:solidFill>
              <a:round/>
              <a:headEnd/>
              <a:tailEnd/>
            </a:ln>
          </p:spPr>
          <p:txBody>
            <a:bodyPr/>
            <a:lstStyle/>
            <a:p>
              <a:endParaRPr lang="en-GB"/>
            </a:p>
          </p:txBody>
        </p:sp>
        <p:sp>
          <p:nvSpPr>
            <p:cNvPr id="34833" name="Oval 44"/>
            <p:cNvSpPr>
              <a:spLocks noChangeArrowheads="1"/>
            </p:cNvSpPr>
            <p:nvPr/>
          </p:nvSpPr>
          <p:spPr bwMode="auto">
            <a:xfrm>
              <a:off x="4660" y="2212"/>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34" name="Line 45"/>
            <p:cNvSpPr>
              <a:spLocks noChangeShapeType="1"/>
            </p:cNvSpPr>
            <p:nvPr/>
          </p:nvSpPr>
          <p:spPr bwMode="auto">
            <a:xfrm flipH="1">
              <a:off x="3692" y="2644"/>
              <a:ext cx="56"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35" name="Line 46"/>
            <p:cNvSpPr>
              <a:spLocks noChangeShapeType="1"/>
            </p:cNvSpPr>
            <p:nvPr/>
          </p:nvSpPr>
          <p:spPr bwMode="auto">
            <a:xfrm flipH="1">
              <a:off x="3644" y="2548"/>
              <a:ext cx="56"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36" name="Line 47"/>
            <p:cNvSpPr>
              <a:spLocks noChangeShapeType="1"/>
            </p:cNvSpPr>
            <p:nvPr/>
          </p:nvSpPr>
          <p:spPr bwMode="auto">
            <a:xfrm>
              <a:off x="3604" y="2448"/>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37" name="Line 48"/>
            <p:cNvSpPr>
              <a:spLocks noChangeShapeType="1"/>
            </p:cNvSpPr>
            <p:nvPr/>
          </p:nvSpPr>
          <p:spPr bwMode="auto">
            <a:xfrm>
              <a:off x="3652" y="226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38" name="Line 49"/>
            <p:cNvSpPr>
              <a:spLocks noChangeShapeType="1"/>
            </p:cNvSpPr>
            <p:nvPr/>
          </p:nvSpPr>
          <p:spPr bwMode="auto">
            <a:xfrm flipV="1">
              <a:off x="3744" y="2204"/>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39" name="Line 50"/>
            <p:cNvSpPr>
              <a:spLocks noChangeShapeType="1"/>
            </p:cNvSpPr>
            <p:nvPr/>
          </p:nvSpPr>
          <p:spPr bwMode="auto">
            <a:xfrm flipV="1">
              <a:off x="5424" y="2156"/>
              <a:ext cx="0" cy="104"/>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0" name="Line 51"/>
            <p:cNvSpPr>
              <a:spLocks noChangeShapeType="1"/>
            </p:cNvSpPr>
            <p:nvPr/>
          </p:nvSpPr>
          <p:spPr bwMode="auto">
            <a:xfrm flipV="1">
              <a:off x="5476" y="2252"/>
              <a:ext cx="40" cy="56"/>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1" name="Line 52"/>
            <p:cNvSpPr>
              <a:spLocks noChangeShapeType="1"/>
            </p:cNvSpPr>
            <p:nvPr/>
          </p:nvSpPr>
          <p:spPr bwMode="auto">
            <a:xfrm>
              <a:off x="5476" y="2400"/>
              <a:ext cx="40" cy="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2" name="Line 53"/>
            <p:cNvSpPr>
              <a:spLocks noChangeShapeType="1"/>
            </p:cNvSpPr>
            <p:nvPr/>
          </p:nvSpPr>
          <p:spPr bwMode="auto">
            <a:xfrm>
              <a:off x="5476" y="2500"/>
              <a:ext cx="40" cy="40"/>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3" name="Line 54"/>
            <p:cNvSpPr>
              <a:spLocks noChangeShapeType="1"/>
            </p:cNvSpPr>
            <p:nvPr/>
          </p:nvSpPr>
          <p:spPr bwMode="auto">
            <a:xfrm>
              <a:off x="5424" y="2596"/>
              <a:ext cx="0" cy="88"/>
            </a:xfrm>
            <a:prstGeom prst="line">
              <a:avLst/>
            </a:prstGeom>
            <a:noFill/>
            <a:ln w="12700">
              <a:solidFill>
                <a:schemeClr val="hlink"/>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44" name="Freeform 55"/>
            <p:cNvSpPr>
              <a:spLocks/>
            </p:cNvSpPr>
            <p:nvPr/>
          </p:nvSpPr>
          <p:spPr bwMode="auto">
            <a:xfrm>
              <a:off x="4308" y="2004"/>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a:solidFill>
                <a:schemeClr val="tx1"/>
              </a:solidFill>
              <a:round/>
              <a:headEnd/>
              <a:tailEnd/>
            </a:ln>
          </p:spPr>
          <p:txBody>
            <a:bodyPr/>
            <a:lstStyle/>
            <a:p>
              <a:endParaRPr lang="en-GB"/>
            </a:p>
          </p:txBody>
        </p:sp>
        <p:sp>
          <p:nvSpPr>
            <p:cNvPr id="34845" name="Freeform 56"/>
            <p:cNvSpPr>
              <a:spLocks/>
            </p:cNvSpPr>
            <p:nvPr/>
          </p:nvSpPr>
          <p:spPr bwMode="auto">
            <a:xfrm>
              <a:off x="4452" y="2004"/>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accent1"/>
            </a:solidFill>
            <a:ln w="12700" cap="rnd">
              <a:solidFill>
                <a:schemeClr val="tx1"/>
              </a:solidFill>
              <a:round/>
              <a:headEnd/>
              <a:tailEnd/>
            </a:ln>
          </p:spPr>
          <p:txBody>
            <a:bodyPr/>
            <a:lstStyle/>
            <a:p>
              <a:endParaRPr lang="en-GB"/>
            </a:p>
          </p:txBody>
        </p:sp>
        <p:sp>
          <p:nvSpPr>
            <p:cNvPr id="34846" name="Oval 57"/>
            <p:cNvSpPr>
              <a:spLocks noChangeArrowheads="1"/>
            </p:cNvSpPr>
            <p:nvPr/>
          </p:nvSpPr>
          <p:spPr bwMode="auto">
            <a:xfrm>
              <a:off x="4420" y="2212"/>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47" name="Freeform 58"/>
            <p:cNvSpPr>
              <a:spLocks/>
            </p:cNvSpPr>
            <p:nvPr/>
          </p:nvSpPr>
          <p:spPr bwMode="auto">
            <a:xfrm>
              <a:off x="4308" y="2580"/>
              <a:ext cx="157" cy="481"/>
            </a:xfrm>
            <a:custGeom>
              <a:avLst/>
              <a:gdLst>
                <a:gd name="T0" fmla="*/ 156 w 157"/>
                <a:gd name="T1" fmla="*/ 252 h 481"/>
                <a:gd name="T2" fmla="*/ 120 w 157"/>
                <a:gd name="T3" fmla="*/ 240 h 481"/>
                <a:gd name="T4" fmla="*/ 120 w 157"/>
                <a:gd name="T5" fmla="*/ 204 h 481"/>
                <a:gd name="T6" fmla="*/ 120 w 157"/>
                <a:gd name="T7" fmla="*/ 168 h 481"/>
                <a:gd name="T8" fmla="*/ 120 w 157"/>
                <a:gd name="T9" fmla="*/ 132 h 481"/>
                <a:gd name="T10" fmla="*/ 120 w 157"/>
                <a:gd name="T11" fmla="*/ 96 h 481"/>
                <a:gd name="T12" fmla="*/ 120 w 157"/>
                <a:gd name="T13" fmla="*/ 60 h 481"/>
                <a:gd name="T14" fmla="*/ 120 w 157"/>
                <a:gd name="T15" fmla="*/ 24 h 481"/>
                <a:gd name="T16" fmla="*/ 84 w 157"/>
                <a:gd name="T17" fmla="*/ 0 h 481"/>
                <a:gd name="T18" fmla="*/ 48 w 157"/>
                <a:gd name="T19" fmla="*/ 12 h 481"/>
                <a:gd name="T20" fmla="*/ 24 w 157"/>
                <a:gd name="T21" fmla="*/ 48 h 481"/>
                <a:gd name="T22" fmla="*/ 0 w 157"/>
                <a:gd name="T23" fmla="*/ 84 h 481"/>
                <a:gd name="T24" fmla="*/ 0 w 157"/>
                <a:gd name="T25" fmla="*/ 120 h 481"/>
                <a:gd name="T26" fmla="*/ 0 w 157"/>
                <a:gd name="T27" fmla="*/ 156 h 481"/>
                <a:gd name="T28" fmla="*/ 36 w 157"/>
                <a:gd name="T29" fmla="*/ 180 h 481"/>
                <a:gd name="T30" fmla="*/ 72 w 157"/>
                <a:gd name="T31" fmla="*/ 204 h 481"/>
                <a:gd name="T32" fmla="*/ 108 w 157"/>
                <a:gd name="T33" fmla="*/ 228 h 481"/>
                <a:gd name="T34" fmla="*/ 108 w 157"/>
                <a:gd name="T35" fmla="*/ 264 h 481"/>
                <a:gd name="T36" fmla="*/ 84 w 157"/>
                <a:gd name="T37" fmla="*/ 300 h 481"/>
                <a:gd name="T38" fmla="*/ 72 w 157"/>
                <a:gd name="T39" fmla="*/ 336 h 481"/>
                <a:gd name="T40" fmla="*/ 72 w 157"/>
                <a:gd name="T41" fmla="*/ 372 h 481"/>
                <a:gd name="T42" fmla="*/ 60 w 157"/>
                <a:gd name="T43" fmla="*/ 408 h 481"/>
                <a:gd name="T44" fmla="*/ 60 w 157"/>
                <a:gd name="T45" fmla="*/ 444 h 481"/>
                <a:gd name="T46" fmla="*/ 60 w 157"/>
                <a:gd name="T47" fmla="*/ 480 h 481"/>
                <a:gd name="T48" fmla="*/ 96 w 157"/>
                <a:gd name="T49" fmla="*/ 480 h 481"/>
                <a:gd name="T50" fmla="*/ 120 w 157"/>
                <a:gd name="T51" fmla="*/ 444 h 481"/>
                <a:gd name="T52" fmla="*/ 132 w 157"/>
                <a:gd name="T53" fmla="*/ 408 h 481"/>
                <a:gd name="T54" fmla="*/ 144 w 157"/>
                <a:gd name="T55" fmla="*/ 372 h 481"/>
                <a:gd name="T56" fmla="*/ 144 w 157"/>
                <a:gd name="T57" fmla="*/ 336 h 481"/>
                <a:gd name="T58" fmla="*/ 144 w 157"/>
                <a:gd name="T59" fmla="*/ 300 h 481"/>
                <a:gd name="T60" fmla="*/ 144 w 157"/>
                <a:gd name="T61" fmla="*/ 264 h 481"/>
                <a:gd name="T62" fmla="*/ 156 w 157"/>
                <a:gd name="T63" fmla="*/ 252 h 481"/>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57"/>
                <a:gd name="T97" fmla="*/ 0 h 481"/>
                <a:gd name="T98" fmla="*/ 157 w 157"/>
                <a:gd name="T99" fmla="*/ 481 h 481"/>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57" h="481">
                  <a:moveTo>
                    <a:pt x="156" y="252"/>
                  </a:moveTo>
                  <a:lnTo>
                    <a:pt x="120" y="240"/>
                  </a:lnTo>
                  <a:lnTo>
                    <a:pt x="120" y="204"/>
                  </a:lnTo>
                  <a:lnTo>
                    <a:pt x="120" y="168"/>
                  </a:lnTo>
                  <a:lnTo>
                    <a:pt x="120" y="132"/>
                  </a:lnTo>
                  <a:lnTo>
                    <a:pt x="120" y="96"/>
                  </a:lnTo>
                  <a:lnTo>
                    <a:pt x="120" y="60"/>
                  </a:lnTo>
                  <a:lnTo>
                    <a:pt x="120" y="24"/>
                  </a:lnTo>
                  <a:lnTo>
                    <a:pt x="84" y="0"/>
                  </a:lnTo>
                  <a:lnTo>
                    <a:pt x="48" y="12"/>
                  </a:lnTo>
                  <a:lnTo>
                    <a:pt x="24" y="48"/>
                  </a:lnTo>
                  <a:lnTo>
                    <a:pt x="0" y="84"/>
                  </a:lnTo>
                  <a:lnTo>
                    <a:pt x="0" y="120"/>
                  </a:lnTo>
                  <a:lnTo>
                    <a:pt x="0" y="156"/>
                  </a:lnTo>
                  <a:lnTo>
                    <a:pt x="36" y="180"/>
                  </a:lnTo>
                  <a:lnTo>
                    <a:pt x="72" y="204"/>
                  </a:lnTo>
                  <a:lnTo>
                    <a:pt x="108" y="228"/>
                  </a:lnTo>
                  <a:lnTo>
                    <a:pt x="108" y="264"/>
                  </a:lnTo>
                  <a:lnTo>
                    <a:pt x="84" y="300"/>
                  </a:lnTo>
                  <a:lnTo>
                    <a:pt x="72" y="336"/>
                  </a:lnTo>
                  <a:lnTo>
                    <a:pt x="72" y="372"/>
                  </a:lnTo>
                  <a:lnTo>
                    <a:pt x="60" y="408"/>
                  </a:lnTo>
                  <a:lnTo>
                    <a:pt x="60" y="444"/>
                  </a:lnTo>
                  <a:lnTo>
                    <a:pt x="60" y="480"/>
                  </a:lnTo>
                  <a:lnTo>
                    <a:pt x="96" y="480"/>
                  </a:lnTo>
                  <a:lnTo>
                    <a:pt x="120" y="444"/>
                  </a:lnTo>
                  <a:lnTo>
                    <a:pt x="132" y="408"/>
                  </a:lnTo>
                  <a:lnTo>
                    <a:pt x="144" y="372"/>
                  </a:lnTo>
                  <a:lnTo>
                    <a:pt x="144" y="336"/>
                  </a:lnTo>
                  <a:lnTo>
                    <a:pt x="144" y="300"/>
                  </a:lnTo>
                  <a:lnTo>
                    <a:pt x="144" y="264"/>
                  </a:lnTo>
                  <a:lnTo>
                    <a:pt x="156" y="252"/>
                  </a:lnTo>
                </a:path>
              </a:pathLst>
            </a:custGeom>
            <a:solidFill>
              <a:schemeClr val="hlink"/>
            </a:solidFill>
            <a:ln w="12700" cap="rnd">
              <a:solidFill>
                <a:schemeClr val="tx1"/>
              </a:solidFill>
              <a:round/>
              <a:headEnd/>
              <a:tailEnd/>
            </a:ln>
          </p:spPr>
          <p:txBody>
            <a:bodyPr/>
            <a:lstStyle/>
            <a:p>
              <a:endParaRPr lang="en-GB"/>
            </a:p>
          </p:txBody>
        </p:sp>
        <p:sp>
          <p:nvSpPr>
            <p:cNvPr id="34848" name="Freeform 59"/>
            <p:cNvSpPr>
              <a:spLocks/>
            </p:cNvSpPr>
            <p:nvPr/>
          </p:nvSpPr>
          <p:spPr bwMode="auto">
            <a:xfrm>
              <a:off x="4452" y="2580"/>
              <a:ext cx="121" cy="481"/>
            </a:xfrm>
            <a:custGeom>
              <a:avLst/>
              <a:gdLst>
                <a:gd name="T0" fmla="*/ 12 w 121"/>
                <a:gd name="T1" fmla="*/ 252 h 481"/>
                <a:gd name="T2" fmla="*/ 0 w 121"/>
                <a:gd name="T3" fmla="*/ 216 h 481"/>
                <a:gd name="T4" fmla="*/ 0 w 121"/>
                <a:gd name="T5" fmla="*/ 180 h 481"/>
                <a:gd name="T6" fmla="*/ 0 w 121"/>
                <a:gd name="T7" fmla="*/ 144 h 481"/>
                <a:gd name="T8" fmla="*/ 0 w 121"/>
                <a:gd name="T9" fmla="*/ 108 h 481"/>
                <a:gd name="T10" fmla="*/ 12 w 121"/>
                <a:gd name="T11" fmla="*/ 72 h 481"/>
                <a:gd name="T12" fmla="*/ 12 w 121"/>
                <a:gd name="T13" fmla="*/ 36 h 481"/>
                <a:gd name="T14" fmla="*/ 0 w 121"/>
                <a:gd name="T15" fmla="*/ 0 h 481"/>
                <a:gd name="T16" fmla="*/ 36 w 121"/>
                <a:gd name="T17" fmla="*/ 0 h 481"/>
                <a:gd name="T18" fmla="*/ 72 w 121"/>
                <a:gd name="T19" fmla="*/ 0 h 481"/>
                <a:gd name="T20" fmla="*/ 84 w 121"/>
                <a:gd name="T21" fmla="*/ 36 h 481"/>
                <a:gd name="T22" fmla="*/ 84 w 121"/>
                <a:gd name="T23" fmla="*/ 72 h 481"/>
                <a:gd name="T24" fmla="*/ 84 w 121"/>
                <a:gd name="T25" fmla="*/ 108 h 481"/>
                <a:gd name="T26" fmla="*/ 60 w 121"/>
                <a:gd name="T27" fmla="*/ 144 h 481"/>
                <a:gd name="T28" fmla="*/ 48 w 121"/>
                <a:gd name="T29" fmla="*/ 180 h 481"/>
                <a:gd name="T30" fmla="*/ 24 w 121"/>
                <a:gd name="T31" fmla="*/ 216 h 481"/>
                <a:gd name="T32" fmla="*/ 12 w 121"/>
                <a:gd name="T33" fmla="*/ 252 h 481"/>
                <a:gd name="T34" fmla="*/ 48 w 121"/>
                <a:gd name="T35" fmla="*/ 276 h 481"/>
                <a:gd name="T36" fmla="*/ 84 w 121"/>
                <a:gd name="T37" fmla="*/ 300 h 481"/>
                <a:gd name="T38" fmla="*/ 96 w 121"/>
                <a:gd name="T39" fmla="*/ 336 h 481"/>
                <a:gd name="T40" fmla="*/ 108 w 121"/>
                <a:gd name="T41" fmla="*/ 372 h 481"/>
                <a:gd name="T42" fmla="*/ 120 w 121"/>
                <a:gd name="T43" fmla="*/ 408 h 481"/>
                <a:gd name="T44" fmla="*/ 120 w 121"/>
                <a:gd name="T45" fmla="*/ 444 h 481"/>
                <a:gd name="T46" fmla="*/ 96 w 121"/>
                <a:gd name="T47" fmla="*/ 480 h 481"/>
                <a:gd name="T48" fmla="*/ 60 w 121"/>
                <a:gd name="T49" fmla="*/ 480 h 481"/>
                <a:gd name="T50" fmla="*/ 60 w 121"/>
                <a:gd name="T51" fmla="*/ 444 h 481"/>
                <a:gd name="T52" fmla="*/ 60 w 121"/>
                <a:gd name="T53" fmla="*/ 408 h 481"/>
                <a:gd name="T54" fmla="*/ 60 w 121"/>
                <a:gd name="T55" fmla="*/ 372 h 481"/>
                <a:gd name="T56" fmla="*/ 48 w 121"/>
                <a:gd name="T57" fmla="*/ 336 h 481"/>
                <a:gd name="T58" fmla="*/ 12 w 121"/>
                <a:gd name="T59" fmla="*/ 336 h 481"/>
                <a:gd name="T60" fmla="*/ 0 w 121"/>
                <a:gd name="T61" fmla="*/ 300 h 481"/>
                <a:gd name="T62" fmla="*/ 0 w 121"/>
                <a:gd name="T63" fmla="*/ 264 h 481"/>
                <a:gd name="T64" fmla="*/ 12 w 121"/>
                <a:gd name="T65" fmla="*/ 252 h 481"/>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1"/>
                <a:gd name="T100" fmla="*/ 0 h 481"/>
                <a:gd name="T101" fmla="*/ 121 w 121"/>
                <a:gd name="T102" fmla="*/ 481 h 481"/>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1" h="481">
                  <a:moveTo>
                    <a:pt x="12" y="252"/>
                  </a:moveTo>
                  <a:lnTo>
                    <a:pt x="0" y="216"/>
                  </a:lnTo>
                  <a:lnTo>
                    <a:pt x="0" y="180"/>
                  </a:lnTo>
                  <a:lnTo>
                    <a:pt x="0" y="144"/>
                  </a:lnTo>
                  <a:lnTo>
                    <a:pt x="0" y="108"/>
                  </a:lnTo>
                  <a:lnTo>
                    <a:pt x="12" y="72"/>
                  </a:lnTo>
                  <a:lnTo>
                    <a:pt x="12" y="36"/>
                  </a:lnTo>
                  <a:lnTo>
                    <a:pt x="0" y="0"/>
                  </a:lnTo>
                  <a:lnTo>
                    <a:pt x="36" y="0"/>
                  </a:lnTo>
                  <a:lnTo>
                    <a:pt x="72" y="0"/>
                  </a:lnTo>
                  <a:lnTo>
                    <a:pt x="84" y="36"/>
                  </a:lnTo>
                  <a:lnTo>
                    <a:pt x="84" y="72"/>
                  </a:lnTo>
                  <a:lnTo>
                    <a:pt x="84" y="108"/>
                  </a:lnTo>
                  <a:lnTo>
                    <a:pt x="60" y="144"/>
                  </a:lnTo>
                  <a:lnTo>
                    <a:pt x="48" y="180"/>
                  </a:lnTo>
                  <a:lnTo>
                    <a:pt x="24" y="216"/>
                  </a:lnTo>
                  <a:lnTo>
                    <a:pt x="12" y="252"/>
                  </a:lnTo>
                  <a:lnTo>
                    <a:pt x="48" y="276"/>
                  </a:lnTo>
                  <a:lnTo>
                    <a:pt x="84" y="300"/>
                  </a:lnTo>
                  <a:lnTo>
                    <a:pt x="96" y="336"/>
                  </a:lnTo>
                  <a:lnTo>
                    <a:pt x="108" y="372"/>
                  </a:lnTo>
                  <a:lnTo>
                    <a:pt x="120" y="408"/>
                  </a:lnTo>
                  <a:lnTo>
                    <a:pt x="120" y="444"/>
                  </a:lnTo>
                  <a:lnTo>
                    <a:pt x="96" y="480"/>
                  </a:lnTo>
                  <a:lnTo>
                    <a:pt x="60" y="480"/>
                  </a:lnTo>
                  <a:lnTo>
                    <a:pt x="60" y="444"/>
                  </a:lnTo>
                  <a:lnTo>
                    <a:pt x="60" y="408"/>
                  </a:lnTo>
                  <a:lnTo>
                    <a:pt x="60" y="372"/>
                  </a:lnTo>
                  <a:lnTo>
                    <a:pt x="48" y="336"/>
                  </a:lnTo>
                  <a:lnTo>
                    <a:pt x="12" y="336"/>
                  </a:lnTo>
                  <a:lnTo>
                    <a:pt x="0" y="300"/>
                  </a:lnTo>
                  <a:lnTo>
                    <a:pt x="0" y="264"/>
                  </a:lnTo>
                  <a:lnTo>
                    <a:pt x="12" y="252"/>
                  </a:lnTo>
                </a:path>
              </a:pathLst>
            </a:custGeom>
            <a:solidFill>
              <a:schemeClr val="hlink"/>
            </a:solidFill>
            <a:ln w="12700" cap="rnd">
              <a:solidFill>
                <a:schemeClr val="tx1"/>
              </a:solidFill>
              <a:round/>
              <a:headEnd/>
              <a:tailEnd/>
            </a:ln>
          </p:spPr>
          <p:txBody>
            <a:bodyPr/>
            <a:lstStyle/>
            <a:p>
              <a:endParaRPr lang="en-GB"/>
            </a:p>
          </p:txBody>
        </p:sp>
        <p:sp>
          <p:nvSpPr>
            <p:cNvPr id="34849" name="Oval 60"/>
            <p:cNvSpPr>
              <a:spLocks noChangeArrowheads="1"/>
            </p:cNvSpPr>
            <p:nvPr/>
          </p:nvSpPr>
          <p:spPr bwMode="auto">
            <a:xfrm>
              <a:off x="4420" y="2788"/>
              <a:ext cx="88" cy="88"/>
            </a:xfrm>
            <a:prstGeom prst="ellipse">
              <a:avLst/>
            </a:prstGeom>
            <a:solidFill>
              <a:srgbClr val="B50069"/>
            </a:solidFill>
            <a:ln w="127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34850" name="Rectangle 61"/>
            <p:cNvSpPr>
              <a:spLocks noChangeArrowheads="1"/>
            </p:cNvSpPr>
            <p:nvPr/>
          </p:nvSpPr>
          <p:spPr bwMode="auto">
            <a:xfrm>
              <a:off x="3831" y="3831"/>
              <a:ext cx="1635"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metaphase plate</a:t>
              </a:r>
            </a:p>
          </p:txBody>
        </p:sp>
        <p:sp>
          <p:nvSpPr>
            <p:cNvPr id="34851" name="Line 62"/>
            <p:cNvSpPr>
              <a:spLocks noChangeShapeType="1"/>
            </p:cNvSpPr>
            <p:nvPr/>
          </p:nvSpPr>
          <p:spPr bwMode="auto">
            <a:xfrm>
              <a:off x="4560" y="1252"/>
              <a:ext cx="0" cy="2536"/>
            </a:xfrm>
            <a:prstGeom prst="line">
              <a:avLst/>
            </a:prstGeom>
            <a:noFill/>
            <a:ln w="12700">
              <a:solidFill>
                <a:schemeClr val="tx1"/>
              </a:solidFill>
              <a:prstDash val="dash"/>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52" name="Line 68"/>
            <p:cNvSpPr>
              <a:spLocks noChangeShapeType="1"/>
            </p:cNvSpPr>
            <p:nvPr/>
          </p:nvSpPr>
          <p:spPr bwMode="auto">
            <a:xfrm flipV="1">
              <a:off x="3796" y="2252"/>
              <a:ext cx="664" cy="15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53" name="Line 69"/>
            <p:cNvSpPr>
              <a:spLocks noChangeShapeType="1"/>
            </p:cNvSpPr>
            <p:nvPr/>
          </p:nvSpPr>
          <p:spPr bwMode="auto">
            <a:xfrm>
              <a:off x="3892" y="2548"/>
              <a:ext cx="568" cy="28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54" name="Line 70"/>
            <p:cNvSpPr>
              <a:spLocks noChangeShapeType="1"/>
            </p:cNvSpPr>
            <p:nvPr/>
          </p:nvSpPr>
          <p:spPr bwMode="auto">
            <a:xfrm>
              <a:off x="4756" y="2260"/>
              <a:ext cx="568" cy="88"/>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34855" name="Line 71"/>
            <p:cNvSpPr>
              <a:spLocks noChangeShapeType="1"/>
            </p:cNvSpPr>
            <p:nvPr/>
          </p:nvSpPr>
          <p:spPr bwMode="auto">
            <a:xfrm flipV="1">
              <a:off x="4708" y="2444"/>
              <a:ext cx="664" cy="392"/>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60699848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458">
                                            <p:txEl>
                                              <p:pRg st="0" end="0"/>
                                            </p:txEl>
                                          </p:spTgt>
                                        </p:tgtEl>
                                        <p:attrNameLst>
                                          <p:attrName>style.visibility</p:attrName>
                                        </p:attrNameLst>
                                      </p:cBhvr>
                                      <p:to>
                                        <p:strVal val="visible"/>
                                      </p:to>
                                    </p:set>
                                    <p:animEffect transition="in" filter="wipe(left)">
                                      <p:cBhvr>
                                        <p:cTn id="7" dur="500"/>
                                        <p:tgtEl>
                                          <p:spTgt spid="194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defRPr/>
            </a:pPr>
            <a:r>
              <a:rPr lang="en-US" b="1" smtClean="0">
                <a:solidFill>
                  <a:schemeClr val="hlink"/>
                </a:solidFill>
                <a:effectLst>
                  <a:outerShdw blurRad="38100" dist="38100" dir="2700000" algn="tl">
                    <a:srgbClr val="000000"/>
                  </a:outerShdw>
                </a:effectLst>
              </a:rPr>
              <a:t>Question:</a:t>
            </a:r>
          </a:p>
        </p:txBody>
      </p:sp>
      <p:sp>
        <p:nvSpPr>
          <p:cNvPr id="20483" name="Rectangle 3"/>
          <p:cNvSpPr>
            <a:spLocks noGrp="1" noChangeArrowheads="1"/>
          </p:cNvSpPr>
          <p:nvPr>
            <p:ph type="body" idx="1"/>
          </p:nvPr>
        </p:nvSpPr>
        <p:spPr/>
        <p:txBody>
          <a:bodyPr/>
          <a:lstStyle/>
          <a:p>
            <a:pPr>
              <a:defRPr/>
            </a:pPr>
            <a:r>
              <a:rPr lang="en-US" b="1" smtClean="0">
                <a:solidFill>
                  <a:srgbClr val="7B00E4"/>
                </a:solidFill>
                <a:effectLst>
                  <a:outerShdw blurRad="38100" dist="38100" dir="2700000" algn="tl">
                    <a:srgbClr val="000000"/>
                  </a:outerShdw>
                </a:effectLst>
              </a:rPr>
              <a:t>In terms of </a:t>
            </a:r>
            <a:r>
              <a:rPr lang="en-US" b="1" smtClean="0">
                <a:solidFill>
                  <a:srgbClr val="D93192"/>
                </a:solidFill>
                <a:effectLst>
                  <a:outerShdw blurRad="38100" dist="38100" dir="2700000" algn="tl">
                    <a:srgbClr val="000000"/>
                  </a:outerShdw>
                </a:effectLst>
              </a:rPr>
              <a:t>Independent Assortment</a:t>
            </a:r>
            <a:r>
              <a:rPr lang="en-US" b="1" smtClean="0">
                <a:solidFill>
                  <a:srgbClr val="7B00E4"/>
                </a:solidFill>
                <a:effectLst>
                  <a:outerShdw blurRad="38100" dist="38100" dir="2700000" algn="tl">
                    <a:srgbClr val="000000"/>
                  </a:outerShdw>
                </a:effectLst>
              </a:rPr>
              <a:t> -how many different combinations of sperm could a </a:t>
            </a:r>
            <a:r>
              <a:rPr lang="en-US" b="1" u="sng" smtClean="0">
                <a:solidFill>
                  <a:srgbClr val="7B00E4"/>
                </a:solidFill>
                <a:effectLst>
                  <a:outerShdw blurRad="38100" dist="38100" dir="2700000" algn="tl">
                    <a:srgbClr val="000000"/>
                  </a:outerShdw>
                </a:effectLst>
              </a:rPr>
              <a:t>human</a:t>
            </a:r>
            <a:r>
              <a:rPr lang="en-US" b="1" smtClean="0">
                <a:solidFill>
                  <a:srgbClr val="7B00E4"/>
                </a:solidFill>
                <a:effectLst>
                  <a:outerShdw blurRad="38100" dist="38100" dir="2700000" algn="tl">
                    <a:srgbClr val="000000"/>
                  </a:outerShdw>
                </a:effectLst>
              </a:rPr>
              <a:t> </a:t>
            </a:r>
            <a:r>
              <a:rPr lang="en-US" b="1" u="sng" smtClean="0">
                <a:solidFill>
                  <a:srgbClr val="7B00E4"/>
                </a:solidFill>
                <a:effectLst>
                  <a:outerShdw blurRad="38100" dist="38100" dir="2700000" algn="tl">
                    <a:srgbClr val="000000"/>
                  </a:outerShdw>
                </a:effectLst>
              </a:rPr>
              <a:t>male</a:t>
            </a:r>
            <a:r>
              <a:rPr lang="en-US" b="1" smtClean="0">
                <a:solidFill>
                  <a:srgbClr val="7B00E4"/>
                </a:solidFill>
                <a:effectLst>
                  <a:outerShdw blurRad="38100" dist="38100" dir="2700000" algn="tl">
                    <a:srgbClr val="000000"/>
                  </a:outerShdw>
                </a:effectLst>
              </a:rPr>
              <a:t> produce? </a:t>
            </a:r>
          </a:p>
        </p:txBody>
      </p:sp>
    </p:spTree>
    <p:extLst>
      <p:ext uri="{BB962C8B-B14F-4D97-AF65-F5344CB8AC3E}">
        <p14:creationId xmlns:p14="http://schemas.microsoft.com/office/powerpoint/2010/main" val="29942436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482">
                                            <p:txEl>
                                              <p:pRg st="0" end="0"/>
                                            </p:txEl>
                                          </p:spTgt>
                                        </p:tgtEl>
                                        <p:attrNameLst>
                                          <p:attrName>style.visibility</p:attrName>
                                        </p:attrNameLst>
                                      </p:cBhvr>
                                      <p:to>
                                        <p:strVal val="visible"/>
                                      </p:to>
                                    </p:set>
                                    <p:animEffect transition="in" filter="wipe(left)">
                                      <p:cBhvr>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0483">
                                            <p:txEl>
                                              <p:pRg st="0" end="0"/>
                                            </p:txEl>
                                          </p:spTgt>
                                        </p:tgtEl>
                                        <p:attrNameLst>
                                          <p:attrName>style.visibility</p:attrName>
                                        </p:attrNameLst>
                                      </p:cBhvr>
                                      <p:to>
                                        <p:strVal val="visible"/>
                                      </p:to>
                                    </p:set>
                                    <p:animEffect transition="in" filter="wipe(left)">
                                      <p:cBhvr>
                                        <p:cTn id="12" dur="500"/>
                                        <p:tgtEl>
                                          <p:spTgt spid="2048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build="p" autoUpdateAnimBg="0"/>
      <p:bldP spid="20483"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defRPr/>
            </a:pPr>
            <a:r>
              <a:rPr lang="en-US" b="1" smtClean="0">
                <a:solidFill>
                  <a:schemeClr val="hlink"/>
                </a:solidFill>
                <a:effectLst>
                  <a:outerShdw blurRad="38100" dist="38100" dir="2700000" algn="tl">
                    <a:srgbClr val="000000"/>
                  </a:outerShdw>
                </a:effectLst>
              </a:rPr>
              <a:t>Answer</a:t>
            </a:r>
          </a:p>
        </p:txBody>
      </p:sp>
      <p:sp>
        <p:nvSpPr>
          <p:cNvPr id="21507" name="Rectangle 3"/>
          <p:cNvSpPr>
            <a:spLocks noGrp="1" noChangeArrowheads="1"/>
          </p:cNvSpPr>
          <p:nvPr>
            <p:ph type="body" idx="1"/>
          </p:nvPr>
        </p:nvSpPr>
        <p:spPr/>
        <p:txBody>
          <a:bodyPr/>
          <a:lstStyle/>
          <a:p>
            <a:pPr>
              <a:defRPr/>
            </a:pPr>
            <a:r>
              <a:rPr lang="en-US" b="1" smtClean="0">
                <a:solidFill>
                  <a:srgbClr val="7B00E4"/>
                </a:solidFill>
                <a:effectLst>
                  <a:outerShdw blurRad="38100" dist="38100" dir="2700000" algn="tl">
                    <a:srgbClr val="000000"/>
                  </a:outerShdw>
                </a:effectLst>
              </a:rPr>
              <a:t>Formula:   2</a:t>
            </a:r>
            <a:r>
              <a:rPr lang="en-US" b="1" baseline="30000" smtClean="0">
                <a:solidFill>
                  <a:srgbClr val="7B00E4"/>
                </a:solidFill>
                <a:effectLst>
                  <a:outerShdw blurRad="38100" dist="38100" dir="2700000" algn="tl">
                    <a:srgbClr val="000000"/>
                  </a:outerShdw>
                </a:effectLst>
              </a:rPr>
              <a:t>n</a:t>
            </a:r>
            <a:endParaRPr lang="en-US" b="1" smtClean="0">
              <a:solidFill>
                <a:srgbClr val="7B00E4"/>
              </a:solidFill>
              <a:effectLst>
                <a:outerShdw blurRad="38100" dist="38100" dir="2700000" algn="tl">
                  <a:srgbClr val="000000"/>
                </a:outerShdw>
              </a:effectLst>
            </a:endParaRPr>
          </a:p>
          <a:p>
            <a:pPr>
              <a:defRPr/>
            </a:pPr>
            <a:r>
              <a:rPr lang="en-US" b="1" smtClean="0">
                <a:solidFill>
                  <a:srgbClr val="7B00E4"/>
                </a:solidFill>
                <a:effectLst>
                  <a:outerShdw blurRad="38100" dist="38100" dir="2700000" algn="tl">
                    <a:srgbClr val="000000"/>
                  </a:outerShdw>
                </a:effectLst>
              </a:rPr>
              <a:t>Human chromosomes:	2n = 46</a:t>
            </a:r>
          </a:p>
          <a:p>
            <a:pPr>
              <a:buFontTx/>
              <a:buNone/>
              <a:defRPr/>
            </a:pPr>
            <a:r>
              <a:rPr lang="en-US" b="1" smtClean="0">
                <a:solidFill>
                  <a:srgbClr val="7B00E4"/>
                </a:solidFill>
                <a:effectLst>
                  <a:outerShdw blurRad="38100" dist="38100" dir="2700000" algn="tl">
                    <a:srgbClr val="000000"/>
                  </a:outerShdw>
                </a:effectLst>
              </a:rPr>
              <a:t>						 	  n = 23</a:t>
            </a:r>
          </a:p>
          <a:p>
            <a:pPr>
              <a:buFontTx/>
              <a:buNone/>
              <a:defRPr/>
            </a:pPr>
            <a:endParaRPr lang="en-US" b="1" smtClean="0">
              <a:solidFill>
                <a:srgbClr val="7B00E4"/>
              </a:solidFill>
              <a:effectLst>
                <a:outerShdw blurRad="38100" dist="38100" dir="2700000" algn="tl">
                  <a:srgbClr val="000000"/>
                </a:outerShdw>
              </a:effectLst>
            </a:endParaRPr>
          </a:p>
          <a:p>
            <a:pPr>
              <a:defRPr/>
            </a:pPr>
            <a:r>
              <a:rPr lang="en-US" sz="4000" b="1">
                <a:solidFill>
                  <a:srgbClr val="7B00E4"/>
                </a:solidFill>
                <a:effectLst>
                  <a:outerShdw blurRad="38100" dist="38100" dir="2700000" algn="tl">
                    <a:srgbClr val="000000"/>
                  </a:outerShdw>
                </a:effectLst>
              </a:rPr>
              <a:t>2</a:t>
            </a:r>
            <a:r>
              <a:rPr lang="en-US" sz="4000" b="1" baseline="30000">
                <a:solidFill>
                  <a:srgbClr val="7B00E4"/>
                </a:solidFill>
                <a:effectLst>
                  <a:outerShdw blurRad="38100" dist="38100" dir="2700000" algn="tl">
                    <a:srgbClr val="000000"/>
                  </a:outerShdw>
                </a:effectLst>
              </a:rPr>
              <a:t>23</a:t>
            </a:r>
            <a:r>
              <a:rPr lang="en-US" sz="4000" b="1">
                <a:solidFill>
                  <a:srgbClr val="7B00E4"/>
                </a:solidFill>
                <a:effectLst>
                  <a:outerShdw blurRad="38100" dist="38100" dir="2700000" algn="tl">
                    <a:srgbClr val="000000"/>
                  </a:outerShdw>
                </a:effectLst>
              </a:rPr>
              <a:t> = ~8 million combinations</a:t>
            </a:r>
          </a:p>
        </p:txBody>
      </p:sp>
    </p:spTree>
    <p:extLst>
      <p:ext uri="{BB962C8B-B14F-4D97-AF65-F5344CB8AC3E}">
        <p14:creationId xmlns:p14="http://schemas.microsoft.com/office/powerpoint/2010/main" val="165100944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1506">
                                            <p:txEl>
                                              <p:pRg st="0" end="0"/>
                                            </p:txEl>
                                          </p:spTgt>
                                        </p:tgtEl>
                                        <p:attrNameLst>
                                          <p:attrName>style.visibility</p:attrName>
                                        </p:attrNameLst>
                                      </p:cBhvr>
                                      <p:to>
                                        <p:strVal val="visible"/>
                                      </p:to>
                                    </p:set>
                                    <p:animEffect transition="in" filter="wipe(left)">
                                      <p:cBhvr>
                                        <p:cTn id="7" dur="500"/>
                                        <p:tgtEl>
                                          <p:spTgt spid="2150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1507">
                                            <p:txEl>
                                              <p:pRg st="0" end="0"/>
                                            </p:txEl>
                                          </p:spTgt>
                                        </p:tgtEl>
                                        <p:attrNameLst>
                                          <p:attrName>style.visibility</p:attrName>
                                        </p:attrNameLst>
                                      </p:cBhvr>
                                      <p:to>
                                        <p:strVal val="visible"/>
                                      </p:to>
                                    </p:set>
                                    <p:animEffect transition="in" filter="wipe(left)">
                                      <p:cBhvr>
                                        <p:cTn id="12" dur="500"/>
                                        <p:tgtEl>
                                          <p:spTgt spid="21507">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507">
                                            <p:txEl>
                                              <p:pRg st="1" end="1"/>
                                            </p:txEl>
                                          </p:spTgt>
                                        </p:tgtEl>
                                        <p:attrNameLst>
                                          <p:attrName>style.visibility</p:attrName>
                                        </p:attrNameLst>
                                      </p:cBhvr>
                                      <p:to>
                                        <p:strVal val="visible"/>
                                      </p:to>
                                    </p:set>
                                    <p:animEffect transition="in" filter="wipe(left)">
                                      <p:cBhvr>
                                        <p:cTn id="17" dur="500"/>
                                        <p:tgtEl>
                                          <p:spTgt spid="21507">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1507">
                                            <p:txEl>
                                              <p:pRg st="2" end="2"/>
                                            </p:txEl>
                                          </p:spTgt>
                                        </p:tgtEl>
                                        <p:attrNameLst>
                                          <p:attrName>style.visibility</p:attrName>
                                        </p:attrNameLst>
                                      </p:cBhvr>
                                      <p:to>
                                        <p:strVal val="visible"/>
                                      </p:to>
                                    </p:set>
                                    <p:animEffect transition="in" filter="wipe(left)">
                                      <p:cBhvr>
                                        <p:cTn id="22" dur="500"/>
                                        <p:tgtEl>
                                          <p:spTgt spid="21507">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1507">
                                            <p:txEl>
                                              <p:pRg st="4" end="4"/>
                                            </p:txEl>
                                          </p:spTgt>
                                        </p:tgtEl>
                                        <p:attrNameLst>
                                          <p:attrName>style.visibility</p:attrName>
                                        </p:attrNameLst>
                                      </p:cBhvr>
                                      <p:to>
                                        <p:strVal val="visible"/>
                                      </p:to>
                                    </p:set>
                                    <p:animEffect transition="in" filter="wipe(left)">
                                      <p:cBhvr>
                                        <p:cTn id="27" dur="500"/>
                                        <p:tgtEl>
                                          <p:spTgt spid="2150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build="p" autoUpdateAnimBg="0"/>
      <p:bldP spid="2150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Mutations</a:t>
            </a:r>
            <a:endParaRPr lang="en-GB" dirty="0"/>
          </a:p>
        </p:txBody>
      </p:sp>
      <p:sp>
        <p:nvSpPr>
          <p:cNvPr id="3" name="Content Placeholder 2"/>
          <p:cNvSpPr>
            <a:spLocks noGrp="1"/>
          </p:cNvSpPr>
          <p:nvPr>
            <p:ph idx="1"/>
          </p:nvPr>
        </p:nvSpPr>
        <p:spPr/>
        <p:txBody>
          <a:bodyPr/>
          <a:lstStyle/>
          <a:p>
            <a:r>
              <a:rPr lang="en-GB" dirty="0" smtClean="0"/>
              <a:t>If a single codon is change this can change the amino acid for which it codes and could change the whole organism.</a:t>
            </a:r>
          </a:p>
          <a:p>
            <a:r>
              <a:rPr lang="en-GB" dirty="0" smtClean="0"/>
              <a:t>There are 3 main types of mutation:</a:t>
            </a:r>
          </a:p>
          <a:p>
            <a:pPr lvl="1"/>
            <a:r>
              <a:rPr lang="en-GB" dirty="0" smtClean="0"/>
              <a:t>Point or gene mutations – substitutions, deletions or insertions</a:t>
            </a:r>
          </a:p>
          <a:p>
            <a:pPr lvl="1"/>
            <a:r>
              <a:rPr lang="en-GB" dirty="0" smtClean="0"/>
              <a:t>Chromosomal mutations – Change in the position of the gene within the chromosome. Chromosome mutations occur when an entire chromosome is either lost during meiosis or duplicated in one cell by error in the process. </a:t>
            </a:r>
          </a:p>
          <a:p>
            <a:pPr lvl="1"/>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3088562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0" y="-85263"/>
            <a:ext cx="10515600" cy="1325563"/>
          </a:xfrm>
        </p:spPr>
        <p:txBody>
          <a:bodyPr>
            <a:normAutofit/>
          </a:bodyPr>
          <a:lstStyle/>
          <a:p>
            <a:r>
              <a:rPr lang="en-GB" sz="5400" dirty="0" smtClean="0">
                <a:latin typeface="Comic Sans MS" panose="030F0702030302020204" pitchFamily="66" charset="0"/>
              </a:rPr>
              <a:t>Meiosis animation</a:t>
            </a:r>
            <a:endParaRPr lang="en-GB" sz="54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a:hlinkClick r:id="rId2"/>
          </p:cNvPr>
          <p:cNvPicPr>
            <a:picLocks noChangeAspect="1"/>
          </p:cNvPicPr>
          <p:nvPr/>
        </p:nvPicPr>
        <p:blipFill rotWithShape="1">
          <a:blip r:embed="rId3"/>
          <a:srcRect l="14019" t="21485" r="49964" b="15820"/>
          <a:stretch/>
        </p:blipFill>
        <p:spPr>
          <a:xfrm>
            <a:off x="2457450" y="1057738"/>
            <a:ext cx="7486650" cy="5481175"/>
          </a:xfrm>
          <a:prstGeom prst="rect">
            <a:avLst/>
          </a:prstGeom>
        </p:spPr>
      </p:pic>
    </p:spTree>
    <p:extLst>
      <p:ext uri="{BB962C8B-B14F-4D97-AF65-F5344CB8AC3E}">
        <p14:creationId xmlns:p14="http://schemas.microsoft.com/office/powerpoint/2010/main" val="3304380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dirty="0" smtClean="0">
                <a:latin typeface="Comic Sans MS" panose="030F0702030302020204" pitchFamily="66" charset="0"/>
              </a:rPr>
              <a:t>Random Fertilisation</a:t>
            </a:r>
            <a:endParaRPr lang="en-GB" sz="6000"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In sexual reproduction male and female gametes from 2 unrelated individuals fuse to form a new genetic individual. </a:t>
            </a:r>
            <a:endParaRPr lang="en-GB" dirty="0">
              <a:latin typeface="Comic Sans MS" panose="030F0702030302020204" pitchFamily="66" charset="0"/>
            </a:endParaRPr>
          </a:p>
          <a:p>
            <a:r>
              <a:rPr lang="en-GB" dirty="0" smtClean="0">
                <a:latin typeface="Comic Sans MS" panose="030F0702030302020204" pitchFamily="66" charset="0"/>
              </a:rPr>
              <a:t>The combination of the two gametes that form is completely random.</a:t>
            </a:r>
          </a:p>
          <a:p>
            <a:r>
              <a:rPr lang="en-GB" dirty="0" smtClean="0">
                <a:latin typeface="Comic Sans MS" panose="030F0702030302020204" pitchFamily="66" charset="0"/>
              </a:rPr>
              <a:t>2-5cm</a:t>
            </a:r>
            <a:r>
              <a:rPr lang="en-GB" baseline="30000" dirty="0" smtClean="0">
                <a:latin typeface="Comic Sans MS" panose="030F0702030302020204" pitchFamily="66" charset="0"/>
              </a:rPr>
              <a:t>3</a:t>
            </a:r>
            <a:r>
              <a:rPr lang="en-GB" dirty="0" smtClean="0">
                <a:latin typeface="Comic Sans MS" panose="030F0702030302020204" pitchFamily="66" charset="0"/>
              </a:rPr>
              <a:t> of semen contain from 20-150 million sperm. </a:t>
            </a:r>
          </a:p>
          <a:p>
            <a:r>
              <a:rPr lang="en-GB" dirty="0" smtClean="0">
                <a:latin typeface="Comic Sans MS" panose="030F0702030302020204" pitchFamily="66" charset="0"/>
              </a:rPr>
              <a:t>Each sperm carries a different combination of alleles and the process of determining which of those sperm fertilises the ovum is completely random. </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4287811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52413"/>
            <a:ext cx="10515600" cy="1325563"/>
          </a:xfrm>
        </p:spPr>
        <p:txBody>
          <a:bodyPr/>
          <a:lstStyle/>
          <a:p>
            <a:r>
              <a:rPr lang="en-GB" b="1" dirty="0" smtClean="0">
                <a:latin typeface="Comic Sans MS" panose="030F0702030302020204" pitchFamily="66" charset="0"/>
              </a:rPr>
              <a:t>Questions</a:t>
            </a:r>
            <a:endParaRPr lang="en-GB" b="1" dirty="0">
              <a:latin typeface="Comic Sans MS" panose="030F0702030302020204" pitchFamily="66" charset="0"/>
            </a:endParaRPr>
          </a:p>
        </p:txBody>
      </p:sp>
      <p:sp>
        <p:nvSpPr>
          <p:cNvPr id="3" name="Content Placeholder 2"/>
          <p:cNvSpPr>
            <a:spLocks noGrp="1"/>
          </p:cNvSpPr>
          <p:nvPr>
            <p:ph idx="1"/>
          </p:nvPr>
        </p:nvSpPr>
        <p:spPr>
          <a:xfrm>
            <a:off x="366712" y="1073150"/>
            <a:ext cx="11420476" cy="5283200"/>
          </a:xfrm>
        </p:spPr>
        <p:txBody>
          <a:bodyPr>
            <a:normAutofit/>
          </a:bodyPr>
          <a:lstStyle/>
          <a:p>
            <a:pPr marL="514350" indent="-514350">
              <a:buAutoNum type="arabicPeriod"/>
            </a:pPr>
            <a:r>
              <a:rPr lang="en-GB" sz="4000" dirty="0" smtClean="0">
                <a:latin typeface="Comic Sans MS" panose="030F0702030302020204" pitchFamily="66" charset="0"/>
              </a:rPr>
              <a:t>Summarise the main ways in which genetic variation is introduced during the process of sexual reproduction.</a:t>
            </a:r>
          </a:p>
          <a:p>
            <a:pPr marL="514350" indent="-514350">
              <a:buAutoNum type="arabicPeriod"/>
            </a:pPr>
            <a:r>
              <a:rPr lang="en-GB" sz="4000" dirty="0" smtClean="0">
                <a:latin typeface="Comic Sans MS" panose="030F0702030302020204" pitchFamily="66" charset="0"/>
              </a:rPr>
              <a:t>‘my sister and I look very alike – and just like our mum!’ Explain how this statement and the concept of genetic variation are not mutually exclusive (one does not rule out the other). </a:t>
            </a:r>
          </a:p>
          <a:p>
            <a:pPr marL="0" indent="0">
              <a:buNone/>
            </a:pPr>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30982822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20650"/>
            <a:ext cx="10515600" cy="1325563"/>
          </a:xfrm>
        </p:spPr>
        <p:txBody>
          <a:bodyPr/>
          <a:lstStyle/>
          <a:p>
            <a:r>
              <a:rPr lang="en-GB" dirty="0" smtClean="0">
                <a:latin typeface="Comic Sans MS" panose="030F0702030302020204" pitchFamily="66" charset="0"/>
              </a:rPr>
              <a:t>Recap phases of Meiosis</a:t>
            </a:r>
            <a:endParaRPr lang="en-GB" dirty="0">
              <a:latin typeface="Comic Sans MS" panose="030F0702030302020204" pitchFamily="66" charset="0"/>
            </a:endParaRPr>
          </a:p>
        </p:txBody>
      </p:sp>
      <p:sp>
        <p:nvSpPr>
          <p:cNvPr id="3" name="Content Placeholder 2"/>
          <p:cNvSpPr>
            <a:spLocks noGrp="1"/>
          </p:cNvSpPr>
          <p:nvPr>
            <p:ph idx="1"/>
          </p:nvPr>
        </p:nvSpPr>
        <p:spPr>
          <a:xfrm>
            <a:off x="152400" y="1204913"/>
            <a:ext cx="11887200" cy="4351338"/>
          </a:xfrm>
        </p:spPr>
        <p:txBody>
          <a:bodyPr>
            <a:noAutofit/>
          </a:bodyPr>
          <a:lstStyle/>
          <a:p>
            <a:pPr marL="0" indent="0">
              <a:buNone/>
            </a:pPr>
            <a:r>
              <a:rPr lang="en-GB" sz="3200" b="1" dirty="0" smtClean="0">
                <a:latin typeface="Comic Sans MS" panose="030F0702030302020204" pitchFamily="66" charset="0"/>
              </a:rPr>
              <a:t>Prophase I</a:t>
            </a:r>
          </a:p>
          <a:p>
            <a:pPr marL="0" indent="0">
              <a:buNone/>
            </a:pPr>
            <a:r>
              <a:rPr lang="en-GB" sz="3200" dirty="0" smtClean="0">
                <a:latin typeface="Comic Sans MS" panose="030F0702030302020204" pitchFamily="66" charset="0"/>
              </a:rPr>
              <a:t>Chromosomes become more visible, shorter and coil up.</a:t>
            </a:r>
          </a:p>
          <a:p>
            <a:pPr marL="0" indent="0">
              <a:buNone/>
            </a:pPr>
            <a:r>
              <a:rPr lang="en-GB" sz="3200" dirty="0" smtClean="0">
                <a:latin typeface="Comic Sans MS" panose="030F0702030302020204" pitchFamily="66" charset="0"/>
              </a:rPr>
              <a:t>Each chromosome already contains 2 chromatids.</a:t>
            </a:r>
          </a:p>
          <a:p>
            <a:pPr marL="0" indent="0">
              <a:buNone/>
            </a:pPr>
            <a:r>
              <a:rPr lang="en-GB" sz="3200" dirty="0" smtClean="0">
                <a:latin typeface="Comic Sans MS" panose="030F0702030302020204" pitchFamily="66" charset="0"/>
              </a:rPr>
              <a:t>Homologous chromosomes pair up</a:t>
            </a:r>
          </a:p>
          <a:p>
            <a:pPr marL="0" indent="0">
              <a:buNone/>
            </a:pPr>
            <a:r>
              <a:rPr lang="en-GB" sz="3200" dirty="0" smtClean="0">
                <a:latin typeface="Comic Sans MS" panose="030F0702030302020204" pitchFamily="66" charset="0"/>
              </a:rPr>
              <a:t>Paternal and maternal chromosomes are side by side</a:t>
            </a:r>
          </a:p>
          <a:p>
            <a:pPr marL="0" indent="0">
              <a:buNone/>
            </a:pPr>
            <a:r>
              <a:rPr lang="en-GB" sz="3200" dirty="0" smtClean="0">
                <a:latin typeface="Comic Sans MS" panose="030F0702030302020204" pitchFamily="66" charset="0"/>
              </a:rPr>
              <a:t>Each pair is called a bivalent </a:t>
            </a:r>
          </a:p>
          <a:p>
            <a:pPr marL="0" indent="0">
              <a:buNone/>
            </a:pPr>
            <a:r>
              <a:rPr lang="en-GB" sz="3200" dirty="0" smtClean="0">
                <a:latin typeface="Comic Sans MS" panose="030F0702030302020204" pitchFamily="66" charset="0"/>
              </a:rPr>
              <a:t>This process is called SYNAPSIS</a:t>
            </a:r>
          </a:p>
          <a:p>
            <a:pPr marL="0" indent="0">
              <a:buNone/>
            </a:pPr>
            <a:r>
              <a:rPr lang="en-GB" sz="3200" dirty="0" smtClean="0">
                <a:latin typeface="Comic Sans MS" panose="030F0702030302020204" pitchFamily="66" charset="0"/>
              </a:rPr>
              <a:t>Crossing over occurs</a:t>
            </a:r>
            <a:endParaRPr lang="en-GB" sz="32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1108E2D0-4FD9-4A0E-AD54-A7BDDF5F808D}" type="datetime1">
              <a:rPr lang="en-GB" smtClean="0"/>
              <a:t>30/11/2018</a:t>
            </a:fld>
            <a:endParaRPr lang="en-GB"/>
          </a:p>
        </p:txBody>
      </p:sp>
    </p:spTree>
    <p:extLst>
      <p:ext uri="{BB962C8B-B14F-4D97-AF65-F5344CB8AC3E}">
        <p14:creationId xmlns:p14="http://schemas.microsoft.com/office/powerpoint/2010/main" val="34664789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Dihybrid</a:t>
            </a:r>
            <a:r>
              <a:rPr lang="en-GB" dirty="0" smtClean="0"/>
              <a:t> crosses</a:t>
            </a:r>
            <a:endParaRPr lang="en-GB" dirty="0"/>
          </a:p>
        </p:txBody>
      </p:sp>
      <p:sp>
        <p:nvSpPr>
          <p:cNvPr id="3" name="Content Placeholder 2"/>
          <p:cNvSpPr>
            <a:spLocks noGrp="1"/>
          </p:cNvSpPr>
          <p:nvPr>
            <p:ph idx="1"/>
          </p:nvPr>
        </p:nvSpPr>
        <p:spPr/>
        <p:txBody>
          <a:bodyPr>
            <a:normAutofit fontScale="92500" lnSpcReduction="20000"/>
          </a:bodyPr>
          <a:lstStyle/>
          <a:p>
            <a:pPr marL="0" indent="0">
              <a:buNone/>
            </a:pPr>
            <a:r>
              <a:rPr lang="en-GB" dirty="0" smtClean="0"/>
              <a:t>Let’s consider Gregor Mendel’s experiments with pea plants. In one cross, he examined the following two traits:</a:t>
            </a:r>
          </a:p>
          <a:p>
            <a:r>
              <a:rPr lang="en-GB" dirty="0" smtClean="0"/>
              <a:t>Seed shape – some are round and some are wrinkled – allele for round is dominant</a:t>
            </a:r>
          </a:p>
          <a:p>
            <a:r>
              <a:rPr lang="en-GB" dirty="0" smtClean="0"/>
              <a:t>Seed colour – Some seeds are green inside and others are yellow – yellow allele is dominant.</a:t>
            </a:r>
          </a:p>
          <a:p>
            <a:endParaRPr lang="en-GB" dirty="0"/>
          </a:p>
          <a:p>
            <a:pPr marL="0" indent="0">
              <a:buNone/>
            </a:pPr>
            <a:r>
              <a:rPr lang="en-GB" dirty="0" smtClean="0"/>
              <a:t>Mendel crosses two TRUE BREEDING plants with each other. TRUE BREEDING means homozygous for the trait being studied so there is no surprises with recessive alleles.</a:t>
            </a:r>
          </a:p>
          <a:p>
            <a:pPr marL="0" indent="0">
              <a:buNone/>
            </a:pPr>
            <a:r>
              <a:rPr lang="en-GB" dirty="0" smtClean="0"/>
              <a:t>One was HOMOZYGOUS for both dominant traits, one was HOMOZYGOUS for recessive traits.</a:t>
            </a:r>
          </a:p>
        </p:txBody>
      </p:sp>
      <p:sp>
        <p:nvSpPr>
          <p:cNvPr id="4" name="Date Placeholder 3"/>
          <p:cNvSpPr>
            <a:spLocks noGrp="1"/>
          </p:cNvSpPr>
          <p:nvPr>
            <p:ph type="dt" sz="half" idx="10"/>
          </p:nvPr>
        </p:nvSpPr>
        <p:spPr/>
        <p:txBody>
          <a:bodyPr/>
          <a:lstStyle/>
          <a:p>
            <a:fld id="{094A9633-DDF0-49BC-BC4F-30A8AD1C7A9C}" type="datetime1">
              <a:rPr lang="en-GB" smtClean="0"/>
              <a:t>30/11/2018</a:t>
            </a:fld>
            <a:endParaRPr lang="en-GB"/>
          </a:p>
        </p:txBody>
      </p:sp>
    </p:spTree>
    <p:extLst>
      <p:ext uri="{BB962C8B-B14F-4D97-AF65-F5344CB8AC3E}">
        <p14:creationId xmlns:p14="http://schemas.microsoft.com/office/powerpoint/2010/main" val="427215020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6702"/>
            <a:ext cx="8610600" cy="1293028"/>
          </a:xfrm>
        </p:spPr>
        <p:txBody>
          <a:bodyPr/>
          <a:lstStyle/>
          <a:p>
            <a:r>
              <a:rPr lang="en-GB" dirty="0" smtClean="0"/>
              <a:t>Work out what the letters represent:</a:t>
            </a:r>
            <a:endParaRPr lang="en-GB" dirty="0"/>
          </a:p>
        </p:txBody>
      </p:sp>
      <p:sp>
        <p:nvSpPr>
          <p:cNvPr id="3" name="Content Placeholder 2"/>
          <p:cNvSpPr>
            <a:spLocks noGrp="1"/>
          </p:cNvSpPr>
          <p:nvPr>
            <p:ph idx="1"/>
          </p:nvPr>
        </p:nvSpPr>
        <p:spPr>
          <a:xfrm>
            <a:off x="385763" y="868404"/>
            <a:ext cx="10820400" cy="4161284"/>
          </a:xfrm>
        </p:spPr>
        <p:txBody>
          <a:bodyPr/>
          <a:lstStyle/>
          <a:p>
            <a:pPr marL="0" indent="0">
              <a:buNone/>
            </a:pPr>
            <a:r>
              <a:rPr lang="en-GB" dirty="0" smtClean="0">
                <a:latin typeface="Comic Sans MS" panose="030F0702030302020204" pitchFamily="66" charset="0"/>
              </a:rPr>
              <a:t>R = allele for round peas</a:t>
            </a:r>
          </a:p>
          <a:p>
            <a:pPr marL="0" indent="0">
              <a:buNone/>
            </a:pPr>
            <a:r>
              <a:rPr lang="en-GB" dirty="0" smtClean="0">
                <a:latin typeface="Comic Sans MS" panose="030F0702030302020204" pitchFamily="66" charset="0"/>
              </a:rPr>
              <a:t>r = </a:t>
            </a:r>
          </a:p>
          <a:p>
            <a:pPr marL="0" indent="0">
              <a:buNone/>
            </a:pPr>
            <a:r>
              <a:rPr lang="en-GB" dirty="0" smtClean="0">
                <a:latin typeface="Comic Sans MS" panose="030F0702030302020204" pitchFamily="66" charset="0"/>
              </a:rPr>
              <a:t>Y = </a:t>
            </a:r>
          </a:p>
          <a:p>
            <a:pPr marL="0" indent="0">
              <a:buNone/>
            </a:pPr>
            <a:r>
              <a:rPr lang="en-GB" dirty="0" smtClean="0">
                <a:latin typeface="Comic Sans MS" panose="030F0702030302020204" pitchFamily="66" charset="0"/>
              </a:rPr>
              <a:t>y =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Copy and Complete the following</a:t>
            </a:r>
            <a:r>
              <a:rPr lang="en-GB" dirty="0" smtClean="0"/>
              <a:t>:</a:t>
            </a:r>
          </a:p>
        </p:txBody>
      </p:sp>
      <p:graphicFrame>
        <p:nvGraphicFramePr>
          <p:cNvPr id="4" name="Table 3"/>
          <p:cNvGraphicFramePr>
            <a:graphicFrameLocks noGrp="1"/>
          </p:cNvGraphicFramePr>
          <p:nvPr>
            <p:extLst>
              <p:ext uri="{D42A27DB-BD31-4B8C-83A1-F6EECF244321}">
                <p14:modId xmlns:p14="http://schemas.microsoft.com/office/powerpoint/2010/main" val="3918314115"/>
              </p:ext>
            </p:extLst>
          </p:nvPr>
        </p:nvGraphicFramePr>
        <p:xfrm>
          <a:off x="523875" y="4102588"/>
          <a:ext cx="10682289" cy="2253760"/>
        </p:xfrm>
        <a:graphic>
          <a:graphicData uri="http://schemas.openxmlformats.org/drawingml/2006/table">
            <a:tbl>
              <a:tblPr firstRow="1" bandRow="1">
                <a:tableStyleId>{5C22544A-7EE6-4342-B048-85BDC9FD1C3A}</a:tableStyleId>
              </a:tblPr>
              <a:tblGrid>
                <a:gridCol w="3560763">
                  <a:extLst>
                    <a:ext uri="{9D8B030D-6E8A-4147-A177-3AD203B41FA5}">
                      <a16:colId xmlns:a16="http://schemas.microsoft.com/office/drawing/2014/main" val="20000"/>
                    </a:ext>
                  </a:extLst>
                </a:gridCol>
                <a:gridCol w="3560763">
                  <a:extLst>
                    <a:ext uri="{9D8B030D-6E8A-4147-A177-3AD203B41FA5}">
                      <a16:colId xmlns:a16="http://schemas.microsoft.com/office/drawing/2014/main" val="20001"/>
                    </a:ext>
                  </a:extLst>
                </a:gridCol>
                <a:gridCol w="3560763">
                  <a:extLst>
                    <a:ext uri="{9D8B030D-6E8A-4147-A177-3AD203B41FA5}">
                      <a16:colId xmlns:a16="http://schemas.microsoft.com/office/drawing/2014/main" val="20002"/>
                    </a:ext>
                  </a:extLst>
                </a:gridCol>
              </a:tblGrid>
              <a:tr h="450752">
                <a:tc>
                  <a:txBody>
                    <a:bodyPr/>
                    <a:lstStyle/>
                    <a:p>
                      <a:r>
                        <a:rPr lang="en-GB" dirty="0" smtClean="0">
                          <a:latin typeface="Comic Sans MS" panose="030F0702030302020204" pitchFamily="66" charset="0"/>
                        </a:rPr>
                        <a:t>Parent phenotype</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Round Yellow</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Green Wrinkled</a:t>
                      </a:r>
                      <a:endParaRPr lang="en-GB" dirty="0">
                        <a:latin typeface="Comic Sans MS" panose="030F0702030302020204" pitchFamily="66" charset="0"/>
                      </a:endParaRPr>
                    </a:p>
                  </a:txBody>
                  <a:tcPr/>
                </a:tc>
                <a:extLst>
                  <a:ext uri="{0D108BD9-81ED-4DB2-BD59-A6C34878D82A}">
                    <a16:rowId xmlns:a16="http://schemas.microsoft.com/office/drawing/2014/main" val="10000"/>
                  </a:ext>
                </a:extLst>
              </a:tr>
              <a:tr h="450752">
                <a:tc>
                  <a:txBody>
                    <a:bodyPr/>
                    <a:lstStyle/>
                    <a:p>
                      <a:r>
                        <a:rPr lang="en-GB" dirty="0" smtClean="0">
                          <a:latin typeface="Comic Sans MS" panose="030F0702030302020204" pitchFamily="66" charset="0"/>
                        </a:rPr>
                        <a:t>Parent genotype</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RRYY</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1"/>
                  </a:ext>
                </a:extLst>
              </a:tr>
              <a:tr h="450752">
                <a:tc>
                  <a:txBody>
                    <a:bodyPr/>
                    <a:lstStyle/>
                    <a:p>
                      <a:r>
                        <a:rPr lang="en-GB" dirty="0" smtClean="0">
                          <a:latin typeface="Comic Sans MS" panose="030F0702030302020204" pitchFamily="66" charset="0"/>
                        </a:rPr>
                        <a:t>Parent gametes</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r>
                        <a:rPr lang="en-GB" dirty="0" err="1" smtClean="0">
                          <a:latin typeface="Comic Sans MS" panose="030F0702030302020204" pitchFamily="66" charset="0"/>
                        </a:rPr>
                        <a:t>ry</a:t>
                      </a:r>
                      <a:endParaRPr lang="en-GB" dirty="0">
                        <a:latin typeface="Comic Sans MS" panose="030F0702030302020204" pitchFamily="66" charset="0"/>
                      </a:endParaRPr>
                    </a:p>
                  </a:txBody>
                  <a:tcPr/>
                </a:tc>
                <a:extLst>
                  <a:ext uri="{0D108BD9-81ED-4DB2-BD59-A6C34878D82A}">
                    <a16:rowId xmlns:a16="http://schemas.microsoft.com/office/drawing/2014/main" val="10002"/>
                  </a:ext>
                </a:extLst>
              </a:tr>
              <a:tr h="450752">
                <a:tc>
                  <a:txBody>
                    <a:bodyPr/>
                    <a:lstStyle/>
                    <a:p>
                      <a:r>
                        <a:rPr lang="en-GB" dirty="0" smtClean="0">
                          <a:latin typeface="Comic Sans MS" panose="030F0702030302020204" pitchFamily="66" charset="0"/>
                        </a:rPr>
                        <a:t>F</a:t>
                      </a:r>
                      <a:r>
                        <a:rPr lang="en-GB" baseline="-25000" dirty="0" smtClean="0">
                          <a:latin typeface="Comic Sans MS" panose="030F0702030302020204" pitchFamily="66" charset="0"/>
                        </a:rPr>
                        <a:t>1 </a:t>
                      </a:r>
                      <a:r>
                        <a:rPr lang="en-GB" baseline="0" dirty="0" smtClean="0">
                          <a:latin typeface="Comic Sans MS" panose="030F0702030302020204" pitchFamily="66" charset="0"/>
                        </a:rPr>
                        <a:t>genotype</a:t>
                      </a:r>
                      <a:endParaRPr lang="en-GB" dirty="0">
                        <a:latin typeface="Comic Sans MS" panose="030F0702030302020204" pitchFamily="66" charset="0"/>
                      </a:endParaRPr>
                    </a:p>
                  </a:txBody>
                  <a:tcPr/>
                </a:tc>
                <a:tc gridSpan="2">
                  <a:txBody>
                    <a:bodyPr/>
                    <a:lstStyle/>
                    <a:p>
                      <a:endParaRPr lang="en-GB" dirty="0">
                        <a:latin typeface="Comic Sans MS" panose="030F0702030302020204" pitchFamily="66" charset="0"/>
                      </a:endParaRPr>
                    </a:p>
                  </a:txBody>
                  <a:tcPr/>
                </a:tc>
                <a:tc hMerge="1">
                  <a:txBody>
                    <a:bodyPr/>
                    <a:lstStyle/>
                    <a:p>
                      <a:endParaRPr lang="en-GB" dirty="0"/>
                    </a:p>
                  </a:txBody>
                  <a:tcPr/>
                </a:tc>
                <a:extLst>
                  <a:ext uri="{0D108BD9-81ED-4DB2-BD59-A6C34878D82A}">
                    <a16:rowId xmlns:a16="http://schemas.microsoft.com/office/drawing/2014/main" val="10003"/>
                  </a:ext>
                </a:extLst>
              </a:tr>
              <a:tr h="450752">
                <a:tc>
                  <a:txBody>
                    <a:bodyPr/>
                    <a:lstStyle/>
                    <a:p>
                      <a:r>
                        <a:rPr lang="en-GB" dirty="0" smtClean="0">
                          <a:latin typeface="Comic Sans MS" panose="030F0702030302020204" pitchFamily="66" charset="0"/>
                        </a:rPr>
                        <a:t>F</a:t>
                      </a:r>
                      <a:r>
                        <a:rPr lang="en-GB" baseline="-25000" dirty="0" smtClean="0">
                          <a:latin typeface="Comic Sans MS" panose="030F0702030302020204" pitchFamily="66" charset="0"/>
                        </a:rPr>
                        <a:t>1 </a:t>
                      </a:r>
                      <a:r>
                        <a:rPr lang="en-GB" baseline="0" dirty="0" smtClean="0">
                          <a:latin typeface="Comic Sans MS" panose="030F0702030302020204" pitchFamily="66" charset="0"/>
                        </a:rPr>
                        <a:t> phenotype</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fld id="{4C98D457-BFE0-486D-AAA5-7086CCC87781}" type="datetime1">
              <a:rPr lang="en-GB" smtClean="0"/>
              <a:t>30/11/2018</a:t>
            </a:fld>
            <a:endParaRPr lang="en-GB"/>
          </a:p>
        </p:txBody>
      </p:sp>
    </p:spTree>
    <p:extLst>
      <p:ext uri="{BB962C8B-B14F-4D97-AF65-F5344CB8AC3E}">
        <p14:creationId xmlns:p14="http://schemas.microsoft.com/office/powerpoint/2010/main" val="17530417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77500" lnSpcReduction="20000"/>
          </a:bodyPr>
          <a:lstStyle/>
          <a:p>
            <a:pPr marL="0" indent="0">
              <a:buNone/>
            </a:pPr>
            <a:r>
              <a:rPr lang="en-GB" dirty="0" smtClean="0"/>
              <a:t>As you have just seen the F1 generation is made up exclusively of plants which give round yellow peas. </a:t>
            </a:r>
          </a:p>
          <a:p>
            <a:pPr marL="0" indent="0">
              <a:buNone/>
            </a:pPr>
            <a:r>
              <a:rPr lang="en-GB" dirty="0" smtClean="0"/>
              <a:t>These peas were planted, grown into adult plants and allowed to self pollinate.</a:t>
            </a:r>
          </a:p>
          <a:p>
            <a:pPr marL="0" indent="0">
              <a:buNone/>
            </a:pPr>
            <a:r>
              <a:rPr lang="en-GB" dirty="0" smtClean="0"/>
              <a:t>Mendel expected some of the recessive traits to show up again, and they did!!!</a:t>
            </a:r>
          </a:p>
          <a:p>
            <a:pPr marL="0" indent="0">
              <a:buNone/>
            </a:pPr>
            <a:r>
              <a:rPr lang="en-GB" dirty="0" smtClean="0"/>
              <a:t>They appeared in a particular ratio, in total 556 pea seeds were obtained:</a:t>
            </a:r>
          </a:p>
          <a:p>
            <a:pPr marL="0" indent="0">
              <a:buNone/>
            </a:pPr>
            <a:r>
              <a:rPr lang="en-GB" dirty="0" smtClean="0"/>
              <a:t>315 – round and yellow 56.6%</a:t>
            </a:r>
          </a:p>
          <a:p>
            <a:pPr marL="0" indent="0">
              <a:buNone/>
            </a:pPr>
            <a:r>
              <a:rPr lang="en-GB" dirty="0" smtClean="0"/>
              <a:t>101 – wrinkled and yellow 18.2%</a:t>
            </a:r>
          </a:p>
          <a:p>
            <a:pPr marL="0" indent="0">
              <a:buNone/>
            </a:pPr>
            <a:r>
              <a:rPr lang="en-GB" dirty="0" smtClean="0"/>
              <a:t>108 – round and green 19.4%</a:t>
            </a:r>
          </a:p>
          <a:p>
            <a:pPr marL="0" indent="0">
              <a:buNone/>
            </a:pPr>
            <a:r>
              <a:rPr lang="en-GB" dirty="0" smtClean="0"/>
              <a:t>32 – wrinkled and green 5.8%</a:t>
            </a:r>
          </a:p>
          <a:p>
            <a:pPr marL="0" indent="0">
              <a:buNone/>
            </a:pPr>
            <a:r>
              <a:rPr lang="en-GB" dirty="0" smtClean="0"/>
              <a:t>When these percentages are converted to ratios, the numbers are close to the expected ratio for alleles that are passed on independently and are not found on the sex chromosomes.</a:t>
            </a:r>
          </a:p>
          <a:p>
            <a:pPr marL="0" indent="0">
              <a:buNone/>
            </a:pPr>
            <a:r>
              <a:rPr lang="en-GB" dirty="0" smtClean="0"/>
              <a:t>This ratio is 9 : 3 : 3 : 1</a:t>
            </a:r>
            <a:endParaRPr lang="en-GB" dirty="0"/>
          </a:p>
        </p:txBody>
      </p:sp>
      <p:sp>
        <p:nvSpPr>
          <p:cNvPr id="4" name="Date Placeholder 3"/>
          <p:cNvSpPr>
            <a:spLocks noGrp="1"/>
          </p:cNvSpPr>
          <p:nvPr>
            <p:ph type="dt" sz="half" idx="10"/>
          </p:nvPr>
        </p:nvSpPr>
        <p:spPr/>
        <p:txBody>
          <a:bodyPr/>
          <a:lstStyle/>
          <a:p>
            <a:fld id="{02C198E3-20C3-4DDD-AF2A-73CEA42B38B9}" type="datetime1">
              <a:rPr lang="en-GB" smtClean="0"/>
              <a:t>30/11/2018</a:t>
            </a:fld>
            <a:endParaRPr lang="en-GB"/>
          </a:p>
        </p:txBody>
      </p:sp>
    </p:spTree>
    <p:extLst>
      <p:ext uri="{BB962C8B-B14F-4D97-AF65-F5344CB8AC3E}">
        <p14:creationId xmlns:p14="http://schemas.microsoft.com/office/powerpoint/2010/main" val="19801562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 we calculate these ratios</a:t>
            </a:r>
            <a:endParaRPr lang="en-GB" dirty="0"/>
          </a:p>
        </p:txBody>
      </p:sp>
      <p:sp>
        <p:nvSpPr>
          <p:cNvPr id="3" name="Content Placeholder 2"/>
          <p:cNvSpPr>
            <a:spLocks noGrp="1"/>
          </p:cNvSpPr>
          <p:nvPr>
            <p:ph idx="1"/>
          </p:nvPr>
        </p:nvSpPr>
        <p:spPr>
          <a:xfrm>
            <a:off x="8178800" y="2194560"/>
            <a:ext cx="3327400" cy="4024125"/>
          </a:xfrm>
        </p:spPr>
        <p:txBody>
          <a:bodyPr>
            <a:normAutofit fontScale="70000" lnSpcReduction="20000"/>
          </a:bodyPr>
          <a:lstStyle/>
          <a:p>
            <a:pPr marL="0" indent="0">
              <a:buNone/>
            </a:pPr>
            <a:r>
              <a:rPr lang="en-GB" dirty="0" smtClean="0"/>
              <a:t>We can use a 4 x 4 Punnett grid. </a:t>
            </a:r>
            <a:endParaRPr lang="en-GB" dirty="0"/>
          </a:p>
          <a:p>
            <a:pPr marL="0" indent="0">
              <a:buNone/>
            </a:pPr>
            <a:endParaRPr lang="en-GB" dirty="0" smtClean="0"/>
          </a:p>
          <a:p>
            <a:pPr marL="0" indent="0">
              <a:buNone/>
            </a:pPr>
            <a:r>
              <a:rPr lang="en-GB" dirty="0" smtClean="0"/>
              <a:t>Complete your own annotated 4 x 4 Punnett grid to illustrate this.</a:t>
            </a:r>
          </a:p>
          <a:p>
            <a:r>
              <a:rPr lang="en-GB" dirty="0" smtClean="0"/>
              <a:t>Label the genotypes of the parents</a:t>
            </a:r>
          </a:p>
          <a:p>
            <a:r>
              <a:rPr lang="en-GB" dirty="0" smtClean="0"/>
              <a:t>A key of what the letters mean</a:t>
            </a:r>
          </a:p>
          <a:p>
            <a:r>
              <a:rPr lang="en-GB" dirty="0" smtClean="0"/>
              <a:t>Phenotypes of the offspring</a:t>
            </a:r>
          </a:p>
          <a:p>
            <a:r>
              <a:rPr lang="en-GB" dirty="0" smtClean="0"/>
              <a:t>Alleles found in the gametes</a:t>
            </a:r>
          </a:p>
          <a:p>
            <a:pPr marL="0" indent="0">
              <a:buNone/>
            </a:pPr>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94223312"/>
              </p:ext>
            </p:extLst>
          </p:nvPr>
        </p:nvGraphicFramePr>
        <p:xfrm>
          <a:off x="1041400" y="2194560"/>
          <a:ext cx="6629400" cy="3509435"/>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325880">
                  <a:extLst>
                    <a:ext uri="{9D8B030D-6E8A-4147-A177-3AD203B41FA5}">
                      <a16:colId xmlns:a16="http://schemas.microsoft.com/office/drawing/2014/main" val="20001"/>
                    </a:ext>
                  </a:extLst>
                </a:gridCol>
                <a:gridCol w="1325880">
                  <a:extLst>
                    <a:ext uri="{9D8B030D-6E8A-4147-A177-3AD203B41FA5}">
                      <a16:colId xmlns:a16="http://schemas.microsoft.com/office/drawing/2014/main" val="20002"/>
                    </a:ext>
                  </a:extLst>
                </a:gridCol>
                <a:gridCol w="1325880">
                  <a:extLst>
                    <a:ext uri="{9D8B030D-6E8A-4147-A177-3AD203B41FA5}">
                      <a16:colId xmlns:a16="http://schemas.microsoft.com/office/drawing/2014/main" val="20003"/>
                    </a:ext>
                  </a:extLst>
                </a:gridCol>
                <a:gridCol w="1325880">
                  <a:extLst>
                    <a:ext uri="{9D8B030D-6E8A-4147-A177-3AD203B41FA5}">
                      <a16:colId xmlns:a16="http://schemas.microsoft.com/office/drawing/2014/main" val="20004"/>
                    </a:ext>
                  </a:extLst>
                </a:gridCol>
              </a:tblGrid>
              <a:tr h="701887">
                <a:tc>
                  <a:txBody>
                    <a:bodyPr/>
                    <a:lstStyle/>
                    <a:p>
                      <a:endParaRPr lang="en-GB" dirty="0"/>
                    </a:p>
                  </a:txBody>
                  <a:tcPr/>
                </a:tc>
                <a:tc>
                  <a:txBody>
                    <a:bodyPr/>
                    <a:lstStyle/>
                    <a:p>
                      <a:r>
                        <a:rPr lang="en-GB" dirty="0" smtClean="0"/>
                        <a:t>RY</a:t>
                      </a:r>
                      <a:endParaRPr lang="en-GB" dirty="0"/>
                    </a:p>
                  </a:txBody>
                  <a:tcPr/>
                </a:tc>
                <a:tc>
                  <a:txBody>
                    <a:bodyPr/>
                    <a:lstStyle/>
                    <a:p>
                      <a:r>
                        <a:rPr lang="en-GB" dirty="0" smtClean="0"/>
                        <a:t>Ry</a:t>
                      </a:r>
                      <a:endParaRPr lang="en-GB" dirty="0"/>
                    </a:p>
                  </a:txBody>
                  <a:tcPr/>
                </a:tc>
                <a:tc>
                  <a:txBody>
                    <a:bodyPr/>
                    <a:lstStyle/>
                    <a:p>
                      <a:r>
                        <a:rPr lang="en-GB" dirty="0" err="1" smtClean="0"/>
                        <a:t>rY</a:t>
                      </a:r>
                      <a:endParaRPr lang="en-GB" dirty="0"/>
                    </a:p>
                  </a:txBody>
                  <a:tcPr/>
                </a:tc>
                <a:tc>
                  <a:txBody>
                    <a:bodyPr/>
                    <a:lstStyle/>
                    <a:p>
                      <a:r>
                        <a:rPr lang="en-GB" dirty="0" err="1" smtClean="0"/>
                        <a:t>ry</a:t>
                      </a:r>
                      <a:endParaRPr lang="en-GB" dirty="0"/>
                    </a:p>
                  </a:txBody>
                  <a:tcPr/>
                </a:tc>
                <a:extLst>
                  <a:ext uri="{0D108BD9-81ED-4DB2-BD59-A6C34878D82A}">
                    <a16:rowId xmlns:a16="http://schemas.microsoft.com/office/drawing/2014/main" val="10000"/>
                  </a:ext>
                </a:extLst>
              </a:tr>
              <a:tr h="701887">
                <a:tc>
                  <a:txBody>
                    <a:bodyPr/>
                    <a:lstStyle/>
                    <a:p>
                      <a:r>
                        <a:rPr lang="en-GB" dirty="0" smtClean="0"/>
                        <a:t>RY</a:t>
                      </a:r>
                      <a:endParaRPr lang="en-GB" dirty="0"/>
                    </a:p>
                  </a:txBody>
                  <a:tcPr/>
                </a:tc>
                <a:tc>
                  <a:txBody>
                    <a:bodyPr/>
                    <a:lstStyle/>
                    <a:p>
                      <a:r>
                        <a:rPr lang="en-GB" dirty="0" smtClean="0"/>
                        <a:t>RRYY</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1"/>
                  </a:ext>
                </a:extLst>
              </a:tr>
              <a:tr h="701887">
                <a:tc>
                  <a:txBody>
                    <a:bodyPr/>
                    <a:lstStyle/>
                    <a:p>
                      <a:r>
                        <a:rPr lang="en-GB" dirty="0" smtClean="0"/>
                        <a:t>Ry</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2"/>
                  </a:ext>
                </a:extLst>
              </a:tr>
              <a:tr h="701887">
                <a:tc>
                  <a:txBody>
                    <a:bodyPr/>
                    <a:lstStyle/>
                    <a:p>
                      <a:r>
                        <a:rPr lang="en-GB" dirty="0" err="1" smtClean="0"/>
                        <a:t>rY</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701887">
                <a:tc>
                  <a:txBody>
                    <a:bodyPr/>
                    <a:lstStyle/>
                    <a:p>
                      <a:r>
                        <a:rPr lang="en-GB" dirty="0" err="1" smtClean="0"/>
                        <a:t>ry</a:t>
                      </a:r>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fld id="{8A2E796E-2CFC-49F1-B492-038BD1CF949E}" type="datetime1">
              <a:rPr lang="en-GB" smtClean="0"/>
              <a:t>30/11/2018</a:t>
            </a:fld>
            <a:endParaRPr lang="en-GB"/>
          </a:p>
        </p:txBody>
      </p:sp>
    </p:spTree>
    <p:extLst>
      <p:ext uri="{BB962C8B-B14F-4D97-AF65-F5344CB8AC3E}">
        <p14:creationId xmlns:p14="http://schemas.microsoft.com/office/powerpoint/2010/main" val="36561782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Autosomes and sex chromosomes</a:t>
            </a:r>
            <a:endParaRPr lang="en-GB" dirty="0"/>
          </a:p>
        </p:txBody>
      </p:sp>
      <p:sp>
        <p:nvSpPr>
          <p:cNvPr id="3" name="Content Placeholder 2"/>
          <p:cNvSpPr>
            <a:spLocks noGrp="1"/>
          </p:cNvSpPr>
          <p:nvPr>
            <p:ph idx="1"/>
          </p:nvPr>
        </p:nvSpPr>
        <p:spPr/>
        <p:txBody>
          <a:bodyPr/>
          <a:lstStyle/>
          <a:p>
            <a:pPr marL="0" indent="0">
              <a:buNone/>
            </a:pPr>
            <a:r>
              <a:rPr lang="en-GB" dirty="0" smtClean="0"/>
              <a:t>The sex chromosomes are X and Y, they determine what sex you are.</a:t>
            </a:r>
          </a:p>
          <a:p>
            <a:pPr marL="0" indent="0">
              <a:buNone/>
            </a:pPr>
            <a:r>
              <a:rPr lang="en-GB" dirty="0" smtClean="0"/>
              <a:t>Any chromosome which is not a sex chromosome is called an autosome, or autosomal chromosome.</a:t>
            </a:r>
          </a:p>
          <a:p>
            <a:pPr marL="0" indent="0">
              <a:buNone/>
            </a:pPr>
            <a:r>
              <a:rPr lang="en-GB" dirty="0" smtClean="0"/>
              <a:t>Humans have 22 pairs of autosomes and one pair of sex chromosomes.</a:t>
            </a:r>
            <a:endParaRPr lang="en-GB" dirty="0"/>
          </a:p>
        </p:txBody>
      </p:sp>
      <p:sp>
        <p:nvSpPr>
          <p:cNvPr id="4" name="Date Placeholder 3"/>
          <p:cNvSpPr>
            <a:spLocks noGrp="1"/>
          </p:cNvSpPr>
          <p:nvPr>
            <p:ph type="dt" sz="half" idx="10"/>
          </p:nvPr>
        </p:nvSpPr>
        <p:spPr/>
        <p:txBody>
          <a:bodyPr/>
          <a:lstStyle/>
          <a:p>
            <a:fld id="{C6D6EE01-27CD-4883-9C36-AA3E020BDA9E}" type="datetime1">
              <a:rPr lang="en-GB" smtClean="0"/>
              <a:t>30/11/2018</a:t>
            </a:fld>
            <a:endParaRPr lang="en-GB"/>
          </a:p>
        </p:txBody>
      </p:sp>
    </p:spTree>
    <p:extLst>
      <p:ext uri="{BB962C8B-B14F-4D97-AF65-F5344CB8AC3E}">
        <p14:creationId xmlns:p14="http://schemas.microsoft.com/office/powerpoint/2010/main" val="25583078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6055"/>
            <a:ext cx="9448800" cy="1825096"/>
          </a:xfrm>
        </p:spPr>
        <p:style>
          <a:lnRef idx="3">
            <a:schemeClr val="lt1"/>
          </a:lnRef>
          <a:fillRef idx="1">
            <a:schemeClr val="accent6"/>
          </a:fillRef>
          <a:effectRef idx="1">
            <a:schemeClr val="accent6"/>
          </a:effectRef>
          <a:fontRef idx="minor">
            <a:schemeClr val="lt1"/>
          </a:fontRef>
        </p:style>
        <p:txBody>
          <a:bodyPr/>
          <a:lstStyle/>
          <a:p>
            <a:r>
              <a:rPr lang="en-GB" dirty="0" smtClean="0">
                <a:latin typeface="Comic Sans MS" panose="030F0702030302020204" pitchFamily="66" charset="0"/>
              </a:rPr>
              <a:t>Monohybrid and Dihybrid crosses</a:t>
            </a:r>
            <a:endParaRPr lang="en-GB" dirty="0">
              <a:latin typeface="Comic Sans MS" panose="030F0702030302020204" pitchFamily="66" charset="0"/>
            </a:endParaRPr>
          </a:p>
        </p:txBody>
      </p:sp>
      <p:sp>
        <p:nvSpPr>
          <p:cNvPr id="3" name="Subtitle 2"/>
          <p:cNvSpPr>
            <a:spLocks noGrp="1"/>
          </p:cNvSpPr>
          <p:nvPr>
            <p:ph type="subTitle" idx="1"/>
          </p:nvPr>
        </p:nvSpPr>
        <p:spPr>
          <a:xfrm>
            <a:off x="1214438" y="2142601"/>
            <a:ext cx="9605962" cy="685800"/>
          </a:xfrm>
        </p:spPr>
        <p:txBody>
          <a:bodyPr>
            <a:noAutofit/>
          </a:bodyPr>
          <a:lstStyle/>
          <a:p>
            <a:pPr marL="457200" indent="-457200">
              <a:buFont typeface="Arial" panose="020B0604020202020204" pitchFamily="34" charset="0"/>
              <a:buChar char="•"/>
            </a:pPr>
            <a:r>
              <a:rPr lang="en-GB" sz="3600" dirty="0" smtClean="0">
                <a:latin typeface="Comic Sans MS" panose="030F0702030302020204" pitchFamily="66" charset="0"/>
              </a:rPr>
              <a:t>Understand the terms ‘genotype and phenotype’, ‘homozygote and heterozygote’, ‘dominance’, ‘recessive’, ‘codominance’ and ‘multiple alleles’ </a:t>
            </a:r>
          </a:p>
          <a:p>
            <a:pPr marL="457200" indent="-457200">
              <a:buFont typeface="Arial" panose="020B0604020202020204" pitchFamily="34" charset="0"/>
              <a:buChar char="•"/>
            </a:pPr>
            <a:r>
              <a:rPr lang="en-GB" sz="3600" dirty="0" smtClean="0">
                <a:latin typeface="Comic Sans MS" panose="030F0702030302020204" pitchFamily="66" charset="0"/>
              </a:rPr>
              <a:t>Be able to construct genetic crosses and pedigree diagrams</a:t>
            </a:r>
          </a:p>
          <a:p>
            <a:pPr marL="457200" indent="-457200">
              <a:buFont typeface="Arial" panose="020B0604020202020204" pitchFamily="34" charset="0"/>
              <a:buChar char="•"/>
            </a:pPr>
            <a:r>
              <a:rPr lang="en-GB" sz="3600" dirty="0" smtClean="0">
                <a:latin typeface="Comic Sans MS" panose="030F0702030302020204" pitchFamily="66" charset="0"/>
              </a:rPr>
              <a:t>Understand the inheritance of two non-interacting unlinked</a:t>
            </a:r>
          </a:p>
        </p:txBody>
      </p:sp>
      <p:sp>
        <p:nvSpPr>
          <p:cNvPr id="4" name="Date Placeholder 3"/>
          <p:cNvSpPr>
            <a:spLocks noGrp="1"/>
          </p:cNvSpPr>
          <p:nvPr>
            <p:ph type="dt" sz="half" idx="10"/>
          </p:nvPr>
        </p:nvSpPr>
        <p:spPr/>
        <p:txBody>
          <a:bodyPr/>
          <a:lstStyle/>
          <a:p>
            <a:fld id="{F708F126-F7C6-45EE-B51E-9C2432A1D9C9}" type="datetime1">
              <a:rPr lang="en-GB" smtClean="0"/>
              <a:t>30/11/2018</a:t>
            </a:fld>
            <a:endParaRPr lang="en-GB"/>
          </a:p>
        </p:txBody>
      </p:sp>
    </p:spTree>
    <p:extLst>
      <p:ext uri="{BB962C8B-B14F-4D97-AF65-F5344CB8AC3E}">
        <p14:creationId xmlns:p14="http://schemas.microsoft.com/office/powerpoint/2010/main" val="50353624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19050"/>
            <a:ext cx="10515600" cy="1325563"/>
          </a:xfrm>
        </p:spPr>
        <p:txBody>
          <a:bodyPr>
            <a:normAutofit/>
          </a:bodyPr>
          <a:lstStyle/>
          <a:p>
            <a:r>
              <a:rPr lang="en-GB" sz="5400" b="1" dirty="0" smtClean="0">
                <a:latin typeface="Comic Sans MS" panose="030F0702030302020204" pitchFamily="66" charset="0"/>
              </a:rPr>
              <a:t>Constructing a Punnett grid</a:t>
            </a:r>
            <a:endParaRPr lang="en-GB" sz="5400" b="1" dirty="0">
              <a:latin typeface="Comic Sans MS" panose="030F0702030302020204" pitchFamily="66" charset="0"/>
            </a:endParaRPr>
          </a:p>
        </p:txBody>
      </p:sp>
      <p:sp>
        <p:nvSpPr>
          <p:cNvPr id="6" name="Content Placeholder 5"/>
          <p:cNvSpPr>
            <a:spLocks noGrp="1"/>
          </p:cNvSpPr>
          <p:nvPr>
            <p:ph idx="1"/>
          </p:nvPr>
        </p:nvSpPr>
        <p:spPr>
          <a:xfrm>
            <a:off x="381000" y="1344613"/>
            <a:ext cx="6577013" cy="5127625"/>
          </a:xfrm>
        </p:spPr>
        <p:txBody>
          <a:bodyPr>
            <a:noAutofit/>
          </a:bodyPr>
          <a:lstStyle/>
          <a:p>
            <a:pPr marL="0" indent="0">
              <a:buNone/>
            </a:pPr>
            <a:r>
              <a:rPr lang="en-GB" dirty="0">
                <a:latin typeface="Comic Sans MS" panose="030F0702030302020204" pitchFamily="66" charset="0"/>
              </a:rPr>
              <a:t>Purpose is to show all possible combinations of genetic information for a particular trait. </a:t>
            </a:r>
          </a:p>
          <a:p>
            <a:pPr marL="0" indent="0">
              <a:buNone/>
            </a:pPr>
            <a:endParaRPr lang="en-GB" dirty="0">
              <a:latin typeface="Comic Sans MS" panose="030F0702030302020204" pitchFamily="66" charset="0"/>
            </a:endParaRPr>
          </a:p>
          <a:p>
            <a:pPr marL="0" indent="0">
              <a:buNone/>
            </a:pPr>
            <a:r>
              <a:rPr lang="en-GB" dirty="0">
                <a:latin typeface="Comic Sans MS" panose="030F0702030302020204" pitchFamily="66" charset="0"/>
              </a:rPr>
              <a:t>Lets consider the following example.</a:t>
            </a:r>
          </a:p>
          <a:p>
            <a:pPr marL="0" indent="0">
              <a:buNone/>
            </a:pPr>
            <a:endParaRPr lang="en-GB" b="1" u="sng" dirty="0" smtClean="0">
              <a:latin typeface="Comic Sans MS" panose="030F0702030302020204" pitchFamily="66" charset="0"/>
            </a:endParaRPr>
          </a:p>
          <a:p>
            <a:pPr marL="0" indent="0">
              <a:buNone/>
            </a:pPr>
            <a:r>
              <a:rPr lang="en-GB" b="1" u="sng" dirty="0" smtClean="0">
                <a:latin typeface="Comic Sans MS" panose="030F0702030302020204" pitchFamily="66" charset="0"/>
              </a:rPr>
              <a:t>Albinism</a:t>
            </a:r>
            <a:endParaRPr lang="en-GB" b="1" u="sng" dirty="0">
              <a:latin typeface="Comic Sans MS" panose="030F0702030302020204" pitchFamily="66" charset="0"/>
            </a:endParaRPr>
          </a:p>
          <a:p>
            <a:pPr marL="0" indent="0">
              <a:buNone/>
            </a:pPr>
            <a:r>
              <a:rPr lang="en-GB" dirty="0">
                <a:latin typeface="Comic Sans MS" panose="030F0702030302020204" pitchFamily="66" charset="0"/>
              </a:rPr>
              <a:t>Most people are unaffected, some people and animals lack pigmentation. </a:t>
            </a:r>
          </a:p>
          <a:p>
            <a:pPr marL="0" indent="0">
              <a:buNone/>
            </a:pPr>
            <a:r>
              <a:rPr lang="en-GB" dirty="0">
                <a:latin typeface="Comic Sans MS" panose="030F0702030302020204" pitchFamily="66" charset="0"/>
              </a:rPr>
              <a:t>It is a recessive trait, thus two copies of the recessive gene are needed.</a:t>
            </a:r>
          </a:p>
        </p:txBody>
      </p:sp>
      <p:pic>
        <p:nvPicPr>
          <p:cNvPr id="2" name="Picture 1"/>
          <p:cNvPicPr>
            <a:picLocks noChangeAspect="1"/>
          </p:cNvPicPr>
          <p:nvPr/>
        </p:nvPicPr>
        <p:blipFill>
          <a:blip r:embed="rId2"/>
          <a:stretch>
            <a:fillRect/>
          </a:stretch>
        </p:blipFill>
        <p:spPr>
          <a:xfrm>
            <a:off x="6986588" y="1344614"/>
            <a:ext cx="1928812" cy="1800028"/>
          </a:xfrm>
          <a:prstGeom prst="rect">
            <a:avLst/>
          </a:prstGeom>
        </p:spPr>
      </p:pic>
      <p:pic>
        <p:nvPicPr>
          <p:cNvPr id="3" name="Picture 2"/>
          <p:cNvPicPr>
            <a:picLocks noChangeAspect="1"/>
          </p:cNvPicPr>
          <p:nvPr/>
        </p:nvPicPr>
        <p:blipFill>
          <a:blip r:embed="rId3"/>
          <a:stretch>
            <a:fillRect/>
          </a:stretch>
        </p:blipFill>
        <p:spPr>
          <a:xfrm>
            <a:off x="6958013" y="3522663"/>
            <a:ext cx="4814887" cy="3211749"/>
          </a:xfrm>
          <a:prstGeom prst="rect">
            <a:avLst/>
          </a:prstGeom>
        </p:spPr>
      </p:pic>
      <p:pic>
        <p:nvPicPr>
          <p:cNvPr id="4" name="Picture 3"/>
          <p:cNvPicPr>
            <a:picLocks noChangeAspect="1"/>
          </p:cNvPicPr>
          <p:nvPr/>
        </p:nvPicPr>
        <p:blipFill rotWithShape="1">
          <a:blip r:embed="rId4"/>
          <a:srcRect l="13197" r="11284"/>
          <a:stretch/>
        </p:blipFill>
        <p:spPr>
          <a:xfrm>
            <a:off x="9286875" y="1344613"/>
            <a:ext cx="2486025" cy="1800029"/>
          </a:xfrm>
          <a:prstGeom prst="rect">
            <a:avLst/>
          </a:prstGeom>
        </p:spPr>
      </p:pic>
    </p:spTree>
    <p:extLst>
      <p:ext uri="{BB962C8B-B14F-4D97-AF65-F5344CB8AC3E}">
        <p14:creationId xmlns:p14="http://schemas.microsoft.com/office/powerpoint/2010/main" val="1805233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0"/>
            <a:ext cx="10515600" cy="1325563"/>
          </a:xfrm>
        </p:spPr>
        <p:txBody>
          <a:bodyPr>
            <a:noAutofit/>
          </a:bodyPr>
          <a:lstStyle/>
          <a:p>
            <a:r>
              <a:rPr lang="en-GB" sz="4800" b="1" dirty="0" smtClean="0">
                <a:latin typeface="Comic Sans MS" panose="030F0702030302020204" pitchFamily="66" charset="0"/>
              </a:rPr>
              <a:t>Monohybrid (monogenic) crosses</a:t>
            </a:r>
            <a:endParaRPr lang="en-GB" sz="4800" b="1" dirty="0">
              <a:latin typeface="Comic Sans MS" panose="030F0702030302020204" pitchFamily="66" charset="0"/>
            </a:endParaRPr>
          </a:p>
        </p:txBody>
      </p:sp>
      <p:sp>
        <p:nvSpPr>
          <p:cNvPr id="3" name="Content Placeholder 2"/>
          <p:cNvSpPr>
            <a:spLocks noGrp="1"/>
          </p:cNvSpPr>
          <p:nvPr>
            <p:ph idx="1"/>
          </p:nvPr>
        </p:nvSpPr>
        <p:spPr>
          <a:xfrm>
            <a:off x="280987" y="1325563"/>
            <a:ext cx="10515600" cy="4351338"/>
          </a:xfrm>
        </p:spPr>
        <p:txBody>
          <a:bodyPr>
            <a:normAutofit/>
          </a:bodyPr>
          <a:lstStyle/>
          <a:p>
            <a:r>
              <a:rPr lang="en-GB" sz="3600" dirty="0" smtClean="0">
                <a:latin typeface="Comic Sans MS" panose="030F0702030302020204" pitchFamily="66" charset="0"/>
              </a:rPr>
              <a:t>One gene considered at a time</a:t>
            </a:r>
          </a:p>
          <a:p>
            <a:r>
              <a:rPr lang="en-GB" sz="3600" dirty="0" smtClean="0">
                <a:latin typeface="Comic Sans MS" panose="030F0702030302020204" pitchFamily="66" charset="0"/>
              </a:rPr>
              <a:t>See example on white board between </a:t>
            </a:r>
          </a:p>
          <a:p>
            <a:r>
              <a:rPr lang="en-GB" sz="3600" dirty="0" smtClean="0">
                <a:latin typeface="Comic Sans MS" panose="030F0702030302020204" pitchFamily="66" charset="0"/>
              </a:rPr>
              <a:t>Round seeded (RR) and Wrinkle-seeded (</a:t>
            </a:r>
            <a:r>
              <a:rPr lang="en-GB" sz="3600" dirty="0" err="1" smtClean="0">
                <a:latin typeface="Comic Sans MS" panose="030F0702030302020204" pitchFamily="66" charset="0"/>
              </a:rPr>
              <a:t>rr</a:t>
            </a:r>
            <a:r>
              <a:rPr lang="en-GB" sz="3600" dirty="0" smtClean="0">
                <a:latin typeface="Comic Sans MS" panose="030F0702030302020204" pitchFamily="66" charset="0"/>
              </a:rPr>
              <a:t>)</a:t>
            </a:r>
          </a:p>
          <a:p>
            <a:r>
              <a:rPr lang="en-GB" sz="3600" dirty="0" smtClean="0">
                <a:latin typeface="Comic Sans MS" panose="030F0702030302020204" pitchFamily="66" charset="0"/>
              </a:rPr>
              <a:t>Round seeded (Rr) and Round-seeded (Rr)</a:t>
            </a:r>
            <a:endParaRPr lang="en-GB" sz="36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p:cNvPicPr>
            <a:picLocks noChangeAspect="1"/>
          </p:cNvPicPr>
          <p:nvPr/>
        </p:nvPicPr>
        <p:blipFill>
          <a:blip r:embed="rId2"/>
          <a:stretch>
            <a:fillRect/>
          </a:stretch>
        </p:blipFill>
        <p:spPr>
          <a:xfrm>
            <a:off x="2671763" y="3852862"/>
            <a:ext cx="5267324" cy="2686050"/>
          </a:xfrm>
          <a:prstGeom prst="rect">
            <a:avLst/>
          </a:prstGeom>
        </p:spPr>
      </p:pic>
    </p:spTree>
    <p:extLst>
      <p:ext uri="{BB962C8B-B14F-4D97-AF65-F5344CB8AC3E}">
        <p14:creationId xmlns:p14="http://schemas.microsoft.com/office/powerpoint/2010/main" val="1106871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228598"/>
            <a:ext cx="10515600" cy="1325563"/>
          </a:xfrm>
        </p:spPr>
        <p:txBody>
          <a:bodyPr>
            <a:normAutofit/>
          </a:bodyPr>
          <a:lstStyle/>
          <a:p>
            <a:r>
              <a:rPr lang="en-GB" sz="6000" dirty="0" smtClean="0">
                <a:latin typeface="Comic Sans MS" panose="030F0702030302020204" pitchFamily="66" charset="0"/>
              </a:rPr>
              <a:t>Test cross</a:t>
            </a:r>
            <a:endParaRPr lang="en-GB" sz="6000" dirty="0">
              <a:latin typeface="Comic Sans MS" panose="030F0702030302020204" pitchFamily="66" charset="0"/>
            </a:endParaRPr>
          </a:p>
        </p:txBody>
      </p:sp>
      <p:sp>
        <p:nvSpPr>
          <p:cNvPr id="3" name="Content Placeholder 2"/>
          <p:cNvSpPr>
            <a:spLocks noGrp="1"/>
          </p:cNvSpPr>
          <p:nvPr>
            <p:ph idx="1"/>
          </p:nvPr>
        </p:nvSpPr>
        <p:spPr>
          <a:xfrm>
            <a:off x="252413" y="1554162"/>
            <a:ext cx="11677650" cy="4802187"/>
          </a:xfrm>
        </p:spPr>
        <p:txBody>
          <a:bodyPr>
            <a:normAutofit/>
          </a:bodyPr>
          <a:lstStyle/>
          <a:p>
            <a:r>
              <a:rPr lang="en-GB" dirty="0" smtClean="0">
                <a:latin typeface="Comic Sans MS" panose="030F0702030302020204" pitchFamily="66" charset="0"/>
              </a:rPr>
              <a:t>Individuals that are homozygous dominant or heterozygous have identical dominant phenotypes. </a:t>
            </a:r>
          </a:p>
          <a:p>
            <a:r>
              <a:rPr lang="en-GB" dirty="0" smtClean="0">
                <a:latin typeface="Comic Sans MS" panose="030F0702030302020204" pitchFamily="66" charset="0"/>
              </a:rPr>
              <a:t>This can cause problems for animal or plant breeders</a:t>
            </a:r>
          </a:p>
          <a:p>
            <a:r>
              <a:rPr lang="en-GB" dirty="0" smtClean="0">
                <a:latin typeface="Comic Sans MS" panose="030F0702030302020204" pitchFamily="66" charset="0"/>
              </a:rPr>
              <a:t>A breeder often needs to know that the stock will breed true or that it is homozygous for the desired feature. </a:t>
            </a:r>
          </a:p>
          <a:p>
            <a:r>
              <a:rPr lang="en-GB" dirty="0" smtClean="0">
                <a:latin typeface="Comic Sans MS" panose="030F0702030302020204" pitchFamily="66" charset="0"/>
              </a:rPr>
              <a:t>If the desired feature is dominant, the physical appearance does not show whether the individual is homo- or heterozygous. </a:t>
            </a:r>
          </a:p>
          <a:p>
            <a:r>
              <a:rPr lang="en-GB" dirty="0" smtClean="0">
                <a:latin typeface="Comic Sans MS" panose="030F0702030302020204" pitchFamily="66" charset="0"/>
              </a:rPr>
              <a:t>To find out which it is, the individual must be crossed with a homozygous recessive individual. </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3189514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4313" y="128588"/>
            <a:ext cx="11977687" cy="842963"/>
          </a:xfrm>
        </p:spPr>
        <p:txBody>
          <a:bodyPr/>
          <a:lstStyle/>
          <a:p>
            <a:r>
              <a:rPr lang="en-GB" dirty="0" smtClean="0">
                <a:latin typeface="Comic Sans MS" panose="030F0702030302020204" pitchFamily="66" charset="0"/>
              </a:rPr>
              <a:t>Mendelian Genetics and Dihybrid crosses</a:t>
            </a:r>
            <a:endParaRPr lang="en-GB" dirty="0">
              <a:latin typeface="Comic Sans MS" panose="030F0702030302020204" pitchFamily="66" charset="0"/>
            </a:endParaRPr>
          </a:p>
        </p:txBody>
      </p:sp>
      <p:sp>
        <p:nvSpPr>
          <p:cNvPr id="3" name="Content Placeholder 2"/>
          <p:cNvSpPr>
            <a:spLocks noGrp="1"/>
          </p:cNvSpPr>
          <p:nvPr>
            <p:ph idx="1"/>
          </p:nvPr>
        </p:nvSpPr>
        <p:spPr>
          <a:xfrm>
            <a:off x="214313" y="1474788"/>
            <a:ext cx="11772900" cy="4881562"/>
          </a:xfrm>
        </p:spPr>
        <p:txBody>
          <a:bodyPr>
            <a:normAutofit fontScale="92500" lnSpcReduction="10000"/>
          </a:bodyPr>
          <a:lstStyle/>
          <a:p>
            <a:pPr marL="0" indent="0">
              <a:buNone/>
            </a:pPr>
            <a:r>
              <a:rPr lang="en-GB" dirty="0" smtClean="0">
                <a:latin typeface="Comic Sans MS" panose="030F0702030302020204" pitchFamily="66" charset="0"/>
              </a:rPr>
              <a:t>Let’s consider Gregor Mendel’s experiments with pea plants. In one cross, he examined the following two traits:</a:t>
            </a:r>
          </a:p>
          <a:p>
            <a:r>
              <a:rPr lang="en-GB" dirty="0" smtClean="0">
                <a:latin typeface="Comic Sans MS" panose="030F0702030302020204" pitchFamily="66" charset="0"/>
              </a:rPr>
              <a:t>Seed shape – some are round and some are wrinkled – allele for round is dominant</a:t>
            </a:r>
          </a:p>
          <a:p>
            <a:r>
              <a:rPr lang="en-GB" dirty="0" smtClean="0">
                <a:latin typeface="Comic Sans MS" panose="030F0702030302020204" pitchFamily="66" charset="0"/>
              </a:rPr>
              <a:t>Seed colour – Some seeds are green inside and others are yellow – yellow allele is dominant.</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Mendel crosses two TRUE BREEDING plants with each other. TRUE BREEDING means homozygous for the trait being studied so there is no surprises with recessive alleles.</a:t>
            </a:r>
          </a:p>
          <a:p>
            <a:pPr marL="0" indent="0">
              <a:buNone/>
            </a:pPr>
            <a:r>
              <a:rPr lang="en-GB" dirty="0" smtClean="0">
                <a:latin typeface="Comic Sans MS" panose="030F0702030302020204" pitchFamily="66" charset="0"/>
              </a:rPr>
              <a:t>One was HOMOZYGOUS for both dominant traits, one was HOMOZYGOUS for recessive traits.</a:t>
            </a:r>
          </a:p>
        </p:txBody>
      </p:sp>
      <p:sp>
        <p:nvSpPr>
          <p:cNvPr id="4" name="Date Placeholder 3"/>
          <p:cNvSpPr>
            <a:spLocks noGrp="1"/>
          </p:cNvSpPr>
          <p:nvPr>
            <p:ph type="dt" sz="half" idx="10"/>
          </p:nvPr>
        </p:nvSpPr>
        <p:spPr/>
        <p:txBody>
          <a:bodyPr/>
          <a:lstStyle/>
          <a:p>
            <a:fld id="{094A9633-DDF0-49BC-BC4F-30A8AD1C7A9C}" type="datetime1">
              <a:rPr lang="en-GB" smtClean="0"/>
              <a:t>30/11/2018</a:t>
            </a:fld>
            <a:endParaRPr lang="en-GB"/>
          </a:p>
        </p:txBody>
      </p:sp>
    </p:spTree>
    <p:extLst>
      <p:ext uri="{BB962C8B-B14F-4D97-AF65-F5344CB8AC3E}">
        <p14:creationId xmlns:p14="http://schemas.microsoft.com/office/powerpoint/2010/main" val="17061592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a:defRPr/>
            </a:pPr>
            <a:r>
              <a:rPr lang="en-US" b="1" smtClean="0">
                <a:solidFill>
                  <a:srgbClr val="9234DB"/>
                </a:solidFill>
                <a:effectLst>
                  <a:outerShdw blurRad="38100" dist="38100" dir="2700000" algn="tl">
                    <a:srgbClr val="000000"/>
                  </a:outerShdw>
                </a:effectLst>
              </a:rPr>
              <a:t>Prophase I</a:t>
            </a:r>
            <a:r>
              <a:rPr lang="en-US" sz="2800" b="1">
                <a:solidFill>
                  <a:schemeClr val="hlink"/>
                </a:solidFill>
                <a:effectLst>
                  <a:outerShdw blurRad="38100" dist="38100" dir="2700000" algn="tl">
                    <a:srgbClr val="000000"/>
                  </a:outerShdw>
                </a:effectLst>
              </a:rPr>
              <a:t> - </a:t>
            </a:r>
            <a:r>
              <a:rPr lang="en-US" b="1" smtClean="0">
                <a:solidFill>
                  <a:schemeClr val="hlink"/>
                </a:solidFill>
                <a:effectLst>
                  <a:outerShdw blurRad="38100" dist="38100" dir="2700000" algn="tl">
                    <a:srgbClr val="000000"/>
                  </a:outerShdw>
                </a:effectLst>
              </a:rPr>
              <a:t>Synapsis</a:t>
            </a:r>
          </a:p>
        </p:txBody>
      </p:sp>
      <p:sp>
        <p:nvSpPr>
          <p:cNvPr id="20483" name="Rectangle 3"/>
          <p:cNvSpPr>
            <a:spLocks noGrp="1" noChangeArrowheads="1"/>
          </p:cNvSpPr>
          <p:nvPr>
            <p:ph type="body" idx="1"/>
          </p:nvPr>
        </p:nvSpPr>
        <p:spPr>
          <a:noFill/>
        </p:spPr>
        <p:txBody>
          <a:bodyPr/>
          <a:lstStyle/>
          <a:p>
            <a:pPr>
              <a:buFontTx/>
              <a:buNone/>
            </a:pPr>
            <a:r>
              <a:rPr lang="en-US" altLang="en-US" smtClean="0"/>
              <a:t> </a:t>
            </a:r>
          </a:p>
        </p:txBody>
      </p:sp>
      <p:sp>
        <p:nvSpPr>
          <p:cNvPr id="20484" name="Rectangle 4"/>
          <p:cNvSpPr>
            <a:spLocks noChangeArrowheads="1"/>
          </p:cNvSpPr>
          <p:nvPr/>
        </p:nvSpPr>
        <p:spPr bwMode="auto">
          <a:xfrm>
            <a:off x="2362200"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buSzTx/>
              <a:buFontTx/>
              <a:buNone/>
            </a:pPr>
            <a:r>
              <a:rPr lang="en-US" altLang="en-US"/>
              <a:t> </a:t>
            </a:r>
          </a:p>
        </p:txBody>
      </p:sp>
      <p:grpSp>
        <p:nvGrpSpPr>
          <p:cNvPr id="2" name="Group 31"/>
          <p:cNvGrpSpPr>
            <a:grpSpLocks/>
          </p:cNvGrpSpPr>
          <p:nvPr/>
        </p:nvGrpSpPr>
        <p:grpSpPr bwMode="auto">
          <a:xfrm>
            <a:off x="2420938" y="2146300"/>
            <a:ext cx="7497762" cy="3740150"/>
            <a:chOff x="565" y="1352"/>
            <a:chExt cx="4723" cy="2356"/>
          </a:xfrm>
        </p:grpSpPr>
        <p:sp>
          <p:nvSpPr>
            <p:cNvPr id="20500" name="Freeform 5"/>
            <p:cNvSpPr>
              <a:spLocks/>
            </p:cNvSpPr>
            <p:nvPr/>
          </p:nvSpPr>
          <p:spPr bwMode="auto">
            <a:xfrm>
              <a:off x="877"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a:solidFill>
                <a:schemeClr val="tx1"/>
              </a:solidFill>
              <a:round/>
              <a:headEnd/>
              <a:tailEnd/>
            </a:ln>
          </p:spPr>
          <p:txBody>
            <a:bodyPr/>
            <a:lstStyle/>
            <a:p>
              <a:endParaRPr lang="en-GB"/>
            </a:p>
          </p:txBody>
        </p:sp>
        <p:sp>
          <p:nvSpPr>
            <p:cNvPr id="20501" name="Freeform 6"/>
            <p:cNvSpPr>
              <a:spLocks/>
            </p:cNvSpPr>
            <p:nvPr/>
          </p:nvSpPr>
          <p:spPr bwMode="auto">
            <a:xfrm>
              <a:off x="565"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a:solidFill>
                <a:schemeClr val="tx1"/>
              </a:solidFill>
              <a:round/>
              <a:headEnd/>
              <a:tailEnd/>
            </a:ln>
          </p:spPr>
          <p:txBody>
            <a:bodyPr/>
            <a:lstStyle/>
            <a:p>
              <a:endParaRPr lang="en-GB"/>
            </a:p>
          </p:txBody>
        </p:sp>
        <p:sp>
          <p:nvSpPr>
            <p:cNvPr id="20502" name="Oval 7"/>
            <p:cNvSpPr>
              <a:spLocks noChangeArrowheads="1"/>
            </p:cNvSpPr>
            <p:nvPr/>
          </p:nvSpPr>
          <p:spPr bwMode="auto">
            <a:xfrm rot="60000">
              <a:off x="776" y="2359"/>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0503" name="Freeform 8"/>
            <p:cNvSpPr>
              <a:spLocks/>
            </p:cNvSpPr>
            <p:nvPr/>
          </p:nvSpPr>
          <p:spPr bwMode="auto">
            <a:xfrm>
              <a:off x="2413"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a:solidFill>
                <a:schemeClr val="tx1"/>
              </a:solidFill>
              <a:round/>
              <a:headEnd/>
              <a:tailEnd/>
            </a:ln>
          </p:spPr>
          <p:txBody>
            <a:bodyPr/>
            <a:lstStyle/>
            <a:p>
              <a:endParaRPr lang="en-GB"/>
            </a:p>
          </p:txBody>
        </p:sp>
        <p:sp>
          <p:nvSpPr>
            <p:cNvPr id="20504" name="Freeform 9"/>
            <p:cNvSpPr>
              <a:spLocks/>
            </p:cNvSpPr>
            <p:nvPr/>
          </p:nvSpPr>
          <p:spPr bwMode="auto">
            <a:xfrm>
              <a:off x="2101"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a:solidFill>
                <a:schemeClr val="tx1"/>
              </a:solidFill>
              <a:round/>
              <a:headEnd/>
              <a:tailEnd/>
            </a:ln>
          </p:spPr>
          <p:txBody>
            <a:bodyPr/>
            <a:lstStyle/>
            <a:p>
              <a:endParaRPr lang="en-GB"/>
            </a:p>
          </p:txBody>
        </p:sp>
        <p:sp>
          <p:nvSpPr>
            <p:cNvPr id="20505" name="Oval 10"/>
            <p:cNvSpPr>
              <a:spLocks noChangeArrowheads="1"/>
            </p:cNvSpPr>
            <p:nvPr/>
          </p:nvSpPr>
          <p:spPr bwMode="auto">
            <a:xfrm rot="60000">
              <a:off x="2312" y="2359"/>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0506" name="Freeform 11"/>
            <p:cNvSpPr>
              <a:spLocks/>
            </p:cNvSpPr>
            <p:nvPr/>
          </p:nvSpPr>
          <p:spPr bwMode="auto">
            <a:xfrm>
              <a:off x="3085"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a:solidFill>
                <a:schemeClr val="tx1"/>
              </a:solidFill>
              <a:round/>
              <a:headEnd/>
              <a:tailEnd/>
            </a:ln>
          </p:spPr>
          <p:txBody>
            <a:bodyPr/>
            <a:lstStyle/>
            <a:p>
              <a:endParaRPr lang="en-GB"/>
            </a:p>
          </p:txBody>
        </p:sp>
        <p:sp>
          <p:nvSpPr>
            <p:cNvPr id="20507" name="Freeform 12"/>
            <p:cNvSpPr>
              <a:spLocks/>
            </p:cNvSpPr>
            <p:nvPr/>
          </p:nvSpPr>
          <p:spPr bwMode="auto">
            <a:xfrm>
              <a:off x="2773"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a:solidFill>
                <a:schemeClr val="tx1"/>
              </a:solidFill>
              <a:round/>
              <a:headEnd/>
              <a:tailEnd/>
            </a:ln>
          </p:spPr>
          <p:txBody>
            <a:bodyPr/>
            <a:lstStyle/>
            <a:p>
              <a:endParaRPr lang="en-GB"/>
            </a:p>
          </p:txBody>
        </p:sp>
        <p:sp>
          <p:nvSpPr>
            <p:cNvPr id="20508" name="Oval 13"/>
            <p:cNvSpPr>
              <a:spLocks noChangeArrowheads="1"/>
            </p:cNvSpPr>
            <p:nvPr/>
          </p:nvSpPr>
          <p:spPr bwMode="auto">
            <a:xfrm rot="60000">
              <a:off x="2984" y="2359"/>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0509" name="Line 14"/>
            <p:cNvSpPr>
              <a:spLocks noChangeShapeType="1"/>
            </p:cNvSpPr>
            <p:nvPr/>
          </p:nvSpPr>
          <p:spPr bwMode="auto">
            <a:xfrm>
              <a:off x="1256" y="2496"/>
              <a:ext cx="75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0510" name="Line 15"/>
            <p:cNvSpPr>
              <a:spLocks noChangeShapeType="1"/>
            </p:cNvSpPr>
            <p:nvPr/>
          </p:nvSpPr>
          <p:spPr bwMode="auto">
            <a:xfrm>
              <a:off x="3752" y="2544"/>
              <a:ext cx="75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0511" name="Freeform 18"/>
            <p:cNvSpPr>
              <a:spLocks/>
            </p:cNvSpPr>
            <p:nvPr/>
          </p:nvSpPr>
          <p:spPr bwMode="auto">
            <a:xfrm>
              <a:off x="4909" y="1400"/>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a:solidFill>
                <a:schemeClr val="tx1"/>
              </a:solidFill>
              <a:round/>
              <a:headEnd/>
              <a:tailEnd/>
            </a:ln>
          </p:spPr>
          <p:txBody>
            <a:bodyPr/>
            <a:lstStyle/>
            <a:p>
              <a:endParaRPr lang="en-GB"/>
            </a:p>
          </p:txBody>
        </p:sp>
        <p:sp>
          <p:nvSpPr>
            <p:cNvPr id="20512" name="Freeform 19"/>
            <p:cNvSpPr>
              <a:spLocks/>
            </p:cNvSpPr>
            <p:nvPr/>
          </p:nvSpPr>
          <p:spPr bwMode="auto">
            <a:xfrm>
              <a:off x="4597" y="1436"/>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a:solidFill>
                <a:schemeClr val="tx1"/>
              </a:solidFill>
              <a:round/>
              <a:headEnd/>
              <a:tailEnd/>
            </a:ln>
          </p:spPr>
          <p:txBody>
            <a:bodyPr/>
            <a:lstStyle/>
            <a:p>
              <a:endParaRPr lang="en-GB"/>
            </a:p>
          </p:txBody>
        </p:sp>
        <p:sp>
          <p:nvSpPr>
            <p:cNvPr id="20513" name="Oval 20"/>
            <p:cNvSpPr>
              <a:spLocks noChangeArrowheads="1"/>
            </p:cNvSpPr>
            <p:nvPr/>
          </p:nvSpPr>
          <p:spPr bwMode="auto">
            <a:xfrm rot="60000">
              <a:off x="4808" y="2407"/>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grpSp>
      <p:grpSp>
        <p:nvGrpSpPr>
          <p:cNvPr id="3" name="Group 32"/>
          <p:cNvGrpSpPr>
            <a:grpSpLocks/>
          </p:cNvGrpSpPr>
          <p:nvPr/>
        </p:nvGrpSpPr>
        <p:grpSpPr bwMode="auto">
          <a:xfrm>
            <a:off x="2952750" y="1585914"/>
            <a:ext cx="6440488" cy="568325"/>
            <a:chOff x="900" y="999"/>
            <a:chExt cx="4057" cy="358"/>
          </a:xfrm>
        </p:grpSpPr>
        <p:sp>
          <p:nvSpPr>
            <p:cNvPr id="20497" name="Rectangle 21"/>
            <p:cNvSpPr>
              <a:spLocks noChangeArrowheads="1"/>
            </p:cNvSpPr>
            <p:nvPr/>
          </p:nvSpPr>
          <p:spPr bwMode="auto">
            <a:xfrm>
              <a:off x="1575" y="999"/>
              <a:ext cx="2678"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Homologous chromosomes</a:t>
              </a:r>
            </a:p>
          </p:txBody>
        </p:sp>
        <p:sp>
          <p:nvSpPr>
            <p:cNvPr id="20498" name="Freeform 22"/>
            <p:cNvSpPr>
              <a:spLocks/>
            </p:cNvSpPr>
            <p:nvPr/>
          </p:nvSpPr>
          <p:spPr bwMode="auto">
            <a:xfrm>
              <a:off x="900" y="1116"/>
              <a:ext cx="673" cy="229"/>
            </a:xfrm>
            <a:custGeom>
              <a:avLst/>
              <a:gdLst>
                <a:gd name="T0" fmla="*/ 12 w 673"/>
                <a:gd name="T1" fmla="*/ 228 h 229"/>
                <a:gd name="T2" fmla="*/ 0 w 673"/>
                <a:gd name="T3" fmla="*/ 192 h 229"/>
                <a:gd name="T4" fmla="*/ 0 w 673"/>
                <a:gd name="T5" fmla="*/ 156 h 229"/>
                <a:gd name="T6" fmla="*/ 0 w 673"/>
                <a:gd name="T7" fmla="*/ 120 h 229"/>
                <a:gd name="T8" fmla="*/ 24 w 673"/>
                <a:gd name="T9" fmla="*/ 84 h 229"/>
                <a:gd name="T10" fmla="*/ 48 w 673"/>
                <a:gd name="T11" fmla="*/ 48 h 229"/>
                <a:gd name="T12" fmla="*/ 84 w 673"/>
                <a:gd name="T13" fmla="*/ 24 h 229"/>
                <a:gd name="T14" fmla="*/ 120 w 673"/>
                <a:gd name="T15" fmla="*/ 12 h 229"/>
                <a:gd name="T16" fmla="*/ 168 w 673"/>
                <a:gd name="T17" fmla="*/ 0 h 229"/>
                <a:gd name="T18" fmla="*/ 216 w 673"/>
                <a:gd name="T19" fmla="*/ 0 h 229"/>
                <a:gd name="T20" fmla="*/ 252 w 673"/>
                <a:gd name="T21" fmla="*/ 0 h 229"/>
                <a:gd name="T22" fmla="*/ 288 w 673"/>
                <a:gd name="T23" fmla="*/ 0 h 229"/>
                <a:gd name="T24" fmla="*/ 324 w 673"/>
                <a:gd name="T25" fmla="*/ 0 h 229"/>
                <a:gd name="T26" fmla="*/ 360 w 673"/>
                <a:gd name="T27" fmla="*/ 0 h 229"/>
                <a:gd name="T28" fmla="*/ 408 w 673"/>
                <a:gd name="T29" fmla="*/ 0 h 229"/>
                <a:gd name="T30" fmla="*/ 444 w 673"/>
                <a:gd name="T31" fmla="*/ 0 h 229"/>
                <a:gd name="T32" fmla="*/ 480 w 673"/>
                <a:gd name="T33" fmla="*/ 0 h 229"/>
                <a:gd name="T34" fmla="*/ 516 w 673"/>
                <a:gd name="T35" fmla="*/ 0 h 229"/>
                <a:gd name="T36" fmla="*/ 552 w 673"/>
                <a:gd name="T37" fmla="*/ 0 h 229"/>
                <a:gd name="T38" fmla="*/ 600 w 673"/>
                <a:gd name="T39" fmla="*/ 12 h 229"/>
                <a:gd name="T40" fmla="*/ 636 w 673"/>
                <a:gd name="T41" fmla="*/ 12 h 229"/>
                <a:gd name="T42" fmla="*/ 672 w 673"/>
                <a:gd name="T43" fmla="*/ 12 h 22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73"/>
                <a:gd name="T67" fmla="*/ 0 h 229"/>
                <a:gd name="T68" fmla="*/ 673 w 673"/>
                <a:gd name="T69" fmla="*/ 229 h 22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73" h="229">
                  <a:moveTo>
                    <a:pt x="12" y="228"/>
                  </a:moveTo>
                  <a:lnTo>
                    <a:pt x="0" y="192"/>
                  </a:lnTo>
                  <a:lnTo>
                    <a:pt x="0" y="156"/>
                  </a:lnTo>
                  <a:lnTo>
                    <a:pt x="0" y="120"/>
                  </a:lnTo>
                  <a:lnTo>
                    <a:pt x="24" y="84"/>
                  </a:lnTo>
                  <a:lnTo>
                    <a:pt x="48" y="48"/>
                  </a:lnTo>
                  <a:lnTo>
                    <a:pt x="84" y="24"/>
                  </a:lnTo>
                  <a:lnTo>
                    <a:pt x="120" y="12"/>
                  </a:lnTo>
                  <a:lnTo>
                    <a:pt x="168" y="0"/>
                  </a:lnTo>
                  <a:lnTo>
                    <a:pt x="216" y="0"/>
                  </a:lnTo>
                  <a:lnTo>
                    <a:pt x="252" y="0"/>
                  </a:lnTo>
                  <a:lnTo>
                    <a:pt x="288" y="0"/>
                  </a:lnTo>
                  <a:lnTo>
                    <a:pt x="324" y="0"/>
                  </a:lnTo>
                  <a:lnTo>
                    <a:pt x="360" y="0"/>
                  </a:lnTo>
                  <a:lnTo>
                    <a:pt x="408" y="0"/>
                  </a:lnTo>
                  <a:lnTo>
                    <a:pt x="444" y="0"/>
                  </a:lnTo>
                  <a:lnTo>
                    <a:pt x="480" y="0"/>
                  </a:lnTo>
                  <a:lnTo>
                    <a:pt x="516" y="0"/>
                  </a:lnTo>
                  <a:lnTo>
                    <a:pt x="552" y="0"/>
                  </a:lnTo>
                  <a:lnTo>
                    <a:pt x="600" y="12"/>
                  </a:lnTo>
                  <a:lnTo>
                    <a:pt x="636" y="12"/>
                  </a:lnTo>
                  <a:lnTo>
                    <a:pt x="672" y="12"/>
                  </a:lnTo>
                </a:path>
              </a:pathLst>
            </a:custGeom>
            <a:noFill/>
            <a:ln w="25400" cap="rnd">
              <a:solidFill>
                <a:schemeClr val="tx1"/>
              </a:solidFill>
              <a:round/>
              <a:headEnd type="triangle" w="med" len="med"/>
              <a:tailEnd/>
            </a:ln>
            <a:extLst>
              <a:ext uri="{909E8E84-426E-40DD-AFC4-6F175D3DCCD1}">
                <a14:hiddenFill xmlns:a14="http://schemas.microsoft.com/office/drawing/2010/main">
                  <a:solidFill>
                    <a:srgbClr val="FFFFFF"/>
                  </a:solidFill>
                </a14:hiddenFill>
              </a:ext>
            </a:extLst>
          </p:spPr>
          <p:txBody>
            <a:bodyPr/>
            <a:lstStyle/>
            <a:p>
              <a:endParaRPr lang="en-GB"/>
            </a:p>
          </p:txBody>
        </p:sp>
        <p:sp>
          <p:nvSpPr>
            <p:cNvPr id="20499" name="Freeform 23"/>
            <p:cNvSpPr>
              <a:spLocks/>
            </p:cNvSpPr>
            <p:nvPr/>
          </p:nvSpPr>
          <p:spPr bwMode="auto">
            <a:xfrm>
              <a:off x="4224" y="1104"/>
              <a:ext cx="733" cy="253"/>
            </a:xfrm>
            <a:custGeom>
              <a:avLst/>
              <a:gdLst>
                <a:gd name="T0" fmla="*/ 0 w 733"/>
                <a:gd name="T1" fmla="*/ 0 h 253"/>
                <a:gd name="T2" fmla="*/ 36 w 733"/>
                <a:gd name="T3" fmla="*/ 24 h 253"/>
                <a:gd name="T4" fmla="*/ 72 w 733"/>
                <a:gd name="T5" fmla="*/ 24 h 253"/>
                <a:gd name="T6" fmla="*/ 108 w 733"/>
                <a:gd name="T7" fmla="*/ 24 h 253"/>
                <a:gd name="T8" fmla="*/ 144 w 733"/>
                <a:gd name="T9" fmla="*/ 24 h 253"/>
                <a:gd name="T10" fmla="*/ 180 w 733"/>
                <a:gd name="T11" fmla="*/ 24 h 253"/>
                <a:gd name="T12" fmla="*/ 216 w 733"/>
                <a:gd name="T13" fmla="*/ 24 h 253"/>
                <a:gd name="T14" fmla="*/ 252 w 733"/>
                <a:gd name="T15" fmla="*/ 24 h 253"/>
                <a:gd name="T16" fmla="*/ 288 w 733"/>
                <a:gd name="T17" fmla="*/ 24 h 253"/>
                <a:gd name="T18" fmla="*/ 324 w 733"/>
                <a:gd name="T19" fmla="*/ 24 h 253"/>
                <a:gd name="T20" fmla="*/ 360 w 733"/>
                <a:gd name="T21" fmla="*/ 24 h 253"/>
                <a:gd name="T22" fmla="*/ 396 w 733"/>
                <a:gd name="T23" fmla="*/ 24 h 253"/>
                <a:gd name="T24" fmla="*/ 432 w 733"/>
                <a:gd name="T25" fmla="*/ 24 h 253"/>
                <a:gd name="T26" fmla="*/ 468 w 733"/>
                <a:gd name="T27" fmla="*/ 24 h 253"/>
                <a:gd name="T28" fmla="*/ 504 w 733"/>
                <a:gd name="T29" fmla="*/ 24 h 253"/>
                <a:gd name="T30" fmla="*/ 540 w 733"/>
                <a:gd name="T31" fmla="*/ 24 h 253"/>
                <a:gd name="T32" fmla="*/ 576 w 733"/>
                <a:gd name="T33" fmla="*/ 24 h 253"/>
                <a:gd name="T34" fmla="*/ 612 w 733"/>
                <a:gd name="T35" fmla="*/ 24 h 253"/>
                <a:gd name="T36" fmla="*/ 648 w 733"/>
                <a:gd name="T37" fmla="*/ 24 h 253"/>
                <a:gd name="T38" fmla="*/ 684 w 733"/>
                <a:gd name="T39" fmla="*/ 48 h 253"/>
                <a:gd name="T40" fmla="*/ 720 w 733"/>
                <a:gd name="T41" fmla="*/ 72 h 253"/>
                <a:gd name="T42" fmla="*/ 732 w 733"/>
                <a:gd name="T43" fmla="*/ 108 h 253"/>
                <a:gd name="T44" fmla="*/ 732 w 733"/>
                <a:gd name="T45" fmla="*/ 144 h 253"/>
                <a:gd name="T46" fmla="*/ 732 w 733"/>
                <a:gd name="T47" fmla="*/ 180 h 253"/>
                <a:gd name="T48" fmla="*/ 732 w 733"/>
                <a:gd name="T49" fmla="*/ 216 h 253"/>
                <a:gd name="T50" fmla="*/ 732 w 733"/>
                <a:gd name="T51" fmla="*/ 252 h 253"/>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733"/>
                <a:gd name="T79" fmla="*/ 0 h 253"/>
                <a:gd name="T80" fmla="*/ 733 w 733"/>
                <a:gd name="T81" fmla="*/ 253 h 253"/>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733" h="253">
                  <a:moveTo>
                    <a:pt x="0" y="0"/>
                  </a:moveTo>
                  <a:lnTo>
                    <a:pt x="36" y="24"/>
                  </a:lnTo>
                  <a:lnTo>
                    <a:pt x="72" y="24"/>
                  </a:lnTo>
                  <a:lnTo>
                    <a:pt x="108" y="24"/>
                  </a:lnTo>
                  <a:lnTo>
                    <a:pt x="144" y="24"/>
                  </a:lnTo>
                  <a:lnTo>
                    <a:pt x="180" y="24"/>
                  </a:lnTo>
                  <a:lnTo>
                    <a:pt x="216" y="24"/>
                  </a:lnTo>
                  <a:lnTo>
                    <a:pt x="252" y="24"/>
                  </a:lnTo>
                  <a:lnTo>
                    <a:pt x="288" y="24"/>
                  </a:lnTo>
                  <a:lnTo>
                    <a:pt x="324" y="24"/>
                  </a:lnTo>
                  <a:lnTo>
                    <a:pt x="360" y="24"/>
                  </a:lnTo>
                  <a:lnTo>
                    <a:pt x="396" y="24"/>
                  </a:lnTo>
                  <a:lnTo>
                    <a:pt x="432" y="24"/>
                  </a:lnTo>
                  <a:lnTo>
                    <a:pt x="468" y="24"/>
                  </a:lnTo>
                  <a:lnTo>
                    <a:pt x="504" y="24"/>
                  </a:lnTo>
                  <a:lnTo>
                    <a:pt x="540" y="24"/>
                  </a:lnTo>
                  <a:lnTo>
                    <a:pt x="576" y="24"/>
                  </a:lnTo>
                  <a:lnTo>
                    <a:pt x="612" y="24"/>
                  </a:lnTo>
                  <a:lnTo>
                    <a:pt x="648" y="24"/>
                  </a:lnTo>
                  <a:lnTo>
                    <a:pt x="684" y="48"/>
                  </a:lnTo>
                  <a:lnTo>
                    <a:pt x="720" y="72"/>
                  </a:lnTo>
                  <a:lnTo>
                    <a:pt x="732" y="108"/>
                  </a:lnTo>
                  <a:lnTo>
                    <a:pt x="732" y="144"/>
                  </a:lnTo>
                  <a:lnTo>
                    <a:pt x="732" y="180"/>
                  </a:lnTo>
                  <a:lnTo>
                    <a:pt x="732" y="216"/>
                  </a:lnTo>
                  <a:lnTo>
                    <a:pt x="732" y="252"/>
                  </a:lnTo>
                </a:path>
              </a:pathLst>
            </a:custGeom>
            <a:noFill/>
            <a:ln w="25400" cap="rnd">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GB"/>
            </a:p>
          </p:txBody>
        </p:sp>
      </p:grpSp>
      <p:grpSp>
        <p:nvGrpSpPr>
          <p:cNvPr id="4" name="Group 34"/>
          <p:cNvGrpSpPr>
            <a:grpSpLocks/>
          </p:cNvGrpSpPr>
          <p:nvPr/>
        </p:nvGrpSpPr>
        <p:grpSpPr bwMode="auto">
          <a:xfrm>
            <a:off x="1814513" y="5422901"/>
            <a:ext cx="8566150" cy="1101725"/>
            <a:chOff x="183" y="3416"/>
            <a:chExt cx="5396" cy="694"/>
          </a:xfrm>
        </p:grpSpPr>
        <p:sp>
          <p:nvSpPr>
            <p:cNvPr id="20491" name="Rectangle 24"/>
            <p:cNvSpPr>
              <a:spLocks noChangeArrowheads="1"/>
            </p:cNvSpPr>
            <p:nvPr/>
          </p:nvSpPr>
          <p:spPr bwMode="auto">
            <a:xfrm>
              <a:off x="183" y="3860"/>
              <a:ext cx="1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000" b="1"/>
                <a:t>sister chromatids</a:t>
              </a:r>
            </a:p>
          </p:txBody>
        </p:sp>
        <p:sp>
          <p:nvSpPr>
            <p:cNvPr id="20492" name="Rectangle 25"/>
            <p:cNvSpPr>
              <a:spLocks noChangeArrowheads="1"/>
            </p:cNvSpPr>
            <p:nvPr/>
          </p:nvSpPr>
          <p:spPr bwMode="auto">
            <a:xfrm>
              <a:off x="4119" y="3836"/>
              <a:ext cx="1460"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000" b="1"/>
                <a:t>sister chromatids</a:t>
              </a:r>
            </a:p>
          </p:txBody>
        </p:sp>
        <p:sp>
          <p:nvSpPr>
            <p:cNvPr id="20493" name="Line 26"/>
            <p:cNvSpPr>
              <a:spLocks noChangeShapeType="1"/>
            </p:cNvSpPr>
            <p:nvPr/>
          </p:nvSpPr>
          <p:spPr bwMode="auto">
            <a:xfrm>
              <a:off x="1104"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4" name="Line 27"/>
            <p:cNvSpPr>
              <a:spLocks noChangeShapeType="1"/>
            </p:cNvSpPr>
            <p:nvPr/>
          </p:nvSpPr>
          <p:spPr bwMode="auto">
            <a:xfrm>
              <a:off x="720"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5" name="Line 28"/>
            <p:cNvSpPr>
              <a:spLocks noChangeShapeType="1"/>
            </p:cNvSpPr>
            <p:nvPr/>
          </p:nvSpPr>
          <p:spPr bwMode="auto">
            <a:xfrm>
              <a:off x="5136"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0496" name="Line 29"/>
            <p:cNvSpPr>
              <a:spLocks noChangeShapeType="1"/>
            </p:cNvSpPr>
            <p:nvPr/>
          </p:nvSpPr>
          <p:spPr bwMode="auto">
            <a:xfrm>
              <a:off x="4752" y="3416"/>
              <a:ext cx="0" cy="416"/>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grpSp>
      <p:grpSp>
        <p:nvGrpSpPr>
          <p:cNvPr id="5" name="Group 33"/>
          <p:cNvGrpSpPr>
            <a:grpSpLocks/>
          </p:cNvGrpSpPr>
          <p:nvPr/>
        </p:nvGrpSpPr>
        <p:grpSpPr bwMode="auto">
          <a:xfrm>
            <a:off x="4953000" y="5867405"/>
            <a:ext cx="1828800" cy="825501"/>
            <a:chOff x="2160" y="3696"/>
            <a:chExt cx="1152" cy="520"/>
          </a:xfrm>
        </p:grpSpPr>
        <p:sp>
          <p:nvSpPr>
            <p:cNvPr id="20489" name="Rectangle 17"/>
            <p:cNvSpPr>
              <a:spLocks noChangeArrowheads="1"/>
            </p:cNvSpPr>
            <p:nvPr/>
          </p:nvSpPr>
          <p:spPr bwMode="auto">
            <a:xfrm>
              <a:off x="2343" y="3927"/>
              <a:ext cx="69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Tetrad</a:t>
              </a:r>
            </a:p>
          </p:txBody>
        </p:sp>
        <p:sp>
          <p:nvSpPr>
            <p:cNvPr id="20490" name="AutoShape 30"/>
            <p:cNvSpPr>
              <a:spLocks/>
            </p:cNvSpPr>
            <p:nvPr/>
          </p:nvSpPr>
          <p:spPr bwMode="auto">
            <a:xfrm rot="-5400000">
              <a:off x="2592" y="3264"/>
              <a:ext cx="288" cy="1152"/>
            </a:xfrm>
            <a:prstGeom prst="leftBrace">
              <a:avLst>
                <a:gd name="adj1" fmla="val 33333"/>
                <a:gd name="adj2" fmla="val 50000"/>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grpSp>
    </p:spTree>
    <p:extLst>
      <p:ext uri="{BB962C8B-B14F-4D97-AF65-F5344CB8AC3E}">
        <p14:creationId xmlns:p14="http://schemas.microsoft.com/office/powerpoint/2010/main" val="262456255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266">
                                            <p:txEl>
                                              <p:pRg st="0" end="0"/>
                                            </p:txEl>
                                          </p:spTgt>
                                        </p:tgtEl>
                                        <p:attrNameLst>
                                          <p:attrName>style.visibility</p:attrName>
                                        </p:attrNameLst>
                                      </p:cBhvr>
                                      <p:to>
                                        <p:strVal val="visible"/>
                                      </p:to>
                                    </p:set>
                                    <p:animEffect transition="in" filter="wipe(left)">
                                      <p:cBhvr>
                                        <p:cTn id="7" dur="500"/>
                                        <p:tgtEl>
                                          <p:spTgt spid="1126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4"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4"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9800" y="-216702"/>
            <a:ext cx="8610600" cy="1293028"/>
          </a:xfrm>
        </p:spPr>
        <p:txBody>
          <a:bodyPr/>
          <a:lstStyle/>
          <a:p>
            <a:r>
              <a:rPr lang="en-GB" dirty="0" smtClean="0"/>
              <a:t>Work out what the letters represent:</a:t>
            </a:r>
            <a:endParaRPr lang="en-GB" dirty="0"/>
          </a:p>
        </p:txBody>
      </p:sp>
      <p:sp>
        <p:nvSpPr>
          <p:cNvPr id="3" name="Content Placeholder 2"/>
          <p:cNvSpPr>
            <a:spLocks noGrp="1"/>
          </p:cNvSpPr>
          <p:nvPr>
            <p:ph idx="1"/>
          </p:nvPr>
        </p:nvSpPr>
        <p:spPr>
          <a:xfrm>
            <a:off x="385763" y="868404"/>
            <a:ext cx="10820400" cy="4161284"/>
          </a:xfrm>
        </p:spPr>
        <p:txBody>
          <a:bodyPr/>
          <a:lstStyle/>
          <a:p>
            <a:pPr marL="0" indent="0">
              <a:buNone/>
            </a:pPr>
            <a:r>
              <a:rPr lang="en-GB" dirty="0" smtClean="0">
                <a:latin typeface="Comic Sans MS" panose="030F0702030302020204" pitchFamily="66" charset="0"/>
              </a:rPr>
              <a:t>R = allele for round peas</a:t>
            </a:r>
          </a:p>
          <a:p>
            <a:pPr marL="0" indent="0">
              <a:buNone/>
            </a:pPr>
            <a:r>
              <a:rPr lang="en-GB" dirty="0" smtClean="0">
                <a:latin typeface="Comic Sans MS" panose="030F0702030302020204" pitchFamily="66" charset="0"/>
              </a:rPr>
              <a:t>r = </a:t>
            </a:r>
          </a:p>
          <a:p>
            <a:pPr marL="0" indent="0">
              <a:buNone/>
            </a:pPr>
            <a:r>
              <a:rPr lang="en-GB" dirty="0" smtClean="0">
                <a:latin typeface="Comic Sans MS" panose="030F0702030302020204" pitchFamily="66" charset="0"/>
              </a:rPr>
              <a:t>Y = </a:t>
            </a:r>
          </a:p>
          <a:p>
            <a:pPr marL="0" indent="0">
              <a:buNone/>
            </a:pPr>
            <a:r>
              <a:rPr lang="en-GB" dirty="0" smtClean="0">
                <a:latin typeface="Comic Sans MS" panose="030F0702030302020204" pitchFamily="66" charset="0"/>
              </a:rPr>
              <a:t>y =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Copy and Complete the following</a:t>
            </a:r>
            <a:r>
              <a:rPr lang="en-GB" dirty="0" smtClean="0"/>
              <a:t>:</a:t>
            </a:r>
          </a:p>
        </p:txBody>
      </p:sp>
      <p:graphicFrame>
        <p:nvGraphicFramePr>
          <p:cNvPr id="4" name="Table 3"/>
          <p:cNvGraphicFramePr>
            <a:graphicFrameLocks noGrp="1"/>
          </p:cNvGraphicFramePr>
          <p:nvPr>
            <p:extLst/>
          </p:nvPr>
        </p:nvGraphicFramePr>
        <p:xfrm>
          <a:off x="523875" y="4102588"/>
          <a:ext cx="10682289" cy="2253760"/>
        </p:xfrm>
        <a:graphic>
          <a:graphicData uri="http://schemas.openxmlformats.org/drawingml/2006/table">
            <a:tbl>
              <a:tblPr firstRow="1" bandRow="1">
                <a:tableStyleId>{5C22544A-7EE6-4342-B048-85BDC9FD1C3A}</a:tableStyleId>
              </a:tblPr>
              <a:tblGrid>
                <a:gridCol w="3560763">
                  <a:extLst>
                    <a:ext uri="{9D8B030D-6E8A-4147-A177-3AD203B41FA5}">
                      <a16:colId xmlns:a16="http://schemas.microsoft.com/office/drawing/2014/main" val="20000"/>
                    </a:ext>
                  </a:extLst>
                </a:gridCol>
                <a:gridCol w="3560763">
                  <a:extLst>
                    <a:ext uri="{9D8B030D-6E8A-4147-A177-3AD203B41FA5}">
                      <a16:colId xmlns:a16="http://schemas.microsoft.com/office/drawing/2014/main" val="20001"/>
                    </a:ext>
                  </a:extLst>
                </a:gridCol>
                <a:gridCol w="3560763">
                  <a:extLst>
                    <a:ext uri="{9D8B030D-6E8A-4147-A177-3AD203B41FA5}">
                      <a16:colId xmlns:a16="http://schemas.microsoft.com/office/drawing/2014/main" val="20002"/>
                    </a:ext>
                  </a:extLst>
                </a:gridCol>
              </a:tblGrid>
              <a:tr h="450752">
                <a:tc>
                  <a:txBody>
                    <a:bodyPr/>
                    <a:lstStyle/>
                    <a:p>
                      <a:r>
                        <a:rPr lang="en-GB" dirty="0" smtClean="0">
                          <a:latin typeface="Comic Sans MS" panose="030F0702030302020204" pitchFamily="66" charset="0"/>
                        </a:rPr>
                        <a:t>Parent phenotype</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Round Yellow</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Green Wrinkled</a:t>
                      </a:r>
                      <a:endParaRPr lang="en-GB" dirty="0">
                        <a:latin typeface="Comic Sans MS" panose="030F0702030302020204" pitchFamily="66" charset="0"/>
                      </a:endParaRPr>
                    </a:p>
                  </a:txBody>
                  <a:tcPr/>
                </a:tc>
                <a:extLst>
                  <a:ext uri="{0D108BD9-81ED-4DB2-BD59-A6C34878D82A}">
                    <a16:rowId xmlns:a16="http://schemas.microsoft.com/office/drawing/2014/main" val="10000"/>
                  </a:ext>
                </a:extLst>
              </a:tr>
              <a:tr h="450752">
                <a:tc>
                  <a:txBody>
                    <a:bodyPr/>
                    <a:lstStyle/>
                    <a:p>
                      <a:r>
                        <a:rPr lang="en-GB" dirty="0" smtClean="0">
                          <a:latin typeface="Comic Sans MS" panose="030F0702030302020204" pitchFamily="66" charset="0"/>
                        </a:rPr>
                        <a:t>Parent genotype</a:t>
                      </a:r>
                      <a:endParaRPr lang="en-GB" dirty="0">
                        <a:latin typeface="Comic Sans MS" panose="030F0702030302020204" pitchFamily="66" charset="0"/>
                      </a:endParaRPr>
                    </a:p>
                  </a:txBody>
                  <a:tcPr/>
                </a:tc>
                <a:tc>
                  <a:txBody>
                    <a:bodyPr/>
                    <a:lstStyle/>
                    <a:p>
                      <a:r>
                        <a:rPr lang="en-GB" dirty="0" smtClean="0">
                          <a:latin typeface="Comic Sans MS" panose="030F0702030302020204" pitchFamily="66" charset="0"/>
                        </a:rPr>
                        <a:t>RRYY</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1"/>
                  </a:ext>
                </a:extLst>
              </a:tr>
              <a:tr h="450752">
                <a:tc>
                  <a:txBody>
                    <a:bodyPr/>
                    <a:lstStyle/>
                    <a:p>
                      <a:r>
                        <a:rPr lang="en-GB" dirty="0" smtClean="0">
                          <a:latin typeface="Comic Sans MS" panose="030F0702030302020204" pitchFamily="66" charset="0"/>
                        </a:rPr>
                        <a:t>Parent gametes</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r>
                        <a:rPr lang="en-GB" dirty="0" err="1" smtClean="0">
                          <a:latin typeface="Comic Sans MS" panose="030F0702030302020204" pitchFamily="66" charset="0"/>
                        </a:rPr>
                        <a:t>ry</a:t>
                      </a:r>
                      <a:endParaRPr lang="en-GB" dirty="0">
                        <a:latin typeface="Comic Sans MS" panose="030F0702030302020204" pitchFamily="66" charset="0"/>
                      </a:endParaRPr>
                    </a:p>
                  </a:txBody>
                  <a:tcPr/>
                </a:tc>
                <a:extLst>
                  <a:ext uri="{0D108BD9-81ED-4DB2-BD59-A6C34878D82A}">
                    <a16:rowId xmlns:a16="http://schemas.microsoft.com/office/drawing/2014/main" val="10002"/>
                  </a:ext>
                </a:extLst>
              </a:tr>
              <a:tr h="450752">
                <a:tc>
                  <a:txBody>
                    <a:bodyPr/>
                    <a:lstStyle/>
                    <a:p>
                      <a:r>
                        <a:rPr lang="en-GB" dirty="0" smtClean="0">
                          <a:latin typeface="Comic Sans MS" panose="030F0702030302020204" pitchFamily="66" charset="0"/>
                        </a:rPr>
                        <a:t>F</a:t>
                      </a:r>
                      <a:r>
                        <a:rPr lang="en-GB" baseline="-25000" dirty="0" smtClean="0">
                          <a:latin typeface="Comic Sans MS" panose="030F0702030302020204" pitchFamily="66" charset="0"/>
                        </a:rPr>
                        <a:t>1 </a:t>
                      </a:r>
                      <a:r>
                        <a:rPr lang="en-GB" baseline="0" dirty="0" smtClean="0">
                          <a:latin typeface="Comic Sans MS" panose="030F0702030302020204" pitchFamily="66" charset="0"/>
                        </a:rPr>
                        <a:t>genotype</a:t>
                      </a:r>
                      <a:endParaRPr lang="en-GB" dirty="0">
                        <a:latin typeface="Comic Sans MS" panose="030F0702030302020204" pitchFamily="66" charset="0"/>
                      </a:endParaRPr>
                    </a:p>
                  </a:txBody>
                  <a:tcPr/>
                </a:tc>
                <a:tc gridSpan="2">
                  <a:txBody>
                    <a:bodyPr/>
                    <a:lstStyle/>
                    <a:p>
                      <a:endParaRPr lang="en-GB" dirty="0">
                        <a:latin typeface="Comic Sans MS" panose="030F0702030302020204" pitchFamily="66" charset="0"/>
                      </a:endParaRPr>
                    </a:p>
                  </a:txBody>
                  <a:tcPr/>
                </a:tc>
                <a:tc hMerge="1">
                  <a:txBody>
                    <a:bodyPr/>
                    <a:lstStyle/>
                    <a:p>
                      <a:endParaRPr lang="en-GB" dirty="0"/>
                    </a:p>
                  </a:txBody>
                  <a:tcPr/>
                </a:tc>
                <a:extLst>
                  <a:ext uri="{0D108BD9-81ED-4DB2-BD59-A6C34878D82A}">
                    <a16:rowId xmlns:a16="http://schemas.microsoft.com/office/drawing/2014/main" val="10003"/>
                  </a:ext>
                </a:extLst>
              </a:tr>
              <a:tr h="450752">
                <a:tc>
                  <a:txBody>
                    <a:bodyPr/>
                    <a:lstStyle/>
                    <a:p>
                      <a:r>
                        <a:rPr lang="en-GB" dirty="0" smtClean="0">
                          <a:latin typeface="Comic Sans MS" panose="030F0702030302020204" pitchFamily="66" charset="0"/>
                        </a:rPr>
                        <a:t>F</a:t>
                      </a:r>
                      <a:r>
                        <a:rPr lang="en-GB" baseline="-25000" dirty="0" smtClean="0">
                          <a:latin typeface="Comic Sans MS" panose="030F0702030302020204" pitchFamily="66" charset="0"/>
                        </a:rPr>
                        <a:t>1 </a:t>
                      </a:r>
                      <a:r>
                        <a:rPr lang="en-GB" baseline="0" dirty="0" smtClean="0">
                          <a:latin typeface="Comic Sans MS" panose="030F0702030302020204" pitchFamily="66" charset="0"/>
                        </a:rPr>
                        <a:t> phenotype</a:t>
                      </a:r>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tc>
                  <a:txBody>
                    <a:bodyPr/>
                    <a:lstStyle/>
                    <a:p>
                      <a:endParaRPr lang="en-GB" dirty="0">
                        <a:latin typeface="Comic Sans MS" panose="030F0702030302020204" pitchFamily="66" charset="0"/>
                      </a:endParaRPr>
                    </a:p>
                  </a:txBody>
                  <a:tcPr/>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fld id="{4C98D457-BFE0-486D-AAA5-7086CCC87781}" type="datetime1">
              <a:rPr lang="en-GB" smtClean="0"/>
              <a:t>30/11/2018</a:t>
            </a:fld>
            <a:endParaRPr lang="en-GB"/>
          </a:p>
        </p:txBody>
      </p:sp>
    </p:spTree>
    <p:extLst>
      <p:ext uri="{BB962C8B-B14F-4D97-AF65-F5344CB8AC3E}">
        <p14:creationId xmlns:p14="http://schemas.microsoft.com/office/powerpoint/2010/main" val="248591501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00025" y="533399"/>
            <a:ext cx="11153775" cy="6005513"/>
          </a:xfrm>
        </p:spPr>
        <p:txBody>
          <a:bodyPr>
            <a:normAutofit fontScale="77500" lnSpcReduction="20000"/>
          </a:bodyPr>
          <a:lstStyle/>
          <a:p>
            <a:pPr marL="0" indent="0">
              <a:lnSpc>
                <a:spcPct val="120000"/>
              </a:lnSpc>
              <a:buNone/>
            </a:pPr>
            <a:r>
              <a:rPr lang="en-GB" dirty="0" smtClean="0">
                <a:latin typeface="Comic Sans MS" panose="030F0702030302020204" pitchFamily="66" charset="0"/>
              </a:rPr>
              <a:t>As you have just seen the F1 generation is made up exclusively of plants which give round yellow peas. </a:t>
            </a:r>
          </a:p>
          <a:p>
            <a:pPr marL="0" indent="0">
              <a:lnSpc>
                <a:spcPct val="120000"/>
              </a:lnSpc>
              <a:buNone/>
            </a:pPr>
            <a:r>
              <a:rPr lang="en-GB" dirty="0" smtClean="0">
                <a:latin typeface="Comic Sans MS" panose="030F0702030302020204" pitchFamily="66" charset="0"/>
              </a:rPr>
              <a:t>These peas were planted, grown into adult plants and allowed to self pollinate.</a:t>
            </a:r>
          </a:p>
          <a:p>
            <a:pPr marL="0" indent="0">
              <a:lnSpc>
                <a:spcPct val="120000"/>
              </a:lnSpc>
              <a:buNone/>
            </a:pPr>
            <a:r>
              <a:rPr lang="en-GB" dirty="0" smtClean="0">
                <a:latin typeface="Comic Sans MS" panose="030F0702030302020204" pitchFamily="66" charset="0"/>
              </a:rPr>
              <a:t>Mendel expected some of the recessive traits to show up again, and they did!!!</a:t>
            </a:r>
          </a:p>
          <a:p>
            <a:pPr marL="0" indent="0">
              <a:lnSpc>
                <a:spcPct val="120000"/>
              </a:lnSpc>
              <a:buNone/>
            </a:pPr>
            <a:r>
              <a:rPr lang="en-GB" dirty="0" smtClean="0">
                <a:latin typeface="Comic Sans MS" panose="030F0702030302020204" pitchFamily="66" charset="0"/>
              </a:rPr>
              <a:t>They appeared in a particular ratio, in total 556 pea seeds were obtained:</a:t>
            </a:r>
          </a:p>
          <a:p>
            <a:pPr marL="0" indent="0">
              <a:lnSpc>
                <a:spcPct val="120000"/>
              </a:lnSpc>
              <a:buNone/>
            </a:pPr>
            <a:r>
              <a:rPr lang="en-GB" dirty="0" smtClean="0">
                <a:latin typeface="Comic Sans MS" panose="030F0702030302020204" pitchFamily="66" charset="0"/>
              </a:rPr>
              <a:t>315 – round and yellow 56.6%</a:t>
            </a:r>
          </a:p>
          <a:p>
            <a:pPr marL="0" indent="0">
              <a:lnSpc>
                <a:spcPct val="120000"/>
              </a:lnSpc>
              <a:buNone/>
            </a:pPr>
            <a:r>
              <a:rPr lang="en-GB" dirty="0" smtClean="0">
                <a:latin typeface="Comic Sans MS" panose="030F0702030302020204" pitchFamily="66" charset="0"/>
              </a:rPr>
              <a:t>101 – wrinkled and yellow 18.2%</a:t>
            </a:r>
          </a:p>
          <a:p>
            <a:pPr marL="0" indent="0">
              <a:lnSpc>
                <a:spcPct val="120000"/>
              </a:lnSpc>
              <a:buNone/>
            </a:pPr>
            <a:r>
              <a:rPr lang="en-GB" dirty="0" smtClean="0">
                <a:latin typeface="Comic Sans MS" panose="030F0702030302020204" pitchFamily="66" charset="0"/>
              </a:rPr>
              <a:t>108 – round and green 19.4%</a:t>
            </a:r>
          </a:p>
          <a:p>
            <a:pPr marL="0" indent="0">
              <a:lnSpc>
                <a:spcPct val="120000"/>
              </a:lnSpc>
              <a:buNone/>
            </a:pPr>
            <a:r>
              <a:rPr lang="en-GB" dirty="0" smtClean="0">
                <a:latin typeface="Comic Sans MS" panose="030F0702030302020204" pitchFamily="66" charset="0"/>
              </a:rPr>
              <a:t>32 – wrinkled and green 5.8%</a:t>
            </a:r>
          </a:p>
          <a:p>
            <a:pPr marL="0" indent="0">
              <a:lnSpc>
                <a:spcPct val="120000"/>
              </a:lnSpc>
              <a:buNone/>
            </a:pPr>
            <a:r>
              <a:rPr lang="en-GB" dirty="0" smtClean="0">
                <a:latin typeface="Comic Sans MS" panose="030F0702030302020204" pitchFamily="66" charset="0"/>
              </a:rPr>
              <a:t>When these percentages are converted to ratios, the numbers are close to the expected ratio for alleles that are passed on independently and are not found on the sex chromosomes.</a:t>
            </a:r>
          </a:p>
          <a:p>
            <a:pPr marL="0" indent="0">
              <a:lnSpc>
                <a:spcPct val="120000"/>
              </a:lnSpc>
              <a:buNone/>
            </a:pPr>
            <a:r>
              <a:rPr lang="en-GB" dirty="0" smtClean="0">
                <a:latin typeface="Comic Sans MS" panose="030F0702030302020204" pitchFamily="66" charset="0"/>
              </a:rPr>
              <a:t>This ratio is 9 : 3 : 3 : 1</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02C198E3-20C3-4DDD-AF2A-73CEA42B38B9}" type="datetime1">
              <a:rPr lang="en-GB" smtClean="0"/>
              <a:t>30/11/2018</a:t>
            </a:fld>
            <a:endParaRPr lang="en-GB"/>
          </a:p>
        </p:txBody>
      </p:sp>
    </p:spTree>
    <p:extLst>
      <p:ext uri="{BB962C8B-B14F-4D97-AF65-F5344CB8AC3E}">
        <p14:creationId xmlns:p14="http://schemas.microsoft.com/office/powerpoint/2010/main" val="1947343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16642"/>
            <a:ext cx="10515600" cy="1325563"/>
          </a:xfrm>
        </p:spPr>
        <p:txBody>
          <a:bodyPr/>
          <a:lstStyle/>
          <a:p>
            <a:r>
              <a:rPr lang="en-GB" dirty="0" smtClean="0">
                <a:latin typeface="Comic Sans MS" panose="030F0702030302020204" pitchFamily="66" charset="0"/>
              </a:rPr>
              <a:t>How do we calculate these ratios</a:t>
            </a:r>
            <a:br>
              <a:rPr lang="en-GB" dirty="0" smtClean="0">
                <a:latin typeface="Comic Sans MS" panose="030F0702030302020204" pitchFamily="66" charset="0"/>
              </a:rPr>
            </a:br>
            <a:r>
              <a:rPr lang="en-GB" b="1" dirty="0" err="1" smtClean="0">
                <a:latin typeface="Comic Sans MS" panose="030F0702030302020204" pitchFamily="66" charset="0"/>
              </a:rPr>
              <a:t>RrYy</a:t>
            </a:r>
            <a:r>
              <a:rPr lang="en-GB" b="1" dirty="0" smtClean="0">
                <a:latin typeface="Comic Sans MS" panose="030F0702030302020204" pitchFamily="66" charset="0"/>
              </a:rPr>
              <a:t> x </a:t>
            </a:r>
            <a:r>
              <a:rPr lang="en-GB" b="1" dirty="0" err="1" smtClean="0">
                <a:latin typeface="Comic Sans MS" panose="030F0702030302020204" pitchFamily="66" charset="0"/>
              </a:rPr>
              <a:t>RrYy</a:t>
            </a:r>
            <a:endParaRPr lang="en-GB" b="1" dirty="0">
              <a:latin typeface="Comic Sans MS" panose="030F0702030302020204" pitchFamily="66" charset="0"/>
            </a:endParaRPr>
          </a:p>
        </p:txBody>
      </p:sp>
      <p:sp>
        <p:nvSpPr>
          <p:cNvPr id="3" name="Content Placeholder 2"/>
          <p:cNvSpPr>
            <a:spLocks noGrp="1"/>
          </p:cNvSpPr>
          <p:nvPr>
            <p:ph idx="1"/>
          </p:nvPr>
        </p:nvSpPr>
        <p:spPr>
          <a:xfrm>
            <a:off x="7950200" y="1542205"/>
            <a:ext cx="4065588" cy="4814145"/>
          </a:xfrm>
        </p:spPr>
        <p:txBody>
          <a:bodyPr>
            <a:normAutofit fontScale="70000" lnSpcReduction="20000"/>
          </a:bodyPr>
          <a:lstStyle/>
          <a:p>
            <a:pPr marL="0" indent="0">
              <a:lnSpc>
                <a:spcPct val="120000"/>
              </a:lnSpc>
              <a:buNone/>
            </a:pPr>
            <a:r>
              <a:rPr lang="en-GB" dirty="0" smtClean="0">
                <a:latin typeface="Comic Sans MS" panose="030F0702030302020204" pitchFamily="66" charset="0"/>
              </a:rPr>
              <a:t>We can use a 4 x 4 Punnett grid. </a:t>
            </a:r>
            <a:endParaRPr lang="en-GB" dirty="0">
              <a:latin typeface="Comic Sans MS" panose="030F0702030302020204" pitchFamily="66" charset="0"/>
            </a:endParaRPr>
          </a:p>
          <a:p>
            <a:pPr marL="0" indent="0">
              <a:lnSpc>
                <a:spcPct val="120000"/>
              </a:lnSpc>
              <a:buNone/>
            </a:pPr>
            <a:endParaRPr lang="en-GB" dirty="0" smtClean="0">
              <a:latin typeface="Comic Sans MS" panose="030F0702030302020204" pitchFamily="66" charset="0"/>
            </a:endParaRPr>
          </a:p>
          <a:p>
            <a:pPr marL="0" indent="0">
              <a:lnSpc>
                <a:spcPct val="120000"/>
              </a:lnSpc>
              <a:buNone/>
            </a:pPr>
            <a:r>
              <a:rPr lang="en-GB" dirty="0" smtClean="0">
                <a:latin typeface="Comic Sans MS" panose="030F0702030302020204" pitchFamily="66" charset="0"/>
              </a:rPr>
              <a:t>Complete your own annotated 4 x 4 Punnett grid to illustrate this.</a:t>
            </a:r>
          </a:p>
          <a:p>
            <a:pPr>
              <a:lnSpc>
                <a:spcPct val="120000"/>
              </a:lnSpc>
            </a:pPr>
            <a:r>
              <a:rPr lang="en-GB" dirty="0" smtClean="0">
                <a:latin typeface="Comic Sans MS" panose="030F0702030302020204" pitchFamily="66" charset="0"/>
              </a:rPr>
              <a:t>Label the genotypes of the parents</a:t>
            </a:r>
          </a:p>
          <a:p>
            <a:pPr>
              <a:lnSpc>
                <a:spcPct val="120000"/>
              </a:lnSpc>
            </a:pPr>
            <a:r>
              <a:rPr lang="en-GB" dirty="0" smtClean="0">
                <a:latin typeface="Comic Sans MS" panose="030F0702030302020204" pitchFamily="66" charset="0"/>
              </a:rPr>
              <a:t>A key of what the letters mean</a:t>
            </a:r>
          </a:p>
          <a:p>
            <a:pPr>
              <a:lnSpc>
                <a:spcPct val="120000"/>
              </a:lnSpc>
            </a:pPr>
            <a:r>
              <a:rPr lang="en-GB" dirty="0" smtClean="0">
                <a:latin typeface="Comic Sans MS" panose="030F0702030302020204" pitchFamily="66" charset="0"/>
              </a:rPr>
              <a:t>Phenotypes of the offspring</a:t>
            </a:r>
          </a:p>
          <a:p>
            <a:pPr>
              <a:lnSpc>
                <a:spcPct val="120000"/>
              </a:lnSpc>
            </a:pPr>
            <a:r>
              <a:rPr lang="en-GB" dirty="0" smtClean="0">
                <a:latin typeface="Comic Sans MS" panose="030F0702030302020204" pitchFamily="66" charset="0"/>
              </a:rPr>
              <a:t>Alleles found in the gametes</a:t>
            </a:r>
          </a:p>
          <a:p>
            <a:pPr marL="0" indent="0">
              <a:buNone/>
            </a:pPr>
            <a:endParaRPr lang="en-GB" dirty="0"/>
          </a:p>
        </p:txBody>
      </p:sp>
      <p:graphicFrame>
        <p:nvGraphicFramePr>
          <p:cNvPr id="4" name="Table 3"/>
          <p:cNvGraphicFramePr>
            <a:graphicFrameLocks noGrp="1"/>
          </p:cNvGraphicFramePr>
          <p:nvPr>
            <p:extLst/>
          </p:nvPr>
        </p:nvGraphicFramePr>
        <p:xfrm>
          <a:off x="969962" y="1923098"/>
          <a:ext cx="6629400" cy="3509435"/>
        </p:xfrm>
        <a:graphic>
          <a:graphicData uri="http://schemas.openxmlformats.org/drawingml/2006/table">
            <a:tbl>
              <a:tblPr firstRow="1" bandRow="1">
                <a:tableStyleId>{5C22544A-7EE6-4342-B048-85BDC9FD1C3A}</a:tableStyleId>
              </a:tblPr>
              <a:tblGrid>
                <a:gridCol w="1325880">
                  <a:extLst>
                    <a:ext uri="{9D8B030D-6E8A-4147-A177-3AD203B41FA5}">
                      <a16:colId xmlns:a16="http://schemas.microsoft.com/office/drawing/2014/main" val="20000"/>
                    </a:ext>
                  </a:extLst>
                </a:gridCol>
                <a:gridCol w="1325880">
                  <a:extLst>
                    <a:ext uri="{9D8B030D-6E8A-4147-A177-3AD203B41FA5}">
                      <a16:colId xmlns:a16="http://schemas.microsoft.com/office/drawing/2014/main" val="20001"/>
                    </a:ext>
                  </a:extLst>
                </a:gridCol>
                <a:gridCol w="1325880">
                  <a:extLst>
                    <a:ext uri="{9D8B030D-6E8A-4147-A177-3AD203B41FA5}">
                      <a16:colId xmlns:a16="http://schemas.microsoft.com/office/drawing/2014/main" val="20002"/>
                    </a:ext>
                  </a:extLst>
                </a:gridCol>
                <a:gridCol w="1325880">
                  <a:extLst>
                    <a:ext uri="{9D8B030D-6E8A-4147-A177-3AD203B41FA5}">
                      <a16:colId xmlns:a16="http://schemas.microsoft.com/office/drawing/2014/main" val="20003"/>
                    </a:ext>
                  </a:extLst>
                </a:gridCol>
                <a:gridCol w="1325880">
                  <a:extLst>
                    <a:ext uri="{9D8B030D-6E8A-4147-A177-3AD203B41FA5}">
                      <a16:colId xmlns:a16="http://schemas.microsoft.com/office/drawing/2014/main" val="20004"/>
                    </a:ext>
                  </a:extLst>
                </a:gridCol>
              </a:tblGrid>
              <a:tr h="701887">
                <a:tc>
                  <a:txBody>
                    <a:bodyPr/>
                    <a:lstStyle/>
                    <a:p>
                      <a:endParaRPr lang="en-GB" sz="3200" dirty="0"/>
                    </a:p>
                  </a:txBody>
                  <a:tcPr/>
                </a:tc>
                <a:tc>
                  <a:txBody>
                    <a:bodyPr/>
                    <a:lstStyle/>
                    <a:p>
                      <a:r>
                        <a:rPr lang="en-GB" sz="3200" dirty="0" smtClean="0"/>
                        <a:t>RY</a:t>
                      </a:r>
                      <a:endParaRPr lang="en-GB" sz="3200" dirty="0"/>
                    </a:p>
                  </a:txBody>
                  <a:tcPr/>
                </a:tc>
                <a:tc>
                  <a:txBody>
                    <a:bodyPr/>
                    <a:lstStyle/>
                    <a:p>
                      <a:r>
                        <a:rPr lang="en-GB" sz="3200" dirty="0" smtClean="0"/>
                        <a:t>Ry</a:t>
                      </a:r>
                      <a:endParaRPr lang="en-GB" sz="3200" dirty="0"/>
                    </a:p>
                  </a:txBody>
                  <a:tcPr/>
                </a:tc>
                <a:tc>
                  <a:txBody>
                    <a:bodyPr/>
                    <a:lstStyle/>
                    <a:p>
                      <a:r>
                        <a:rPr lang="en-GB" sz="3200" dirty="0" err="1" smtClean="0"/>
                        <a:t>rY</a:t>
                      </a:r>
                      <a:endParaRPr lang="en-GB" sz="3200" dirty="0"/>
                    </a:p>
                  </a:txBody>
                  <a:tcPr/>
                </a:tc>
                <a:tc>
                  <a:txBody>
                    <a:bodyPr/>
                    <a:lstStyle/>
                    <a:p>
                      <a:r>
                        <a:rPr lang="en-GB" sz="3200" dirty="0" err="1" smtClean="0"/>
                        <a:t>ry</a:t>
                      </a:r>
                      <a:endParaRPr lang="en-GB" sz="3200" dirty="0"/>
                    </a:p>
                  </a:txBody>
                  <a:tcPr/>
                </a:tc>
                <a:extLst>
                  <a:ext uri="{0D108BD9-81ED-4DB2-BD59-A6C34878D82A}">
                    <a16:rowId xmlns:a16="http://schemas.microsoft.com/office/drawing/2014/main" val="10000"/>
                  </a:ext>
                </a:extLst>
              </a:tr>
              <a:tr h="701887">
                <a:tc>
                  <a:txBody>
                    <a:bodyPr/>
                    <a:lstStyle/>
                    <a:p>
                      <a:r>
                        <a:rPr lang="en-GB" sz="3200" dirty="0" smtClean="0"/>
                        <a:t>RY</a:t>
                      </a:r>
                      <a:endParaRPr lang="en-GB" sz="3200" dirty="0"/>
                    </a:p>
                  </a:txBody>
                  <a:tcPr/>
                </a:tc>
                <a:tc>
                  <a:txBody>
                    <a:bodyPr/>
                    <a:lstStyle/>
                    <a:p>
                      <a:r>
                        <a:rPr lang="en-GB" sz="3200" dirty="0" smtClean="0"/>
                        <a:t>RRYY</a:t>
                      </a:r>
                      <a:endParaRPr lang="en-GB" sz="3200" dirty="0"/>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1"/>
                  </a:ext>
                </a:extLst>
              </a:tr>
              <a:tr h="701887">
                <a:tc>
                  <a:txBody>
                    <a:bodyPr/>
                    <a:lstStyle/>
                    <a:p>
                      <a:r>
                        <a:rPr lang="en-GB" sz="3200" dirty="0" smtClean="0"/>
                        <a:t>Ry</a:t>
                      </a:r>
                      <a:endParaRPr lang="en-GB" sz="3200" dirty="0"/>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2"/>
                  </a:ext>
                </a:extLst>
              </a:tr>
              <a:tr h="701887">
                <a:tc>
                  <a:txBody>
                    <a:bodyPr/>
                    <a:lstStyle/>
                    <a:p>
                      <a:r>
                        <a:rPr lang="en-GB" sz="3200" dirty="0" err="1" smtClean="0"/>
                        <a:t>rY</a:t>
                      </a:r>
                      <a:endParaRPr lang="en-GB" sz="3200" dirty="0"/>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3"/>
                  </a:ext>
                </a:extLst>
              </a:tr>
              <a:tr h="701887">
                <a:tc>
                  <a:txBody>
                    <a:bodyPr/>
                    <a:lstStyle/>
                    <a:p>
                      <a:r>
                        <a:rPr lang="en-GB" sz="3200" dirty="0" err="1" smtClean="0"/>
                        <a:t>ry</a:t>
                      </a:r>
                      <a:endParaRPr lang="en-GB" sz="3200" dirty="0"/>
                    </a:p>
                  </a:txBody>
                  <a:tcPr/>
                </a:tc>
                <a:tc>
                  <a:txBody>
                    <a:bodyPr/>
                    <a:lstStyle/>
                    <a:p>
                      <a:endParaRPr lang="en-GB" sz="3200" dirty="0"/>
                    </a:p>
                  </a:txBody>
                  <a:tcPr/>
                </a:tc>
                <a:tc>
                  <a:txBody>
                    <a:bodyPr/>
                    <a:lstStyle/>
                    <a:p>
                      <a:endParaRPr lang="en-GB" sz="3200"/>
                    </a:p>
                  </a:txBody>
                  <a:tcPr/>
                </a:tc>
                <a:tc>
                  <a:txBody>
                    <a:bodyPr/>
                    <a:lstStyle/>
                    <a:p>
                      <a:endParaRPr lang="en-GB" sz="3200" dirty="0"/>
                    </a:p>
                  </a:txBody>
                  <a:tcPr/>
                </a:tc>
                <a:tc>
                  <a:txBody>
                    <a:bodyPr/>
                    <a:lstStyle/>
                    <a:p>
                      <a:endParaRPr lang="en-GB" sz="3200" dirty="0"/>
                    </a:p>
                  </a:txBody>
                  <a:tcPr/>
                </a:tc>
                <a:extLst>
                  <a:ext uri="{0D108BD9-81ED-4DB2-BD59-A6C34878D82A}">
                    <a16:rowId xmlns:a16="http://schemas.microsoft.com/office/drawing/2014/main" val="10004"/>
                  </a:ext>
                </a:extLst>
              </a:tr>
            </a:tbl>
          </a:graphicData>
        </a:graphic>
      </p:graphicFrame>
      <p:sp>
        <p:nvSpPr>
          <p:cNvPr id="5" name="Date Placeholder 4"/>
          <p:cNvSpPr>
            <a:spLocks noGrp="1"/>
          </p:cNvSpPr>
          <p:nvPr>
            <p:ph type="dt" sz="half" idx="10"/>
          </p:nvPr>
        </p:nvSpPr>
        <p:spPr/>
        <p:txBody>
          <a:bodyPr/>
          <a:lstStyle/>
          <a:p>
            <a:fld id="{8A2E796E-2CFC-49F1-B492-038BD1CF949E}" type="datetime1">
              <a:rPr lang="en-GB" smtClean="0"/>
              <a:t>30/11/2018</a:t>
            </a:fld>
            <a:endParaRPr lang="en-GB"/>
          </a:p>
        </p:txBody>
      </p:sp>
    </p:spTree>
    <p:extLst>
      <p:ext uri="{BB962C8B-B14F-4D97-AF65-F5344CB8AC3E}">
        <p14:creationId xmlns:p14="http://schemas.microsoft.com/office/powerpoint/2010/main" val="11924041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p:cNvPicPr>
            <a:picLocks noChangeAspect="1"/>
          </p:cNvPicPr>
          <p:nvPr/>
        </p:nvPicPr>
        <p:blipFill>
          <a:blip r:embed="rId2"/>
          <a:stretch>
            <a:fillRect/>
          </a:stretch>
        </p:blipFill>
        <p:spPr>
          <a:xfrm>
            <a:off x="2100261" y="365125"/>
            <a:ext cx="8353425" cy="6265069"/>
          </a:xfrm>
          <a:prstGeom prst="rect">
            <a:avLst/>
          </a:prstGeom>
        </p:spPr>
      </p:pic>
    </p:spTree>
    <p:extLst>
      <p:ext uri="{BB962C8B-B14F-4D97-AF65-F5344CB8AC3E}">
        <p14:creationId xmlns:p14="http://schemas.microsoft.com/office/powerpoint/2010/main" val="411894104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Mendelian ratio</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sz="3200" b="1" dirty="0" smtClean="0">
                <a:latin typeface="Comic Sans MS" panose="030F0702030302020204" pitchFamily="66" charset="0"/>
              </a:rPr>
              <a:t>The crossing of two non-linked heterozygotes in a </a:t>
            </a:r>
            <a:r>
              <a:rPr lang="en-GB" sz="3200" b="1" dirty="0" err="1" smtClean="0">
                <a:latin typeface="Comic Sans MS" panose="030F0702030302020204" pitchFamily="66" charset="0"/>
              </a:rPr>
              <a:t>dihbrid</a:t>
            </a:r>
            <a:r>
              <a:rPr lang="en-GB" sz="3200" b="1" dirty="0" smtClean="0">
                <a:latin typeface="Comic Sans MS" panose="030F0702030302020204" pitchFamily="66" charset="0"/>
              </a:rPr>
              <a:t> cross always results in a 9:3:3:1 ratio of phenotypes.</a:t>
            </a:r>
          </a:p>
          <a:p>
            <a:r>
              <a:rPr lang="en-GB" dirty="0" smtClean="0">
                <a:latin typeface="Comic Sans MS" panose="030F0702030302020204" pitchFamily="66" charset="0"/>
              </a:rPr>
              <a:t>There are occasions when the ratios are not what you expected:</a:t>
            </a:r>
          </a:p>
          <a:p>
            <a:pPr lvl="1"/>
            <a:r>
              <a:rPr lang="en-GB" dirty="0" smtClean="0">
                <a:latin typeface="Comic Sans MS" panose="030F0702030302020204" pitchFamily="66" charset="0"/>
              </a:rPr>
              <a:t>Small sample size</a:t>
            </a:r>
          </a:p>
          <a:p>
            <a:pPr lvl="1"/>
            <a:r>
              <a:rPr lang="en-GB" dirty="0" smtClean="0">
                <a:latin typeface="Comic Sans MS" panose="030F0702030302020204" pitchFamily="66" charset="0"/>
              </a:rPr>
              <a:t>Experimental error</a:t>
            </a:r>
          </a:p>
          <a:p>
            <a:pPr lvl="1"/>
            <a:r>
              <a:rPr lang="en-GB" dirty="0" smtClean="0">
                <a:latin typeface="Comic Sans MS" panose="030F0702030302020204" pitchFamily="66" charset="0"/>
              </a:rPr>
              <a:t>Process is random</a:t>
            </a:r>
          </a:p>
          <a:p>
            <a:pPr lvl="1"/>
            <a:r>
              <a:rPr lang="en-GB" dirty="0" smtClean="0">
                <a:latin typeface="Comic Sans MS" panose="030F0702030302020204" pitchFamily="66" charset="0"/>
              </a:rPr>
              <a:t>Genes may be linked </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2288456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8013"/>
            <a:ext cx="10515600" cy="1325563"/>
          </a:xfrm>
        </p:spPr>
        <p:txBody>
          <a:bodyPr>
            <a:noAutofit/>
          </a:bodyPr>
          <a:lstStyle/>
          <a:p>
            <a:r>
              <a:rPr lang="en-GB" sz="5400" dirty="0" smtClean="0">
                <a:latin typeface="Comic Sans MS" panose="030F0702030302020204" pitchFamily="66" charset="0"/>
              </a:rPr>
              <a:t>Draw out dihybrid punnet squares for the following crosses:</a:t>
            </a:r>
            <a:endParaRPr lang="en-GB" sz="5400" dirty="0">
              <a:latin typeface="Comic Sans MS" panose="030F0702030302020204" pitchFamily="66" charset="0"/>
            </a:endParaRPr>
          </a:p>
        </p:txBody>
      </p:sp>
      <p:sp>
        <p:nvSpPr>
          <p:cNvPr id="3" name="Content Placeholder 2"/>
          <p:cNvSpPr>
            <a:spLocks noGrp="1"/>
          </p:cNvSpPr>
          <p:nvPr>
            <p:ph idx="1"/>
          </p:nvPr>
        </p:nvSpPr>
        <p:spPr>
          <a:xfrm>
            <a:off x="838200" y="2713037"/>
            <a:ext cx="10515600" cy="4351338"/>
          </a:xfrm>
        </p:spPr>
        <p:txBody>
          <a:bodyPr/>
          <a:lstStyle/>
          <a:p>
            <a:pPr marL="514350" indent="-514350">
              <a:buAutoNum type="arabicPeriod"/>
            </a:pPr>
            <a:r>
              <a:rPr lang="en-GB" sz="4000" dirty="0" err="1" smtClean="0">
                <a:latin typeface="Comic Sans MS" panose="030F0702030302020204" pitchFamily="66" charset="0"/>
              </a:rPr>
              <a:t>RrYy</a:t>
            </a:r>
            <a:r>
              <a:rPr lang="en-GB" sz="4000" dirty="0" smtClean="0">
                <a:latin typeface="Comic Sans MS" panose="030F0702030302020204" pitchFamily="66" charset="0"/>
              </a:rPr>
              <a:t> and </a:t>
            </a:r>
            <a:r>
              <a:rPr lang="en-GB" sz="4000" dirty="0" err="1" smtClean="0">
                <a:latin typeface="Comic Sans MS" panose="030F0702030302020204" pitchFamily="66" charset="0"/>
              </a:rPr>
              <a:t>rryy</a:t>
            </a:r>
            <a:endParaRPr lang="en-GB" sz="4000" dirty="0" smtClean="0">
              <a:latin typeface="Comic Sans MS" panose="030F0702030302020204" pitchFamily="66" charset="0"/>
            </a:endParaRPr>
          </a:p>
          <a:p>
            <a:pPr marL="514350" indent="-514350">
              <a:buAutoNum type="arabicPeriod"/>
            </a:pPr>
            <a:r>
              <a:rPr lang="en-GB" sz="4000" dirty="0" smtClean="0">
                <a:latin typeface="Comic Sans MS" panose="030F0702030302020204" pitchFamily="66" charset="0"/>
              </a:rPr>
              <a:t>RRYY and </a:t>
            </a:r>
            <a:r>
              <a:rPr lang="en-GB" sz="4000" dirty="0" err="1" smtClean="0">
                <a:latin typeface="Comic Sans MS" panose="030F0702030302020204" pitchFamily="66" charset="0"/>
              </a:rPr>
              <a:t>rryy</a:t>
            </a:r>
            <a:endParaRPr lang="en-GB" sz="4000" dirty="0" smtClean="0">
              <a:latin typeface="Comic Sans MS" panose="030F0702030302020204" pitchFamily="66" charset="0"/>
            </a:endParaRPr>
          </a:p>
          <a:p>
            <a:pPr marL="514350" indent="-514350">
              <a:buAutoNum type="arabicPeriod"/>
            </a:pPr>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406358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588" y="96837"/>
            <a:ext cx="10515600" cy="1325563"/>
          </a:xfrm>
        </p:spPr>
        <p:txBody>
          <a:bodyPr/>
          <a:lstStyle/>
          <a:p>
            <a:r>
              <a:rPr lang="en-GB" dirty="0" smtClean="0">
                <a:latin typeface="Comic Sans MS" panose="030F0702030302020204" pitchFamily="66" charset="0"/>
              </a:rPr>
              <a:t>Mendel’s laws</a:t>
            </a:r>
            <a:endParaRPr lang="en-GB" dirty="0">
              <a:latin typeface="Comic Sans MS" panose="030F0702030302020204" pitchFamily="66" charset="0"/>
            </a:endParaRPr>
          </a:p>
        </p:txBody>
      </p:sp>
      <p:sp>
        <p:nvSpPr>
          <p:cNvPr id="3" name="Content Placeholder 2"/>
          <p:cNvSpPr>
            <a:spLocks noGrp="1"/>
          </p:cNvSpPr>
          <p:nvPr>
            <p:ph idx="1"/>
          </p:nvPr>
        </p:nvSpPr>
        <p:spPr>
          <a:xfrm>
            <a:off x="247650" y="1393031"/>
            <a:ext cx="11944350" cy="4351338"/>
          </a:xfrm>
        </p:spPr>
        <p:txBody>
          <a:bodyPr>
            <a:noAutofit/>
          </a:bodyPr>
          <a:lstStyle/>
          <a:p>
            <a:pPr marL="0" indent="0">
              <a:buNone/>
            </a:pPr>
            <a:r>
              <a:rPr lang="en-GB" sz="3600" b="1" dirty="0" smtClean="0">
                <a:latin typeface="Comic Sans MS" panose="030F0702030302020204" pitchFamily="66" charset="0"/>
              </a:rPr>
              <a:t>The law of segregation: Mendel’s first law</a:t>
            </a:r>
          </a:p>
          <a:p>
            <a:pPr marL="0" indent="0">
              <a:buNone/>
            </a:pPr>
            <a:r>
              <a:rPr lang="en-GB" sz="3600" dirty="0" smtClean="0">
                <a:latin typeface="Comic Sans MS" panose="030F0702030302020204" pitchFamily="66" charset="0"/>
              </a:rPr>
              <a:t>One unit or allele for each trait is inherited from each parent to give a total of two alleles for each trait.</a:t>
            </a:r>
          </a:p>
          <a:p>
            <a:pPr marL="0" indent="0">
              <a:buNone/>
            </a:pPr>
            <a:endParaRPr lang="en-GB" sz="3600" dirty="0">
              <a:latin typeface="Comic Sans MS" panose="030F0702030302020204" pitchFamily="66" charset="0"/>
            </a:endParaRPr>
          </a:p>
          <a:p>
            <a:pPr marL="0" indent="0">
              <a:buNone/>
            </a:pPr>
            <a:r>
              <a:rPr lang="en-GB" sz="3600" b="1" dirty="0" smtClean="0">
                <a:latin typeface="Comic Sans MS" panose="030F0702030302020204" pitchFamily="66" charset="0"/>
              </a:rPr>
              <a:t>The law of independent assortment: Mendel’s second law</a:t>
            </a:r>
          </a:p>
          <a:p>
            <a:pPr marL="0" indent="0">
              <a:buNone/>
            </a:pPr>
            <a:r>
              <a:rPr lang="en-GB" sz="3600" dirty="0" smtClean="0">
                <a:latin typeface="Comic Sans MS" panose="030F0702030302020204" pitchFamily="66" charset="0"/>
              </a:rPr>
              <a:t>Different traits are inherited independently of each other. E.g. Grey or ebony bodies in Drosophila. But there are exceptions!</a:t>
            </a:r>
            <a:endParaRPr lang="en-GB" sz="36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C6D6EE01-27CD-4883-9C36-AA3E020BDA9E}" type="datetime1">
              <a:rPr lang="en-GB" smtClean="0"/>
              <a:t>30/11/2018</a:t>
            </a:fld>
            <a:endParaRPr lang="en-GB"/>
          </a:p>
        </p:txBody>
      </p:sp>
    </p:spTree>
    <p:extLst>
      <p:ext uri="{BB962C8B-B14F-4D97-AF65-F5344CB8AC3E}">
        <p14:creationId xmlns:p14="http://schemas.microsoft.com/office/powerpoint/2010/main" val="26787935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2450" y="157162"/>
            <a:ext cx="10515600" cy="1325563"/>
          </a:xfrm>
        </p:spPr>
        <p:txBody>
          <a:bodyPr/>
          <a:lstStyle/>
          <a:p>
            <a:r>
              <a:rPr lang="en-GB" dirty="0" smtClean="0">
                <a:latin typeface="Comic Sans MS" panose="030F0702030302020204" pitchFamily="66" charset="0"/>
              </a:rPr>
              <a:t>Multiple alleles</a:t>
            </a:r>
            <a:endParaRPr lang="en-GB" dirty="0">
              <a:latin typeface="Comic Sans MS" panose="030F0702030302020204" pitchFamily="66" charset="0"/>
            </a:endParaRPr>
          </a:p>
        </p:txBody>
      </p:sp>
      <p:sp>
        <p:nvSpPr>
          <p:cNvPr id="3" name="Content Placeholder 2"/>
          <p:cNvSpPr>
            <a:spLocks noGrp="1"/>
          </p:cNvSpPr>
          <p:nvPr>
            <p:ph idx="1"/>
          </p:nvPr>
        </p:nvSpPr>
        <p:spPr>
          <a:xfrm>
            <a:off x="552450" y="1482725"/>
            <a:ext cx="11463338" cy="5175250"/>
          </a:xfrm>
        </p:spPr>
        <p:txBody>
          <a:bodyPr>
            <a:noAutofit/>
          </a:bodyPr>
          <a:lstStyle/>
          <a:p>
            <a:pPr marL="0" indent="0">
              <a:buNone/>
            </a:pPr>
            <a:r>
              <a:rPr lang="en-GB" dirty="0">
                <a:latin typeface="Comic Sans MS" panose="030F0702030302020204" pitchFamily="66" charset="0"/>
              </a:rPr>
              <a:t>So far we’ve looked at only 2 possibilities </a:t>
            </a:r>
            <a:r>
              <a:rPr lang="en-GB" dirty="0">
                <a:latin typeface="Comic Sans MS" panose="030F0702030302020204" pitchFamily="66" charset="0"/>
                <a:sym typeface="Wingdings" panose="05000000000000000000" pitchFamily="2" charset="2"/>
              </a:rPr>
              <a:t> dominant or recessive.</a:t>
            </a:r>
          </a:p>
          <a:p>
            <a:pPr marL="0" indent="0">
              <a:buNone/>
            </a:pPr>
            <a:r>
              <a:rPr lang="en-GB" dirty="0">
                <a:latin typeface="Comic Sans MS" panose="030F0702030302020204" pitchFamily="66" charset="0"/>
                <a:sym typeface="Wingdings" panose="05000000000000000000" pitchFamily="2" charset="2"/>
              </a:rPr>
              <a:t>Genetics isn’t always this simple, sometimes there are 3 or more alleles for the same gene. For example determining the ABO blood type.</a:t>
            </a:r>
          </a:p>
          <a:p>
            <a:pPr marL="0" indent="0">
              <a:buNone/>
            </a:pPr>
            <a:endParaRPr lang="en-GB" dirty="0">
              <a:latin typeface="Comic Sans MS" panose="030F0702030302020204" pitchFamily="66" charset="0"/>
              <a:sym typeface="Wingdings" panose="05000000000000000000" pitchFamily="2" charset="2"/>
            </a:endParaRPr>
          </a:p>
          <a:p>
            <a:pPr marL="0" indent="0">
              <a:buNone/>
            </a:pPr>
            <a:r>
              <a:rPr lang="en-GB" dirty="0">
                <a:latin typeface="Comic Sans MS" panose="030F0702030302020204" pitchFamily="66" charset="0"/>
                <a:sym typeface="Wingdings" panose="05000000000000000000" pitchFamily="2" charset="2"/>
              </a:rPr>
              <a:t>ABO blood type system has four possible phenotypes: A,B,AB and O.</a:t>
            </a:r>
          </a:p>
          <a:p>
            <a:pPr marL="0" indent="0">
              <a:buNone/>
            </a:pPr>
            <a:r>
              <a:rPr lang="en-GB" dirty="0">
                <a:latin typeface="Comic Sans MS" panose="030F0702030302020204" pitchFamily="66" charset="0"/>
                <a:sym typeface="Wingdings" panose="05000000000000000000" pitchFamily="2" charset="2"/>
              </a:rPr>
              <a:t>To create these 4 blood types there are 3 alleles of the gene. These 3 alleles can produce six different genotypes.</a:t>
            </a:r>
          </a:p>
        </p:txBody>
      </p:sp>
    </p:spTree>
    <p:extLst>
      <p:ext uri="{BB962C8B-B14F-4D97-AF65-F5344CB8AC3E}">
        <p14:creationId xmlns:p14="http://schemas.microsoft.com/office/powerpoint/2010/main" val="38925225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0038"/>
            <a:ext cx="10515600" cy="1325563"/>
          </a:xfrm>
        </p:spPr>
        <p:txBody>
          <a:bodyPr/>
          <a:lstStyle/>
          <a:p>
            <a:r>
              <a:rPr lang="en-GB" dirty="0" smtClean="0">
                <a:latin typeface="Comic Sans MS" panose="030F0702030302020204" pitchFamily="66" charset="0"/>
              </a:rPr>
              <a:t>Blood type</a:t>
            </a:r>
            <a:endParaRPr lang="en-GB" dirty="0">
              <a:latin typeface="Comic Sans MS" panose="030F0702030302020204" pitchFamily="66" charset="0"/>
            </a:endParaRPr>
          </a:p>
        </p:txBody>
      </p:sp>
      <p:sp>
        <p:nvSpPr>
          <p:cNvPr id="3" name="Content Placeholder 2"/>
          <p:cNvSpPr>
            <a:spLocks noGrp="1"/>
          </p:cNvSpPr>
          <p:nvPr>
            <p:ph idx="1"/>
          </p:nvPr>
        </p:nvSpPr>
        <p:spPr>
          <a:xfrm>
            <a:off x="152400" y="662781"/>
            <a:ext cx="7434263" cy="5146675"/>
          </a:xfrm>
        </p:spPr>
        <p:txBody>
          <a:bodyPr>
            <a:noAutofit/>
          </a:bodyPr>
          <a:lstStyle/>
          <a:p>
            <a:pPr marL="0" indent="0">
              <a:buNone/>
            </a:pPr>
            <a:r>
              <a:rPr lang="en-GB" dirty="0" smtClean="0">
                <a:latin typeface="Comic Sans MS" panose="030F0702030302020204" pitchFamily="66" charset="0"/>
              </a:rPr>
              <a:t>We use superscripts to represent more than just 2 alleles.</a:t>
            </a:r>
          </a:p>
          <a:p>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 = the allele for type A blood</a:t>
            </a:r>
          </a:p>
          <a:p>
            <a:r>
              <a:rPr lang="en-GB" dirty="0" smtClean="0">
                <a:latin typeface="Comic Sans MS" panose="030F0702030302020204" pitchFamily="66" charset="0"/>
              </a:rPr>
              <a:t>I</a:t>
            </a:r>
            <a:r>
              <a:rPr lang="en-GB" baseline="30000" dirty="0" smtClean="0">
                <a:latin typeface="Comic Sans MS" panose="030F0702030302020204" pitchFamily="66" charset="0"/>
              </a:rPr>
              <a:t>B</a:t>
            </a:r>
            <a:r>
              <a:rPr lang="en-GB" dirty="0" smtClean="0">
                <a:latin typeface="Comic Sans MS" panose="030F0702030302020204" pitchFamily="66" charset="0"/>
              </a:rPr>
              <a:t> = the allele for type B blood</a:t>
            </a:r>
          </a:p>
          <a:p>
            <a:r>
              <a:rPr lang="en-GB" dirty="0" err="1" smtClean="0">
                <a:latin typeface="Comic Sans MS" panose="030F0702030302020204" pitchFamily="66" charset="0"/>
              </a:rPr>
              <a:t>i</a:t>
            </a:r>
            <a:r>
              <a:rPr lang="en-GB" dirty="0" smtClean="0">
                <a:latin typeface="Comic Sans MS" panose="030F0702030302020204" pitchFamily="66" charset="0"/>
              </a:rPr>
              <a:t> = the recessive allele for type O.</a:t>
            </a:r>
          </a:p>
          <a:p>
            <a:endParaRPr lang="en-GB" dirty="0">
              <a:latin typeface="Comic Sans MS" panose="030F0702030302020204" pitchFamily="66" charset="0"/>
            </a:endParaRPr>
          </a:p>
          <a:p>
            <a:pPr marL="0" indent="0">
              <a:buNone/>
            </a:pPr>
            <a:r>
              <a:rPr lang="en-GB" dirty="0" smtClean="0">
                <a:latin typeface="Comic Sans MS" panose="030F0702030302020204" pitchFamily="66" charset="0"/>
              </a:rPr>
              <a:t>Crossing these together in all possible combinations creates 6 genotypes which give rise to A, B, AB and O phenotypes.</a:t>
            </a:r>
          </a:p>
          <a:p>
            <a:pPr marL="0" indent="0">
              <a:buNone/>
            </a:pPr>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 or </a:t>
            </a:r>
            <a:r>
              <a:rPr lang="en-GB" dirty="0" err="1" smtClean="0">
                <a:latin typeface="Comic Sans MS" panose="030F0702030302020204" pitchFamily="66" charset="0"/>
              </a:rPr>
              <a:t>I</a:t>
            </a:r>
            <a:r>
              <a:rPr lang="en-GB" baseline="30000" dirty="0" err="1" smtClean="0">
                <a:latin typeface="Comic Sans MS" panose="030F0702030302020204" pitchFamily="66" charset="0"/>
              </a:rPr>
              <a:t>a</a:t>
            </a:r>
            <a:r>
              <a:rPr lang="en-GB" dirty="0" err="1" smtClean="0">
                <a:latin typeface="Comic Sans MS" panose="030F0702030302020204" pitchFamily="66" charset="0"/>
              </a:rPr>
              <a:t>i</a:t>
            </a:r>
            <a:r>
              <a:rPr lang="en-GB" dirty="0" smtClean="0">
                <a:latin typeface="Comic Sans MS" panose="030F0702030302020204" pitchFamily="66" charset="0"/>
              </a:rPr>
              <a:t> = Type A</a:t>
            </a:r>
          </a:p>
          <a:p>
            <a:pPr marL="0" indent="0">
              <a:buNone/>
            </a:pPr>
            <a:r>
              <a:rPr lang="en-GB" dirty="0" smtClean="0">
                <a:latin typeface="Comic Sans MS" panose="030F0702030302020204" pitchFamily="66" charset="0"/>
              </a:rPr>
              <a:t>I</a:t>
            </a:r>
            <a:r>
              <a:rPr lang="en-GB" baseline="30000" dirty="0" smtClean="0">
                <a:latin typeface="Comic Sans MS" panose="030F0702030302020204" pitchFamily="66" charset="0"/>
              </a:rPr>
              <a:t>B</a:t>
            </a:r>
            <a:r>
              <a:rPr lang="en-GB" dirty="0" smtClean="0">
                <a:latin typeface="Comic Sans MS" panose="030F0702030302020204" pitchFamily="66" charset="0"/>
              </a:rPr>
              <a:t>I</a:t>
            </a:r>
            <a:r>
              <a:rPr lang="en-GB" baseline="30000" dirty="0" smtClean="0">
                <a:latin typeface="Comic Sans MS" panose="030F0702030302020204" pitchFamily="66" charset="0"/>
              </a:rPr>
              <a:t>B</a:t>
            </a:r>
            <a:r>
              <a:rPr lang="en-GB" dirty="0" smtClean="0">
                <a:latin typeface="Comic Sans MS" panose="030F0702030302020204" pitchFamily="66" charset="0"/>
              </a:rPr>
              <a:t> or </a:t>
            </a:r>
            <a:r>
              <a:rPr lang="en-GB" dirty="0" err="1" smtClean="0">
                <a:latin typeface="Comic Sans MS" panose="030F0702030302020204" pitchFamily="66" charset="0"/>
              </a:rPr>
              <a:t>I</a:t>
            </a:r>
            <a:r>
              <a:rPr lang="en-GB" baseline="30000" dirty="0" err="1" smtClean="0">
                <a:latin typeface="Comic Sans MS" panose="030F0702030302020204" pitchFamily="66" charset="0"/>
              </a:rPr>
              <a:t>b</a:t>
            </a:r>
            <a:r>
              <a:rPr lang="en-GB" dirty="0" err="1" smtClean="0">
                <a:latin typeface="Comic Sans MS" panose="030F0702030302020204" pitchFamily="66" charset="0"/>
              </a:rPr>
              <a:t>i</a:t>
            </a:r>
            <a:r>
              <a:rPr lang="en-GB" dirty="0" smtClean="0">
                <a:latin typeface="Comic Sans MS" panose="030F0702030302020204" pitchFamily="66" charset="0"/>
              </a:rPr>
              <a:t> = Type B</a:t>
            </a:r>
          </a:p>
          <a:p>
            <a:pPr marL="0" indent="0">
              <a:buNone/>
            </a:pPr>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 I</a:t>
            </a:r>
            <a:r>
              <a:rPr lang="en-GB" baseline="30000" dirty="0" smtClean="0">
                <a:latin typeface="Comic Sans MS" panose="030F0702030302020204" pitchFamily="66" charset="0"/>
              </a:rPr>
              <a:t>B</a:t>
            </a:r>
            <a:r>
              <a:rPr lang="en-GB" dirty="0">
                <a:latin typeface="Comic Sans MS" panose="030F0702030302020204" pitchFamily="66" charset="0"/>
              </a:rPr>
              <a:t> </a:t>
            </a:r>
            <a:r>
              <a:rPr lang="en-GB" dirty="0" smtClean="0">
                <a:latin typeface="Comic Sans MS" panose="030F0702030302020204" pitchFamily="66" charset="0"/>
              </a:rPr>
              <a:t>        =  Type AB blood</a:t>
            </a:r>
          </a:p>
          <a:p>
            <a:pPr marL="0" indent="0">
              <a:buNone/>
            </a:pPr>
            <a:r>
              <a:rPr lang="en-GB" dirty="0" smtClean="0">
                <a:latin typeface="Comic Sans MS" panose="030F0702030302020204" pitchFamily="66" charset="0"/>
              </a:rPr>
              <a:t>ii              = Type O blood</a:t>
            </a:r>
          </a:p>
        </p:txBody>
      </p:sp>
      <p:pic>
        <p:nvPicPr>
          <p:cNvPr id="4" name="Picture 3"/>
          <p:cNvPicPr>
            <a:picLocks noChangeAspect="1"/>
          </p:cNvPicPr>
          <p:nvPr/>
        </p:nvPicPr>
        <p:blipFill>
          <a:blip r:embed="rId2"/>
          <a:stretch>
            <a:fillRect/>
          </a:stretch>
        </p:blipFill>
        <p:spPr>
          <a:xfrm>
            <a:off x="7229475" y="0"/>
            <a:ext cx="4843462" cy="2395850"/>
          </a:xfrm>
          <a:prstGeom prst="rect">
            <a:avLst/>
          </a:prstGeom>
        </p:spPr>
      </p:pic>
      <p:pic>
        <p:nvPicPr>
          <p:cNvPr id="5" name="Picture 4"/>
          <p:cNvPicPr>
            <a:picLocks noChangeAspect="1"/>
          </p:cNvPicPr>
          <p:nvPr/>
        </p:nvPicPr>
        <p:blipFill rotWithShape="1">
          <a:blip r:embed="rId3"/>
          <a:srcRect b="6878"/>
          <a:stretch/>
        </p:blipFill>
        <p:spPr>
          <a:xfrm>
            <a:off x="7229475" y="2695888"/>
            <a:ext cx="4843462" cy="4004951"/>
          </a:xfrm>
          <a:prstGeom prst="rect">
            <a:avLst/>
          </a:prstGeom>
        </p:spPr>
      </p:pic>
    </p:spTree>
    <p:extLst>
      <p:ext uri="{BB962C8B-B14F-4D97-AF65-F5344CB8AC3E}">
        <p14:creationId xmlns:p14="http://schemas.microsoft.com/office/powerpoint/2010/main" val="3967709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Complete the exam questions for HW</a:t>
            </a:r>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dirty="0"/>
          </a:p>
        </p:txBody>
      </p:sp>
      <p:pic>
        <p:nvPicPr>
          <p:cNvPr id="5" name="Picture 4"/>
          <p:cNvPicPr>
            <a:picLocks noChangeAspect="1"/>
          </p:cNvPicPr>
          <p:nvPr/>
        </p:nvPicPr>
        <p:blipFill rotWithShape="1">
          <a:blip r:embed="rId2"/>
          <a:srcRect l="15447" t="28906" r="15812" b="10742"/>
          <a:stretch/>
        </p:blipFill>
        <p:spPr>
          <a:xfrm>
            <a:off x="1457325" y="1585912"/>
            <a:ext cx="8943976" cy="4414838"/>
          </a:xfrm>
          <a:prstGeom prst="rect">
            <a:avLst/>
          </a:prstGeom>
        </p:spPr>
      </p:pic>
    </p:spTree>
    <p:extLst>
      <p:ext uri="{BB962C8B-B14F-4D97-AF65-F5344CB8AC3E}">
        <p14:creationId xmlns:p14="http://schemas.microsoft.com/office/powerpoint/2010/main" val="8889683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a:defRPr/>
            </a:pPr>
            <a:r>
              <a:rPr lang="en-US" b="1" smtClean="0">
                <a:solidFill>
                  <a:schemeClr val="accent1"/>
                </a:solidFill>
                <a:effectLst>
                  <a:outerShdw blurRad="38100" dist="38100" dir="2700000" algn="tl">
                    <a:srgbClr val="000000"/>
                  </a:outerShdw>
                </a:effectLst>
              </a:rPr>
              <a:t>Homologous Chromosomes</a:t>
            </a:r>
          </a:p>
        </p:txBody>
      </p:sp>
      <p:sp>
        <p:nvSpPr>
          <p:cNvPr id="24579" name="Rectangle 3"/>
          <p:cNvSpPr>
            <a:spLocks noGrp="1" noChangeArrowheads="1"/>
          </p:cNvSpPr>
          <p:nvPr>
            <p:ph type="body" idx="1"/>
          </p:nvPr>
        </p:nvSpPr>
        <p:spPr>
          <a:xfrm>
            <a:off x="2362200" y="2133600"/>
            <a:ext cx="7772400" cy="4114800"/>
          </a:xfrm>
          <a:noFill/>
        </p:spPr>
        <p:txBody>
          <a:bodyPr/>
          <a:lstStyle/>
          <a:p>
            <a:pPr>
              <a:buFontTx/>
              <a:buNone/>
            </a:pPr>
            <a:r>
              <a:rPr lang="en-US" altLang="en-US" smtClean="0"/>
              <a:t> </a:t>
            </a:r>
          </a:p>
        </p:txBody>
      </p:sp>
      <p:grpSp>
        <p:nvGrpSpPr>
          <p:cNvPr id="2" name="Group 37"/>
          <p:cNvGrpSpPr>
            <a:grpSpLocks/>
          </p:cNvGrpSpPr>
          <p:nvPr/>
        </p:nvGrpSpPr>
        <p:grpSpPr bwMode="auto">
          <a:xfrm>
            <a:off x="4481513" y="6005520"/>
            <a:ext cx="3049588" cy="458788"/>
            <a:chOff x="1863" y="3783"/>
            <a:chExt cx="1921" cy="289"/>
          </a:xfrm>
        </p:grpSpPr>
        <p:sp>
          <p:nvSpPr>
            <p:cNvPr id="24612" name="Rectangle 16"/>
            <p:cNvSpPr>
              <a:spLocks noChangeArrowheads="1"/>
            </p:cNvSpPr>
            <p:nvPr/>
          </p:nvSpPr>
          <p:spPr bwMode="auto">
            <a:xfrm>
              <a:off x="1863" y="3783"/>
              <a:ext cx="881"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Paternal</a:t>
              </a:r>
            </a:p>
          </p:txBody>
        </p:sp>
        <p:sp>
          <p:nvSpPr>
            <p:cNvPr id="24613" name="Rectangle 17"/>
            <p:cNvSpPr>
              <a:spLocks noChangeArrowheads="1"/>
            </p:cNvSpPr>
            <p:nvPr/>
          </p:nvSpPr>
          <p:spPr bwMode="auto">
            <a:xfrm>
              <a:off x="2871" y="3783"/>
              <a:ext cx="91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Maternal</a:t>
              </a:r>
            </a:p>
          </p:txBody>
        </p:sp>
      </p:grpSp>
      <p:grpSp>
        <p:nvGrpSpPr>
          <p:cNvPr id="3" name="Group 36"/>
          <p:cNvGrpSpPr>
            <a:grpSpLocks/>
          </p:cNvGrpSpPr>
          <p:nvPr/>
        </p:nvGrpSpPr>
        <p:grpSpPr bwMode="auto">
          <a:xfrm>
            <a:off x="1828800" y="2146300"/>
            <a:ext cx="8574088" cy="3663950"/>
            <a:chOff x="192" y="1352"/>
            <a:chExt cx="5401" cy="2308"/>
          </a:xfrm>
        </p:grpSpPr>
        <p:sp>
          <p:nvSpPr>
            <p:cNvPr id="24582" name="Freeform 4"/>
            <p:cNvSpPr>
              <a:spLocks/>
            </p:cNvSpPr>
            <p:nvPr/>
          </p:nvSpPr>
          <p:spPr bwMode="auto">
            <a:xfrm>
              <a:off x="2413"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a:solidFill>
                <a:schemeClr val="tx1"/>
              </a:solidFill>
              <a:round/>
              <a:headEnd/>
              <a:tailEnd/>
            </a:ln>
          </p:spPr>
          <p:txBody>
            <a:bodyPr/>
            <a:lstStyle/>
            <a:p>
              <a:endParaRPr lang="en-GB"/>
            </a:p>
          </p:txBody>
        </p:sp>
        <p:sp>
          <p:nvSpPr>
            <p:cNvPr id="24583" name="Freeform 5"/>
            <p:cNvSpPr>
              <a:spLocks/>
            </p:cNvSpPr>
            <p:nvPr/>
          </p:nvSpPr>
          <p:spPr bwMode="auto">
            <a:xfrm>
              <a:off x="2101"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a:solidFill>
                <a:schemeClr val="tx1"/>
              </a:solidFill>
              <a:round/>
              <a:headEnd/>
              <a:tailEnd/>
            </a:ln>
          </p:spPr>
          <p:txBody>
            <a:bodyPr/>
            <a:lstStyle/>
            <a:p>
              <a:endParaRPr lang="en-GB"/>
            </a:p>
          </p:txBody>
        </p:sp>
        <p:sp>
          <p:nvSpPr>
            <p:cNvPr id="24584" name="Oval 6"/>
            <p:cNvSpPr>
              <a:spLocks noChangeArrowheads="1"/>
            </p:cNvSpPr>
            <p:nvPr/>
          </p:nvSpPr>
          <p:spPr bwMode="auto">
            <a:xfrm rot="60000">
              <a:off x="2312" y="2359"/>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4585" name="Freeform 7"/>
            <p:cNvSpPr>
              <a:spLocks/>
            </p:cNvSpPr>
            <p:nvPr/>
          </p:nvSpPr>
          <p:spPr bwMode="auto">
            <a:xfrm>
              <a:off x="3085"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a:solidFill>
                <a:schemeClr val="tx1"/>
              </a:solidFill>
              <a:round/>
              <a:headEnd/>
              <a:tailEnd/>
            </a:ln>
          </p:spPr>
          <p:txBody>
            <a:bodyPr/>
            <a:lstStyle/>
            <a:p>
              <a:endParaRPr lang="en-GB"/>
            </a:p>
          </p:txBody>
        </p:sp>
        <p:sp>
          <p:nvSpPr>
            <p:cNvPr id="24586" name="Freeform 8"/>
            <p:cNvSpPr>
              <a:spLocks/>
            </p:cNvSpPr>
            <p:nvPr/>
          </p:nvSpPr>
          <p:spPr bwMode="auto">
            <a:xfrm>
              <a:off x="2773"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a:solidFill>
                <a:schemeClr val="tx1"/>
              </a:solidFill>
              <a:round/>
              <a:headEnd/>
              <a:tailEnd/>
            </a:ln>
          </p:spPr>
          <p:txBody>
            <a:bodyPr/>
            <a:lstStyle/>
            <a:p>
              <a:endParaRPr lang="en-GB"/>
            </a:p>
          </p:txBody>
        </p:sp>
        <p:sp>
          <p:nvSpPr>
            <p:cNvPr id="24587" name="Oval 9"/>
            <p:cNvSpPr>
              <a:spLocks noChangeArrowheads="1"/>
            </p:cNvSpPr>
            <p:nvPr/>
          </p:nvSpPr>
          <p:spPr bwMode="auto">
            <a:xfrm rot="60000">
              <a:off x="2984" y="2359"/>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4588" name="Line 10"/>
            <p:cNvSpPr>
              <a:spLocks noChangeShapeType="1"/>
            </p:cNvSpPr>
            <p:nvPr/>
          </p:nvSpPr>
          <p:spPr bwMode="auto">
            <a:xfrm>
              <a:off x="2176" y="1680"/>
              <a:ext cx="208"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589" name="Line 11"/>
            <p:cNvSpPr>
              <a:spLocks noChangeShapeType="1"/>
            </p:cNvSpPr>
            <p:nvPr/>
          </p:nvSpPr>
          <p:spPr bwMode="auto">
            <a:xfrm>
              <a:off x="3136" y="1680"/>
              <a:ext cx="304"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590" name="Rectangle 12"/>
            <p:cNvSpPr>
              <a:spLocks noChangeArrowheads="1"/>
            </p:cNvSpPr>
            <p:nvPr/>
          </p:nvSpPr>
          <p:spPr bwMode="auto">
            <a:xfrm>
              <a:off x="3831" y="1556"/>
              <a:ext cx="824"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000" b="1"/>
                <a:t>eye color</a:t>
              </a:r>
            </a:p>
            <a:p>
              <a:pPr>
                <a:spcBef>
                  <a:spcPct val="0"/>
                </a:spcBef>
                <a:buSzTx/>
                <a:buFontTx/>
                <a:buNone/>
              </a:pPr>
              <a:r>
                <a:rPr lang="en-US" altLang="en-US" sz="2000" b="1"/>
                <a:t>   locus</a:t>
              </a:r>
            </a:p>
          </p:txBody>
        </p:sp>
        <p:sp>
          <p:nvSpPr>
            <p:cNvPr id="24591" name="Line 13"/>
            <p:cNvSpPr>
              <a:spLocks noChangeShapeType="1"/>
            </p:cNvSpPr>
            <p:nvPr/>
          </p:nvSpPr>
          <p:spPr bwMode="auto">
            <a:xfrm>
              <a:off x="3512" y="1680"/>
              <a:ext cx="27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sp>
          <p:nvSpPr>
            <p:cNvPr id="24592" name="Line 14"/>
            <p:cNvSpPr>
              <a:spLocks noChangeShapeType="1"/>
            </p:cNvSpPr>
            <p:nvPr/>
          </p:nvSpPr>
          <p:spPr bwMode="auto">
            <a:xfrm>
              <a:off x="1736" y="1680"/>
              <a:ext cx="27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593" name="Rectangle 15"/>
            <p:cNvSpPr>
              <a:spLocks noChangeArrowheads="1"/>
            </p:cNvSpPr>
            <p:nvPr/>
          </p:nvSpPr>
          <p:spPr bwMode="auto">
            <a:xfrm>
              <a:off x="903" y="1556"/>
              <a:ext cx="824"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000" b="1"/>
                <a:t>eye color</a:t>
              </a:r>
            </a:p>
            <a:p>
              <a:pPr>
                <a:spcBef>
                  <a:spcPct val="0"/>
                </a:spcBef>
                <a:buSzTx/>
                <a:buFontTx/>
                <a:buNone/>
              </a:pPr>
              <a:r>
                <a:rPr lang="en-US" altLang="en-US" sz="2000" b="1"/>
                <a:t>   locus</a:t>
              </a:r>
            </a:p>
          </p:txBody>
        </p:sp>
        <p:sp>
          <p:nvSpPr>
            <p:cNvPr id="24594" name="Freeform 18"/>
            <p:cNvSpPr>
              <a:spLocks/>
            </p:cNvSpPr>
            <p:nvPr/>
          </p:nvSpPr>
          <p:spPr bwMode="auto">
            <a:xfrm>
              <a:off x="4692" y="1788"/>
              <a:ext cx="241" cy="1429"/>
            </a:xfrm>
            <a:custGeom>
              <a:avLst/>
              <a:gdLst>
                <a:gd name="T0" fmla="*/ 84 w 241"/>
                <a:gd name="T1" fmla="*/ 672 h 1429"/>
                <a:gd name="T2" fmla="*/ 60 w 241"/>
                <a:gd name="T3" fmla="*/ 600 h 1429"/>
                <a:gd name="T4" fmla="*/ 48 w 241"/>
                <a:gd name="T5" fmla="*/ 528 h 1429"/>
                <a:gd name="T6" fmla="*/ 36 w 241"/>
                <a:gd name="T7" fmla="*/ 456 h 1429"/>
                <a:gd name="T8" fmla="*/ 24 w 241"/>
                <a:gd name="T9" fmla="*/ 360 h 1429"/>
                <a:gd name="T10" fmla="*/ 0 w 241"/>
                <a:gd name="T11" fmla="*/ 276 h 1429"/>
                <a:gd name="T12" fmla="*/ 0 w 241"/>
                <a:gd name="T13" fmla="*/ 192 h 1429"/>
                <a:gd name="T14" fmla="*/ 0 w 241"/>
                <a:gd name="T15" fmla="*/ 108 h 1429"/>
                <a:gd name="T16" fmla="*/ 24 w 241"/>
                <a:gd name="T17" fmla="*/ 36 h 1429"/>
                <a:gd name="T18" fmla="*/ 108 w 241"/>
                <a:gd name="T19" fmla="*/ 0 h 1429"/>
                <a:gd name="T20" fmla="*/ 156 w 241"/>
                <a:gd name="T21" fmla="*/ 60 h 1429"/>
                <a:gd name="T22" fmla="*/ 180 w 241"/>
                <a:gd name="T23" fmla="*/ 132 h 1429"/>
                <a:gd name="T24" fmla="*/ 180 w 241"/>
                <a:gd name="T25" fmla="*/ 204 h 1429"/>
                <a:gd name="T26" fmla="*/ 180 w 241"/>
                <a:gd name="T27" fmla="*/ 288 h 1429"/>
                <a:gd name="T28" fmla="*/ 180 w 241"/>
                <a:gd name="T29" fmla="*/ 384 h 1429"/>
                <a:gd name="T30" fmla="*/ 180 w 241"/>
                <a:gd name="T31" fmla="*/ 456 h 1429"/>
                <a:gd name="T32" fmla="*/ 180 w 241"/>
                <a:gd name="T33" fmla="*/ 528 h 1429"/>
                <a:gd name="T34" fmla="*/ 180 w 241"/>
                <a:gd name="T35" fmla="*/ 600 h 1429"/>
                <a:gd name="T36" fmla="*/ 180 w 241"/>
                <a:gd name="T37" fmla="*/ 672 h 1429"/>
                <a:gd name="T38" fmla="*/ 180 w 241"/>
                <a:gd name="T39" fmla="*/ 744 h 1429"/>
                <a:gd name="T40" fmla="*/ 180 w 241"/>
                <a:gd name="T41" fmla="*/ 816 h 1429"/>
                <a:gd name="T42" fmla="*/ 180 w 241"/>
                <a:gd name="T43" fmla="*/ 888 h 1429"/>
                <a:gd name="T44" fmla="*/ 192 w 241"/>
                <a:gd name="T45" fmla="*/ 960 h 1429"/>
                <a:gd name="T46" fmla="*/ 216 w 241"/>
                <a:gd name="T47" fmla="*/ 1032 h 1429"/>
                <a:gd name="T48" fmla="*/ 228 w 241"/>
                <a:gd name="T49" fmla="*/ 1104 h 1429"/>
                <a:gd name="T50" fmla="*/ 240 w 241"/>
                <a:gd name="T51" fmla="*/ 1176 h 1429"/>
                <a:gd name="T52" fmla="*/ 240 w 241"/>
                <a:gd name="T53" fmla="*/ 1248 h 1429"/>
                <a:gd name="T54" fmla="*/ 216 w 241"/>
                <a:gd name="T55" fmla="*/ 1320 h 1429"/>
                <a:gd name="T56" fmla="*/ 180 w 241"/>
                <a:gd name="T57" fmla="*/ 1392 h 1429"/>
                <a:gd name="T58" fmla="*/ 120 w 241"/>
                <a:gd name="T59" fmla="*/ 1416 h 1429"/>
                <a:gd name="T60" fmla="*/ 96 w 241"/>
                <a:gd name="T61" fmla="*/ 1344 h 1429"/>
                <a:gd name="T62" fmla="*/ 96 w 241"/>
                <a:gd name="T63" fmla="*/ 1272 h 1429"/>
                <a:gd name="T64" fmla="*/ 72 w 241"/>
                <a:gd name="T65" fmla="*/ 1200 h 1429"/>
                <a:gd name="T66" fmla="*/ 72 w 241"/>
                <a:gd name="T67" fmla="*/ 1128 h 1429"/>
                <a:gd name="T68" fmla="*/ 72 w 241"/>
                <a:gd name="T69" fmla="*/ 1044 h 1429"/>
                <a:gd name="T70" fmla="*/ 72 w 241"/>
                <a:gd name="T71" fmla="*/ 972 h 1429"/>
                <a:gd name="T72" fmla="*/ 96 w 241"/>
                <a:gd name="T73" fmla="*/ 900 h 1429"/>
                <a:gd name="T74" fmla="*/ 120 w 241"/>
                <a:gd name="T75" fmla="*/ 828 h 1429"/>
                <a:gd name="T76" fmla="*/ 132 w 241"/>
                <a:gd name="T77" fmla="*/ 756 h 1429"/>
                <a:gd name="T78" fmla="*/ 108 w 241"/>
                <a:gd name="T79" fmla="*/ 708 h 1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
                <a:gd name="T121" fmla="*/ 0 h 1429"/>
                <a:gd name="T122" fmla="*/ 241 w 241"/>
                <a:gd name="T123" fmla="*/ 1429 h 14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 h="1429">
                  <a:moveTo>
                    <a:pt x="108" y="708"/>
                  </a:moveTo>
                  <a:lnTo>
                    <a:pt x="84" y="672"/>
                  </a:lnTo>
                  <a:lnTo>
                    <a:pt x="72" y="636"/>
                  </a:lnTo>
                  <a:lnTo>
                    <a:pt x="60" y="600"/>
                  </a:lnTo>
                  <a:lnTo>
                    <a:pt x="48" y="564"/>
                  </a:lnTo>
                  <a:lnTo>
                    <a:pt x="48" y="528"/>
                  </a:lnTo>
                  <a:lnTo>
                    <a:pt x="36" y="492"/>
                  </a:lnTo>
                  <a:lnTo>
                    <a:pt x="36" y="456"/>
                  </a:lnTo>
                  <a:lnTo>
                    <a:pt x="24" y="408"/>
                  </a:lnTo>
                  <a:lnTo>
                    <a:pt x="24" y="360"/>
                  </a:lnTo>
                  <a:lnTo>
                    <a:pt x="12" y="312"/>
                  </a:lnTo>
                  <a:lnTo>
                    <a:pt x="0" y="276"/>
                  </a:lnTo>
                  <a:lnTo>
                    <a:pt x="0" y="240"/>
                  </a:lnTo>
                  <a:lnTo>
                    <a:pt x="0" y="192"/>
                  </a:lnTo>
                  <a:lnTo>
                    <a:pt x="0" y="144"/>
                  </a:lnTo>
                  <a:lnTo>
                    <a:pt x="0" y="108"/>
                  </a:lnTo>
                  <a:lnTo>
                    <a:pt x="12" y="72"/>
                  </a:lnTo>
                  <a:lnTo>
                    <a:pt x="24" y="36"/>
                  </a:lnTo>
                  <a:lnTo>
                    <a:pt x="72" y="12"/>
                  </a:lnTo>
                  <a:lnTo>
                    <a:pt x="108" y="0"/>
                  </a:lnTo>
                  <a:lnTo>
                    <a:pt x="144" y="24"/>
                  </a:lnTo>
                  <a:lnTo>
                    <a:pt x="156" y="60"/>
                  </a:lnTo>
                  <a:lnTo>
                    <a:pt x="168" y="96"/>
                  </a:lnTo>
                  <a:lnTo>
                    <a:pt x="180" y="132"/>
                  </a:lnTo>
                  <a:lnTo>
                    <a:pt x="180" y="168"/>
                  </a:lnTo>
                  <a:lnTo>
                    <a:pt x="180" y="204"/>
                  </a:lnTo>
                  <a:lnTo>
                    <a:pt x="180" y="240"/>
                  </a:lnTo>
                  <a:lnTo>
                    <a:pt x="180" y="288"/>
                  </a:lnTo>
                  <a:lnTo>
                    <a:pt x="180" y="336"/>
                  </a:lnTo>
                  <a:lnTo>
                    <a:pt x="180" y="384"/>
                  </a:lnTo>
                  <a:lnTo>
                    <a:pt x="180" y="420"/>
                  </a:lnTo>
                  <a:lnTo>
                    <a:pt x="180" y="456"/>
                  </a:lnTo>
                  <a:lnTo>
                    <a:pt x="180" y="492"/>
                  </a:lnTo>
                  <a:lnTo>
                    <a:pt x="180" y="528"/>
                  </a:lnTo>
                  <a:lnTo>
                    <a:pt x="180" y="564"/>
                  </a:lnTo>
                  <a:lnTo>
                    <a:pt x="180" y="600"/>
                  </a:lnTo>
                  <a:lnTo>
                    <a:pt x="180" y="636"/>
                  </a:lnTo>
                  <a:lnTo>
                    <a:pt x="180" y="672"/>
                  </a:lnTo>
                  <a:lnTo>
                    <a:pt x="180" y="708"/>
                  </a:lnTo>
                  <a:lnTo>
                    <a:pt x="180" y="744"/>
                  </a:lnTo>
                  <a:lnTo>
                    <a:pt x="180" y="780"/>
                  </a:lnTo>
                  <a:lnTo>
                    <a:pt x="180" y="816"/>
                  </a:lnTo>
                  <a:lnTo>
                    <a:pt x="180" y="852"/>
                  </a:lnTo>
                  <a:lnTo>
                    <a:pt x="180" y="888"/>
                  </a:lnTo>
                  <a:lnTo>
                    <a:pt x="192" y="924"/>
                  </a:lnTo>
                  <a:lnTo>
                    <a:pt x="192" y="960"/>
                  </a:lnTo>
                  <a:lnTo>
                    <a:pt x="204" y="996"/>
                  </a:lnTo>
                  <a:lnTo>
                    <a:pt x="216" y="1032"/>
                  </a:lnTo>
                  <a:lnTo>
                    <a:pt x="228" y="1068"/>
                  </a:lnTo>
                  <a:lnTo>
                    <a:pt x="228" y="1104"/>
                  </a:lnTo>
                  <a:lnTo>
                    <a:pt x="228" y="1140"/>
                  </a:lnTo>
                  <a:lnTo>
                    <a:pt x="240" y="1176"/>
                  </a:lnTo>
                  <a:lnTo>
                    <a:pt x="240" y="1212"/>
                  </a:lnTo>
                  <a:lnTo>
                    <a:pt x="240" y="1248"/>
                  </a:lnTo>
                  <a:lnTo>
                    <a:pt x="240" y="1284"/>
                  </a:lnTo>
                  <a:lnTo>
                    <a:pt x="216" y="1320"/>
                  </a:lnTo>
                  <a:lnTo>
                    <a:pt x="204" y="1356"/>
                  </a:lnTo>
                  <a:lnTo>
                    <a:pt x="180" y="1392"/>
                  </a:lnTo>
                  <a:lnTo>
                    <a:pt x="156" y="1428"/>
                  </a:lnTo>
                  <a:lnTo>
                    <a:pt x="120" y="1416"/>
                  </a:lnTo>
                  <a:lnTo>
                    <a:pt x="96" y="1380"/>
                  </a:lnTo>
                  <a:lnTo>
                    <a:pt x="96" y="1344"/>
                  </a:lnTo>
                  <a:lnTo>
                    <a:pt x="96" y="1308"/>
                  </a:lnTo>
                  <a:lnTo>
                    <a:pt x="96" y="1272"/>
                  </a:lnTo>
                  <a:lnTo>
                    <a:pt x="84" y="1236"/>
                  </a:lnTo>
                  <a:lnTo>
                    <a:pt x="72" y="1200"/>
                  </a:lnTo>
                  <a:lnTo>
                    <a:pt x="72" y="1164"/>
                  </a:lnTo>
                  <a:lnTo>
                    <a:pt x="72" y="1128"/>
                  </a:lnTo>
                  <a:lnTo>
                    <a:pt x="72" y="1092"/>
                  </a:lnTo>
                  <a:lnTo>
                    <a:pt x="72" y="1044"/>
                  </a:lnTo>
                  <a:lnTo>
                    <a:pt x="72" y="1008"/>
                  </a:lnTo>
                  <a:lnTo>
                    <a:pt x="72" y="972"/>
                  </a:lnTo>
                  <a:lnTo>
                    <a:pt x="84" y="936"/>
                  </a:lnTo>
                  <a:lnTo>
                    <a:pt x="96" y="900"/>
                  </a:lnTo>
                  <a:lnTo>
                    <a:pt x="108" y="864"/>
                  </a:lnTo>
                  <a:lnTo>
                    <a:pt x="120" y="828"/>
                  </a:lnTo>
                  <a:lnTo>
                    <a:pt x="132" y="792"/>
                  </a:lnTo>
                  <a:lnTo>
                    <a:pt x="132" y="756"/>
                  </a:lnTo>
                  <a:lnTo>
                    <a:pt x="132" y="720"/>
                  </a:lnTo>
                  <a:lnTo>
                    <a:pt x="108" y="708"/>
                  </a:lnTo>
                </a:path>
              </a:pathLst>
            </a:custGeom>
            <a:solidFill>
              <a:schemeClr val="accent1"/>
            </a:solidFill>
            <a:ln w="25400" cap="rnd">
              <a:solidFill>
                <a:schemeClr val="tx1"/>
              </a:solidFill>
              <a:round/>
              <a:headEnd/>
              <a:tailEnd/>
            </a:ln>
          </p:spPr>
          <p:txBody>
            <a:bodyPr/>
            <a:lstStyle/>
            <a:p>
              <a:endParaRPr lang="en-GB"/>
            </a:p>
          </p:txBody>
        </p:sp>
        <p:sp>
          <p:nvSpPr>
            <p:cNvPr id="24595" name="Freeform 19"/>
            <p:cNvSpPr>
              <a:spLocks/>
            </p:cNvSpPr>
            <p:nvPr/>
          </p:nvSpPr>
          <p:spPr bwMode="auto">
            <a:xfrm>
              <a:off x="4896" y="1776"/>
              <a:ext cx="265" cy="1393"/>
            </a:xfrm>
            <a:custGeom>
              <a:avLst/>
              <a:gdLst>
                <a:gd name="T0" fmla="*/ 24 w 265"/>
                <a:gd name="T1" fmla="*/ 732 h 1393"/>
                <a:gd name="T2" fmla="*/ 24 w 265"/>
                <a:gd name="T3" fmla="*/ 660 h 1393"/>
                <a:gd name="T4" fmla="*/ 12 w 265"/>
                <a:gd name="T5" fmla="*/ 588 h 1393"/>
                <a:gd name="T6" fmla="*/ 0 w 265"/>
                <a:gd name="T7" fmla="*/ 516 h 1393"/>
                <a:gd name="T8" fmla="*/ 0 w 265"/>
                <a:gd name="T9" fmla="*/ 444 h 1393"/>
                <a:gd name="T10" fmla="*/ 12 w 265"/>
                <a:gd name="T11" fmla="*/ 372 h 1393"/>
                <a:gd name="T12" fmla="*/ 12 w 265"/>
                <a:gd name="T13" fmla="*/ 300 h 1393"/>
                <a:gd name="T14" fmla="*/ 0 w 265"/>
                <a:gd name="T15" fmla="*/ 228 h 1393"/>
                <a:gd name="T16" fmla="*/ 0 w 265"/>
                <a:gd name="T17" fmla="*/ 156 h 1393"/>
                <a:gd name="T18" fmla="*/ 12 w 265"/>
                <a:gd name="T19" fmla="*/ 84 h 1393"/>
                <a:gd name="T20" fmla="*/ 60 w 265"/>
                <a:gd name="T21" fmla="*/ 12 h 1393"/>
                <a:gd name="T22" fmla="*/ 132 w 265"/>
                <a:gd name="T23" fmla="*/ 0 h 1393"/>
                <a:gd name="T24" fmla="*/ 192 w 265"/>
                <a:gd name="T25" fmla="*/ 48 h 1393"/>
                <a:gd name="T26" fmla="*/ 228 w 265"/>
                <a:gd name="T27" fmla="*/ 120 h 1393"/>
                <a:gd name="T28" fmla="*/ 228 w 265"/>
                <a:gd name="T29" fmla="*/ 192 h 1393"/>
                <a:gd name="T30" fmla="*/ 216 w 265"/>
                <a:gd name="T31" fmla="*/ 264 h 1393"/>
                <a:gd name="T32" fmla="*/ 204 w 265"/>
                <a:gd name="T33" fmla="*/ 348 h 1393"/>
                <a:gd name="T34" fmla="*/ 192 w 265"/>
                <a:gd name="T35" fmla="*/ 420 h 1393"/>
                <a:gd name="T36" fmla="*/ 168 w 265"/>
                <a:gd name="T37" fmla="*/ 492 h 1393"/>
                <a:gd name="T38" fmla="*/ 156 w 265"/>
                <a:gd name="T39" fmla="*/ 564 h 1393"/>
                <a:gd name="T40" fmla="*/ 144 w 265"/>
                <a:gd name="T41" fmla="*/ 636 h 1393"/>
                <a:gd name="T42" fmla="*/ 144 w 265"/>
                <a:gd name="T43" fmla="*/ 708 h 1393"/>
                <a:gd name="T44" fmla="*/ 144 w 265"/>
                <a:gd name="T45" fmla="*/ 780 h 1393"/>
                <a:gd name="T46" fmla="*/ 192 w 265"/>
                <a:gd name="T47" fmla="*/ 852 h 1393"/>
                <a:gd name="T48" fmla="*/ 228 w 265"/>
                <a:gd name="T49" fmla="*/ 924 h 1393"/>
                <a:gd name="T50" fmla="*/ 252 w 265"/>
                <a:gd name="T51" fmla="*/ 996 h 1393"/>
                <a:gd name="T52" fmla="*/ 264 w 265"/>
                <a:gd name="T53" fmla="*/ 1068 h 1393"/>
                <a:gd name="T54" fmla="*/ 264 w 265"/>
                <a:gd name="T55" fmla="*/ 1140 h 1393"/>
                <a:gd name="T56" fmla="*/ 264 w 265"/>
                <a:gd name="T57" fmla="*/ 1212 h 1393"/>
                <a:gd name="T58" fmla="*/ 240 w 265"/>
                <a:gd name="T59" fmla="*/ 1284 h 1393"/>
                <a:gd name="T60" fmla="*/ 192 w 265"/>
                <a:gd name="T61" fmla="*/ 1356 h 1393"/>
                <a:gd name="T62" fmla="*/ 120 w 265"/>
                <a:gd name="T63" fmla="*/ 1392 h 1393"/>
                <a:gd name="T64" fmla="*/ 84 w 265"/>
                <a:gd name="T65" fmla="*/ 1320 h 1393"/>
                <a:gd name="T66" fmla="*/ 60 w 265"/>
                <a:gd name="T67" fmla="*/ 1248 h 1393"/>
                <a:gd name="T68" fmla="*/ 60 w 265"/>
                <a:gd name="T69" fmla="*/ 1176 h 1393"/>
                <a:gd name="T70" fmla="*/ 60 w 265"/>
                <a:gd name="T71" fmla="*/ 1104 h 1393"/>
                <a:gd name="T72" fmla="*/ 60 w 265"/>
                <a:gd name="T73" fmla="*/ 1032 h 1393"/>
                <a:gd name="T74" fmla="*/ 60 w 265"/>
                <a:gd name="T75" fmla="*/ 960 h 1393"/>
                <a:gd name="T76" fmla="*/ 60 w 265"/>
                <a:gd name="T77" fmla="*/ 888 h 1393"/>
                <a:gd name="T78" fmla="*/ 60 w 265"/>
                <a:gd name="T79" fmla="*/ 816 h 1393"/>
                <a:gd name="T80" fmla="*/ 48 w 265"/>
                <a:gd name="T81" fmla="*/ 768 h 13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5"/>
                <a:gd name="T124" fmla="*/ 0 h 1393"/>
                <a:gd name="T125" fmla="*/ 265 w 265"/>
                <a:gd name="T126" fmla="*/ 1393 h 13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5" h="1393">
                  <a:moveTo>
                    <a:pt x="48" y="768"/>
                  </a:moveTo>
                  <a:lnTo>
                    <a:pt x="24" y="732"/>
                  </a:lnTo>
                  <a:lnTo>
                    <a:pt x="24" y="696"/>
                  </a:lnTo>
                  <a:lnTo>
                    <a:pt x="24" y="660"/>
                  </a:lnTo>
                  <a:lnTo>
                    <a:pt x="24" y="624"/>
                  </a:lnTo>
                  <a:lnTo>
                    <a:pt x="12" y="588"/>
                  </a:lnTo>
                  <a:lnTo>
                    <a:pt x="0" y="552"/>
                  </a:lnTo>
                  <a:lnTo>
                    <a:pt x="0" y="516"/>
                  </a:lnTo>
                  <a:lnTo>
                    <a:pt x="0" y="480"/>
                  </a:lnTo>
                  <a:lnTo>
                    <a:pt x="0" y="444"/>
                  </a:lnTo>
                  <a:lnTo>
                    <a:pt x="12" y="408"/>
                  </a:lnTo>
                  <a:lnTo>
                    <a:pt x="12" y="372"/>
                  </a:lnTo>
                  <a:lnTo>
                    <a:pt x="12" y="336"/>
                  </a:lnTo>
                  <a:lnTo>
                    <a:pt x="12" y="300"/>
                  </a:lnTo>
                  <a:lnTo>
                    <a:pt x="12" y="264"/>
                  </a:lnTo>
                  <a:lnTo>
                    <a:pt x="0" y="228"/>
                  </a:lnTo>
                  <a:lnTo>
                    <a:pt x="0" y="192"/>
                  </a:lnTo>
                  <a:lnTo>
                    <a:pt x="0" y="156"/>
                  </a:lnTo>
                  <a:lnTo>
                    <a:pt x="12" y="120"/>
                  </a:lnTo>
                  <a:lnTo>
                    <a:pt x="12" y="84"/>
                  </a:lnTo>
                  <a:lnTo>
                    <a:pt x="24" y="48"/>
                  </a:lnTo>
                  <a:lnTo>
                    <a:pt x="60" y="12"/>
                  </a:lnTo>
                  <a:lnTo>
                    <a:pt x="96" y="0"/>
                  </a:lnTo>
                  <a:lnTo>
                    <a:pt x="132" y="0"/>
                  </a:lnTo>
                  <a:lnTo>
                    <a:pt x="168" y="12"/>
                  </a:lnTo>
                  <a:lnTo>
                    <a:pt x="192" y="48"/>
                  </a:lnTo>
                  <a:lnTo>
                    <a:pt x="216" y="84"/>
                  </a:lnTo>
                  <a:lnTo>
                    <a:pt x="228" y="120"/>
                  </a:lnTo>
                  <a:lnTo>
                    <a:pt x="228" y="156"/>
                  </a:lnTo>
                  <a:lnTo>
                    <a:pt x="228" y="192"/>
                  </a:lnTo>
                  <a:lnTo>
                    <a:pt x="228" y="228"/>
                  </a:lnTo>
                  <a:lnTo>
                    <a:pt x="216" y="264"/>
                  </a:lnTo>
                  <a:lnTo>
                    <a:pt x="204" y="312"/>
                  </a:lnTo>
                  <a:lnTo>
                    <a:pt x="204" y="348"/>
                  </a:lnTo>
                  <a:lnTo>
                    <a:pt x="192" y="384"/>
                  </a:lnTo>
                  <a:lnTo>
                    <a:pt x="192" y="420"/>
                  </a:lnTo>
                  <a:lnTo>
                    <a:pt x="180" y="456"/>
                  </a:lnTo>
                  <a:lnTo>
                    <a:pt x="168" y="492"/>
                  </a:lnTo>
                  <a:lnTo>
                    <a:pt x="168" y="528"/>
                  </a:lnTo>
                  <a:lnTo>
                    <a:pt x="156" y="564"/>
                  </a:lnTo>
                  <a:lnTo>
                    <a:pt x="144" y="600"/>
                  </a:lnTo>
                  <a:lnTo>
                    <a:pt x="144" y="636"/>
                  </a:lnTo>
                  <a:lnTo>
                    <a:pt x="144" y="672"/>
                  </a:lnTo>
                  <a:lnTo>
                    <a:pt x="144" y="708"/>
                  </a:lnTo>
                  <a:lnTo>
                    <a:pt x="144" y="744"/>
                  </a:lnTo>
                  <a:lnTo>
                    <a:pt x="144" y="780"/>
                  </a:lnTo>
                  <a:lnTo>
                    <a:pt x="168" y="816"/>
                  </a:lnTo>
                  <a:lnTo>
                    <a:pt x="192" y="852"/>
                  </a:lnTo>
                  <a:lnTo>
                    <a:pt x="216" y="888"/>
                  </a:lnTo>
                  <a:lnTo>
                    <a:pt x="228" y="924"/>
                  </a:lnTo>
                  <a:lnTo>
                    <a:pt x="240" y="960"/>
                  </a:lnTo>
                  <a:lnTo>
                    <a:pt x="252" y="996"/>
                  </a:lnTo>
                  <a:lnTo>
                    <a:pt x="264" y="1032"/>
                  </a:lnTo>
                  <a:lnTo>
                    <a:pt x="264" y="1068"/>
                  </a:lnTo>
                  <a:lnTo>
                    <a:pt x="264" y="1104"/>
                  </a:lnTo>
                  <a:lnTo>
                    <a:pt x="264" y="1140"/>
                  </a:lnTo>
                  <a:lnTo>
                    <a:pt x="264" y="1176"/>
                  </a:lnTo>
                  <a:lnTo>
                    <a:pt x="264" y="1212"/>
                  </a:lnTo>
                  <a:lnTo>
                    <a:pt x="240" y="1248"/>
                  </a:lnTo>
                  <a:lnTo>
                    <a:pt x="240" y="1284"/>
                  </a:lnTo>
                  <a:lnTo>
                    <a:pt x="216" y="1320"/>
                  </a:lnTo>
                  <a:lnTo>
                    <a:pt x="192" y="1356"/>
                  </a:lnTo>
                  <a:lnTo>
                    <a:pt x="156" y="1380"/>
                  </a:lnTo>
                  <a:lnTo>
                    <a:pt x="120" y="1392"/>
                  </a:lnTo>
                  <a:lnTo>
                    <a:pt x="108" y="1356"/>
                  </a:lnTo>
                  <a:lnTo>
                    <a:pt x="84" y="1320"/>
                  </a:lnTo>
                  <a:lnTo>
                    <a:pt x="72" y="1284"/>
                  </a:lnTo>
                  <a:lnTo>
                    <a:pt x="60" y="1248"/>
                  </a:lnTo>
                  <a:lnTo>
                    <a:pt x="60" y="1212"/>
                  </a:lnTo>
                  <a:lnTo>
                    <a:pt x="60" y="1176"/>
                  </a:lnTo>
                  <a:lnTo>
                    <a:pt x="60" y="1140"/>
                  </a:lnTo>
                  <a:lnTo>
                    <a:pt x="60" y="1104"/>
                  </a:lnTo>
                  <a:lnTo>
                    <a:pt x="60" y="1068"/>
                  </a:lnTo>
                  <a:lnTo>
                    <a:pt x="60" y="1032"/>
                  </a:lnTo>
                  <a:lnTo>
                    <a:pt x="60" y="996"/>
                  </a:lnTo>
                  <a:lnTo>
                    <a:pt x="60" y="960"/>
                  </a:lnTo>
                  <a:lnTo>
                    <a:pt x="60" y="924"/>
                  </a:lnTo>
                  <a:lnTo>
                    <a:pt x="60" y="888"/>
                  </a:lnTo>
                  <a:lnTo>
                    <a:pt x="60" y="852"/>
                  </a:lnTo>
                  <a:lnTo>
                    <a:pt x="60" y="816"/>
                  </a:lnTo>
                  <a:lnTo>
                    <a:pt x="60" y="780"/>
                  </a:lnTo>
                  <a:lnTo>
                    <a:pt x="48" y="768"/>
                  </a:lnTo>
                </a:path>
              </a:pathLst>
            </a:custGeom>
            <a:solidFill>
              <a:schemeClr val="accent1"/>
            </a:solidFill>
            <a:ln w="25400" cap="rnd">
              <a:solidFill>
                <a:schemeClr val="tx1"/>
              </a:solidFill>
              <a:round/>
              <a:headEnd/>
              <a:tailEnd/>
            </a:ln>
          </p:spPr>
          <p:txBody>
            <a:bodyPr/>
            <a:lstStyle/>
            <a:p>
              <a:endParaRPr lang="en-GB"/>
            </a:p>
          </p:txBody>
        </p:sp>
        <p:sp>
          <p:nvSpPr>
            <p:cNvPr id="24596" name="Oval 20"/>
            <p:cNvSpPr>
              <a:spLocks noChangeArrowheads="1"/>
            </p:cNvSpPr>
            <p:nvPr/>
          </p:nvSpPr>
          <p:spPr bwMode="auto">
            <a:xfrm>
              <a:off x="4760" y="2360"/>
              <a:ext cx="272" cy="320"/>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4597" name="Freeform 21"/>
            <p:cNvSpPr>
              <a:spLocks/>
            </p:cNvSpPr>
            <p:nvPr/>
          </p:nvSpPr>
          <p:spPr bwMode="auto">
            <a:xfrm>
              <a:off x="5124" y="1740"/>
              <a:ext cx="241" cy="1429"/>
            </a:xfrm>
            <a:custGeom>
              <a:avLst/>
              <a:gdLst>
                <a:gd name="T0" fmla="*/ 84 w 241"/>
                <a:gd name="T1" fmla="*/ 672 h 1429"/>
                <a:gd name="T2" fmla="*/ 60 w 241"/>
                <a:gd name="T3" fmla="*/ 600 h 1429"/>
                <a:gd name="T4" fmla="*/ 48 w 241"/>
                <a:gd name="T5" fmla="*/ 528 h 1429"/>
                <a:gd name="T6" fmla="*/ 36 w 241"/>
                <a:gd name="T7" fmla="*/ 456 h 1429"/>
                <a:gd name="T8" fmla="*/ 24 w 241"/>
                <a:gd name="T9" fmla="*/ 360 h 1429"/>
                <a:gd name="T10" fmla="*/ 0 w 241"/>
                <a:gd name="T11" fmla="*/ 276 h 1429"/>
                <a:gd name="T12" fmla="*/ 0 w 241"/>
                <a:gd name="T13" fmla="*/ 192 h 1429"/>
                <a:gd name="T14" fmla="*/ 0 w 241"/>
                <a:gd name="T15" fmla="*/ 108 h 1429"/>
                <a:gd name="T16" fmla="*/ 24 w 241"/>
                <a:gd name="T17" fmla="*/ 36 h 1429"/>
                <a:gd name="T18" fmla="*/ 108 w 241"/>
                <a:gd name="T19" fmla="*/ 0 h 1429"/>
                <a:gd name="T20" fmla="*/ 156 w 241"/>
                <a:gd name="T21" fmla="*/ 60 h 1429"/>
                <a:gd name="T22" fmla="*/ 180 w 241"/>
                <a:gd name="T23" fmla="*/ 132 h 1429"/>
                <a:gd name="T24" fmla="*/ 180 w 241"/>
                <a:gd name="T25" fmla="*/ 204 h 1429"/>
                <a:gd name="T26" fmla="*/ 180 w 241"/>
                <a:gd name="T27" fmla="*/ 288 h 1429"/>
                <a:gd name="T28" fmla="*/ 180 w 241"/>
                <a:gd name="T29" fmla="*/ 384 h 1429"/>
                <a:gd name="T30" fmla="*/ 180 w 241"/>
                <a:gd name="T31" fmla="*/ 456 h 1429"/>
                <a:gd name="T32" fmla="*/ 180 w 241"/>
                <a:gd name="T33" fmla="*/ 528 h 1429"/>
                <a:gd name="T34" fmla="*/ 180 w 241"/>
                <a:gd name="T35" fmla="*/ 600 h 1429"/>
                <a:gd name="T36" fmla="*/ 180 w 241"/>
                <a:gd name="T37" fmla="*/ 672 h 1429"/>
                <a:gd name="T38" fmla="*/ 180 w 241"/>
                <a:gd name="T39" fmla="*/ 744 h 1429"/>
                <a:gd name="T40" fmla="*/ 180 w 241"/>
                <a:gd name="T41" fmla="*/ 816 h 1429"/>
                <a:gd name="T42" fmla="*/ 180 w 241"/>
                <a:gd name="T43" fmla="*/ 888 h 1429"/>
                <a:gd name="T44" fmla="*/ 192 w 241"/>
                <a:gd name="T45" fmla="*/ 960 h 1429"/>
                <a:gd name="T46" fmla="*/ 216 w 241"/>
                <a:gd name="T47" fmla="*/ 1032 h 1429"/>
                <a:gd name="T48" fmla="*/ 228 w 241"/>
                <a:gd name="T49" fmla="*/ 1104 h 1429"/>
                <a:gd name="T50" fmla="*/ 240 w 241"/>
                <a:gd name="T51" fmla="*/ 1176 h 1429"/>
                <a:gd name="T52" fmla="*/ 240 w 241"/>
                <a:gd name="T53" fmla="*/ 1248 h 1429"/>
                <a:gd name="T54" fmla="*/ 216 w 241"/>
                <a:gd name="T55" fmla="*/ 1320 h 1429"/>
                <a:gd name="T56" fmla="*/ 180 w 241"/>
                <a:gd name="T57" fmla="*/ 1392 h 1429"/>
                <a:gd name="T58" fmla="*/ 120 w 241"/>
                <a:gd name="T59" fmla="*/ 1416 h 1429"/>
                <a:gd name="T60" fmla="*/ 96 w 241"/>
                <a:gd name="T61" fmla="*/ 1344 h 1429"/>
                <a:gd name="T62" fmla="*/ 96 w 241"/>
                <a:gd name="T63" fmla="*/ 1272 h 1429"/>
                <a:gd name="T64" fmla="*/ 72 w 241"/>
                <a:gd name="T65" fmla="*/ 1200 h 1429"/>
                <a:gd name="T66" fmla="*/ 72 w 241"/>
                <a:gd name="T67" fmla="*/ 1128 h 1429"/>
                <a:gd name="T68" fmla="*/ 72 w 241"/>
                <a:gd name="T69" fmla="*/ 1044 h 1429"/>
                <a:gd name="T70" fmla="*/ 72 w 241"/>
                <a:gd name="T71" fmla="*/ 972 h 1429"/>
                <a:gd name="T72" fmla="*/ 96 w 241"/>
                <a:gd name="T73" fmla="*/ 900 h 1429"/>
                <a:gd name="T74" fmla="*/ 120 w 241"/>
                <a:gd name="T75" fmla="*/ 828 h 1429"/>
                <a:gd name="T76" fmla="*/ 132 w 241"/>
                <a:gd name="T77" fmla="*/ 756 h 1429"/>
                <a:gd name="T78" fmla="*/ 108 w 241"/>
                <a:gd name="T79" fmla="*/ 708 h 142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41"/>
                <a:gd name="T121" fmla="*/ 0 h 1429"/>
                <a:gd name="T122" fmla="*/ 241 w 241"/>
                <a:gd name="T123" fmla="*/ 1429 h 1429"/>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41" h="1429">
                  <a:moveTo>
                    <a:pt x="108" y="708"/>
                  </a:moveTo>
                  <a:lnTo>
                    <a:pt x="84" y="672"/>
                  </a:lnTo>
                  <a:lnTo>
                    <a:pt x="72" y="636"/>
                  </a:lnTo>
                  <a:lnTo>
                    <a:pt x="60" y="600"/>
                  </a:lnTo>
                  <a:lnTo>
                    <a:pt x="48" y="564"/>
                  </a:lnTo>
                  <a:lnTo>
                    <a:pt x="48" y="528"/>
                  </a:lnTo>
                  <a:lnTo>
                    <a:pt x="36" y="492"/>
                  </a:lnTo>
                  <a:lnTo>
                    <a:pt x="36" y="456"/>
                  </a:lnTo>
                  <a:lnTo>
                    <a:pt x="24" y="408"/>
                  </a:lnTo>
                  <a:lnTo>
                    <a:pt x="24" y="360"/>
                  </a:lnTo>
                  <a:lnTo>
                    <a:pt x="12" y="312"/>
                  </a:lnTo>
                  <a:lnTo>
                    <a:pt x="0" y="276"/>
                  </a:lnTo>
                  <a:lnTo>
                    <a:pt x="0" y="240"/>
                  </a:lnTo>
                  <a:lnTo>
                    <a:pt x="0" y="192"/>
                  </a:lnTo>
                  <a:lnTo>
                    <a:pt x="0" y="144"/>
                  </a:lnTo>
                  <a:lnTo>
                    <a:pt x="0" y="108"/>
                  </a:lnTo>
                  <a:lnTo>
                    <a:pt x="12" y="72"/>
                  </a:lnTo>
                  <a:lnTo>
                    <a:pt x="24" y="36"/>
                  </a:lnTo>
                  <a:lnTo>
                    <a:pt x="72" y="12"/>
                  </a:lnTo>
                  <a:lnTo>
                    <a:pt x="108" y="0"/>
                  </a:lnTo>
                  <a:lnTo>
                    <a:pt x="144" y="24"/>
                  </a:lnTo>
                  <a:lnTo>
                    <a:pt x="156" y="60"/>
                  </a:lnTo>
                  <a:lnTo>
                    <a:pt x="168" y="96"/>
                  </a:lnTo>
                  <a:lnTo>
                    <a:pt x="180" y="132"/>
                  </a:lnTo>
                  <a:lnTo>
                    <a:pt x="180" y="168"/>
                  </a:lnTo>
                  <a:lnTo>
                    <a:pt x="180" y="204"/>
                  </a:lnTo>
                  <a:lnTo>
                    <a:pt x="180" y="240"/>
                  </a:lnTo>
                  <a:lnTo>
                    <a:pt x="180" y="288"/>
                  </a:lnTo>
                  <a:lnTo>
                    <a:pt x="180" y="336"/>
                  </a:lnTo>
                  <a:lnTo>
                    <a:pt x="180" y="384"/>
                  </a:lnTo>
                  <a:lnTo>
                    <a:pt x="180" y="420"/>
                  </a:lnTo>
                  <a:lnTo>
                    <a:pt x="180" y="456"/>
                  </a:lnTo>
                  <a:lnTo>
                    <a:pt x="180" y="492"/>
                  </a:lnTo>
                  <a:lnTo>
                    <a:pt x="180" y="528"/>
                  </a:lnTo>
                  <a:lnTo>
                    <a:pt x="180" y="564"/>
                  </a:lnTo>
                  <a:lnTo>
                    <a:pt x="180" y="600"/>
                  </a:lnTo>
                  <a:lnTo>
                    <a:pt x="180" y="636"/>
                  </a:lnTo>
                  <a:lnTo>
                    <a:pt x="180" y="672"/>
                  </a:lnTo>
                  <a:lnTo>
                    <a:pt x="180" y="708"/>
                  </a:lnTo>
                  <a:lnTo>
                    <a:pt x="180" y="744"/>
                  </a:lnTo>
                  <a:lnTo>
                    <a:pt x="180" y="780"/>
                  </a:lnTo>
                  <a:lnTo>
                    <a:pt x="180" y="816"/>
                  </a:lnTo>
                  <a:lnTo>
                    <a:pt x="180" y="852"/>
                  </a:lnTo>
                  <a:lnTo>
                    <a:pt x="180" y="888"/>
                  </a:lnTo>
                  <a:lnTo>
                    <a:pt x="192" y="924"/>
                  </a:lnTo>
                  <a:lnTo>
                    <a:pt x="192" y="960"/>
                  </a:lnTo>
                  <a:lnTo>
                    <a:pt x="204" y="996"/>
                  </a:lnTo>
                  <a:lnTo>
                    <a:pt x="216" y="1032"/>
                  </a:lnTo>
                  <a:lnTo>
                    <a:pt x="228" y="1068"/>
                  </a:lnTo>
                  <a:lnTo>
                    <a:pt x="228" y="1104"/>
                  </a:lnTo>
                  <a:lnTo>
                    <a:pt x="228" y="1140"/>
                  </a:lnTo>
                  <a:lnTo>
                    <a:pt x="240" y="1176"/>
                  </a:lnTo>
                  <a:lnTo>
                    <a:pt x="240" y="1212"/>
                  </a:lnTo>
                  <a:lnTo>
                    <a:pt x="240" y="1248"/>
                  </a:lnTo>
                  <a:lnTo>
                    <a:pt x="240" y="1284"/>
                  </a:lnTo>
                  <a:lnTo>
                    <a:pt x="216" y="1320"/>
                  </a:lnTo>
                  <a:lnTo>
                    <a:pt x="204" y="1356"/>
                  </a:lnTo>
                  <a:lnTo>
                    <a:pt x="180" y="1392"/>
                  </a:lnTo>
                  <a:lnTo>
                    <a:pt x="156" y="1428"/>
                  </a:lnTo>
                  <a:lnTo>
                    <a:pt x="120" y="1416"/>
                  </a:lnTo>
                  <a:lnTo>
                    <a:pt x="96" y="1380"/>
                  </a:lnTo>
                  <a:lnTo>
                    <a:pt x="96" y="1344"/>
                  </a:lnTo>
                  <a:lnTo>
                    <a:pt x="96" y="1308"/>
                  </a:lnTo>
                  <a:lnTo>
                    <a:pt x="96" y="1272"/>
                  </a:lnTo>
                  <a:lnTo>
                    <a:pt x="84" y="1236"/>
                  </a:lnTo>
                  <a:lnTo>
                    <a:pt x="72" y="1200"/>
                  </a:lnTo>
                  <a:lnTo>
                    <a:pt x="72" y="1164"/>
                  </a:lnTo>
                  <a:lnTo>
                    <a:pt x="72" y="1128"/>
                  </a:lnTo>
                  <a:lnTo>
                    <a:pt x="72" y="1092"/>
                  </a:lnTo>
                  <a:lnTo>
                    <a:pt x="72" y="1044"/>
                  </a:lnTo>
                  <a:lnTo>
                    <a:pt x="72" y="1008"/>
                  </a:lnTo>
                  <a:lnTo>
                    <a:pt x="72" y="972"/>
                  </a:lnTo>
                  <a:lnTo>
                    <a:pt x="84" y="936"/>
                  </a:lnTo>
                  <a:lnTo>
                    <a:pt x="96" y="900"/>
                  </a:lnTo>
                  <a:lnTo>
                    <a:pt x="108" y="864"/>
                  </a:lnTo>
                  <a:lnTo>
                    <a:pt x="120" y="828"/>
                  </a:lnTo>
                  <a:lnTo>
                    <a:pt x="132" y="792"/>
                  </a:lnTo>
                  <a:lnTo>
                    <a:pt x="132" y="756"/>
                  </a:lnTo>
                  <a:lnTo>
                    <a:pt x="132" y="720"/>
                  </a:lnTo>
                  <a:lnTo>
                    <a:pt x="108" y="708"/>
                  </a:lnTo>
                </a:path>
              </a:pathLst>
            </a:custGeom>
            <a:solidFill>
              <a:schemeClr val="hlink"/>
            </a:solidFill>
            <a:ln w="25400" cap="rnd">
              <a:solidFill>
                <a:schemeClr val="tx1"/>
              </a:solidFill>
              <a:round/>
              <a:headEnd/>
              <a:tailEnd/>
            </a:ln>
          </p:spPr>
          <p:txBody>
            <a:bodyPr/>
            <a:lstStyle/>
            <a:p>
              <a:endParaRPr lang="en-GB"/>
            </a:p>
          </p:txBody>
        </p:sp>
        <p:sp>
          <p:nvSpPr>
            <p:cNvPr id="24598" name="Freeform 22"/>
            <p:cNvSpPr>
              <a:spLocks/>
            </p:cNvSpPr>
            <p:nvPr/>
          </p:nvSpPr>
          <p:spPr bwMode="auto">
            <a:xfrm>
              <a:off x="5328" y="1728"/>
              <a:ext cx="265" cy="1393"/>
            </a:xfrm>
            <a:custGeom>
              <a:avLst/>
              <a:gdLst>
                <a:gd name="T0" fmla="*/ 24 w 265"/>
                <a:gd name="T1" fmla="*/ 732 h 1393"/>
                <a:gd name="T2" fmla="*/ 24 w 265"/>
                <a:gd name="T3" fmla="*/ 660 h 1393"/>
                <a:gd name="T4" fmla="*/ 12 w 265"/>
                <a:gd name="T5" fmla="*/ 588 h 1393"/>
                <a:gd name="T6" fmla="*/ 0 w 265"/>
                <a:gd name="T7" fmla="*/ 516 h 1393"/>
                <a:gd name="T8" fmla="*/ 0 w 265"/>
                <a:gd name="T9" fmla="*/ 444 h 1393"/>
                <a:gd name="T10" fmla="*/ 12 w 265"/>
                <a:gd name="T11" fmla="*/ 372 h 1393"/>
                <a:gd name="T12" fmla="*/ 12 w 265"/>
                <a:gd name="T13" fmla="*/ 300 h 1393"/>
                <a:gd name="T14" fmla="*/ 0 w 265"/>
                <a:gd name="T15" fmla="*/ 228 h 1393"/>
                <a:gd name="T16" fmla="*/ 0 w 265"/>
                <a:gd name="T17" fmla="*/ 156 h 1393"/>
                <a:gd name="T18" fmla="*/ 12 w 265"/>
                <a:gd name="T19" fmla="*/ 84 h 1393"/>
                <a:gd name="T20" fmla="*/ 60 w 265"/>
                <a:gd name="T21" fmla="*/ 12 h 1393"/>
                <a:gd name="T22" fmla="*/ 132 w 265"/>
                <a:gd name="T23" fmla="*/ 0 h 1393"/>
                <a:gd name="T24" fmla="*/ 192 w 265"/>
                <a:gd name="T25" fmla="*/ 48 h 1393"/>
                <a:gd name="T26" fmla="*/ 228 w 265"/>
                <a:gd name="T27" fmla="*/ 120 h 1393"/>
                <a:gd name="T28" fmla="*/ 228 w 265"/>
                <a:gd name="T29" fmla="*/ 192 h 1393"/>
                <a:gd name="T30" fmla="*/ 216 w 265"/>
                <a:gd name="T31" fmla="*/ 264 h 1393"/>
                <a:gd name="T32" fmla="*/ 204 w 265"/>
                <a:gd name="T33" fmla="*/ 348 h 1393"/>
                <a:gd name="T34" fmla="*/ 192 w 265"/>
                <a:gd name="T35" fmla="*/ 420 h 1393"/>
                <a:gd name="T36" fmla="*/ 168 w 265"/>
                <a:gd name="T37" fmla="*/ 492 h 1393"/>
                <a:gd name="T38" fmla="*/ 156 w 265"/>
                <a:gd name="T39" fmla="*/ 564 h 1393"/>
                <a:gd name="T40" fmla="*/ 144 w 265"/>
                <a:gd name="T41" fmla="*/ 636 h 1393"/>
                <a:gd name="T42" fmla="*/ 144 w 265"/>
                <a:gd name="T43" fmla="*/ 708 h 1393"/>
                <a:gd name="T44" fmla="*/ 144 w 265"/>
                <a:gd name="T45" fmla="*/ 780 h 1393"/>
                <a:gd name="T46" fmla="*/ 192 w 265"/>
                <a:gd name="T47" fmla="*/ 852 h 1393"/>
                <a:gd name="T48" fmla="*/ 228 w 265"/>
                <a:gd name="T49" fmla="*/ 924 h 1393"/>
                <a:gd name="T50" fmla="*/ 252 w 265"/>
                <a:gd name="T51" fmla="*/ 996 h 1393"/>
                <a:gd name="T52" fmla="*/ 264 w 265"/>
                <a:gd name="T53" fmla="*/ 1068 h 1393"/>
                <a:gd name="T54" fmla="*/ 264 w 265"/>
                <a:gd name="T55" fmla="*/ 1140 h 1393"/>
                <a:gd name="T56" fmla="*/ 264 w 265"/>
                <a:gd name="T57" fmla="*/ 1212 h 1393"/>
                <a:gd name="T58" fmla="*/ 240 w 265"/>
                <a:gd name="T59" fmla="*/ 1284 h 1393"/>
                <a:gd name="T60" fmla="*/ 192 w 265"/>
                <a:gd name="T61" fmla="*/ 1356 h 1393"/>
                <a:gd name="T62" fmla="*/ 120 w 265"/>
                <a:gd name="T63" fmla="*/ 1392 h 1393"/>
                <a:gd name="T64" fmla="*/ 84 w 265"/>
                <a:gd name="T65" fmla="*/ 1320 h 1393"/>
                <a:gd name="T66" fmla="*/ 60 w 265"/>
                <a:gd name="T67" fmla="*/ 1248 h 1393"/>
                <a:gd name="T68" fmla="*/ 60 w 265"/>
                <a:gd name="T69" fmla="*/ 1176 h 1393"/>
                <a:gd name="T70" fmla="*/ 60 w 265"/>
                <a:gd name="T71" fmla="*/ 1104 h 1393"/>
                <a:gd name="T72" fmla="*/ 60 w 265"/>
                <a:gd name="T73" fmla="*/ 1032 h 1393"/>
                <a:gd name="T74" fmla="*/ 60 w 265"/>
                <a:gd name="T75" fmla="*/ 960 h 1393"/>
                <a:gd name="T76" fmla="*/ 60 w 265"/>
                <a:gd name="T77" fmla="*/ 888 h 1393"/>
                <a:gd name="T78" fmla="*/ 60 w 265"/>
                <a:gd name="T79" fmla="*/ 816 h 1393"/>
                <a:gd name="T80" fmla="*/ 48 w 265"/>
                <a:gd name="T81" fmla="*/ 768 h 1393"/>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5"/>
                <a:gd name="T124" fmla="*/ 0 h 1393"/>
                <a:gd name="T125" fmla="*/ 265 w 265"/>
                <a:gd name="T126" fmla="*/ 1393 h 1393"/>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5" h="1393">
                  <a:moveTo>
                    <a:pt x="48" y="768"/>
                  </a:moveTo>
                  <a:lnTo>
                    <a:pt x="24" y="732"/>
                  </a:lnTo>
                  <a:lnTo>
                    <a:pt x="24" y="696"/>
                  </a:lnTo>
                  <a:lnTo>
                    <a:pt x="24" y="660"/>
                  </a:lnTo>
                  <a:lnTo>
                    <a:pt x="24" y="624"/>
                  </a:lnTo>
                  <a:lnTo>
                    <a:pt x="12" y="588"/>
                  </a:lnTo>
                  <a:lnTo>
                    <a:pt x="0" y="552"/>
                  </a:lnTo>
                  <a:lnTo>
                    <a:pt x="0" y="516"/>
                  </a:lnTo>
                  <a:lnTo>
                    <a:pt x="0" y="480"/>
                  </a:lnTo>
                  <a:lnTo>
                    <a:pt x="0" y="444"/>
                  </a:lnTo>
                  <a:lnTo>
                    <a:pt x="12" y="408"/>
                  </a:lnTo>
                  <a:lnTo>
                    <a:pt x="12" y="372"/>
                  </a:lnTo>
                  <a:lnTo>
                    <a:pt x="12" y="336"/>
                  </a:lnTo>
                  <a:lnTo>
                    <a:pt x="12" y="300"/>
                  </a:lnTo>
                  <a:lnTo>
                    <a:pt x="12" y="264"/>
                  </a:lnTo>
                  <a:lnTo>
                    <a:pt x="0" y="228"/>
                  </a:lnTo>
                  <a:lnTo>
                    <a:pt x="0" y="192"/>
                  </a:lnTo>
                  <a:lnTo>
                    <a:pt x="0" y="156"/>
                  </a:lnTo>
                  <a:lnTo>
                    <a:pt x="12" y="120"/>
                  </a:lnTo>
                  <a:lnTo>
                    <a:pt x="12" y="84"/>
                  </a:lnTo>
                  <a:lnTo>
                    <a:pt x="24" y="48"/>
                  </a:lnTo>
                  <a:lnTo>
                    <a:pt x="60" y="12"/>
                  </a:lnTo>
                  <a:lnTo>
                    <a:pt x="96" y="0"/>
                  </a:lnTo>
                  <a:lnTo>
                    <a:pt x="132" y="0"/>
                  </a:lnTo>
                  <a:lnTo>
                    <a:pt x="168" y="12"/>
                  </a:lnTo>
                  <a:lnTo>
                    <a:pt x="192" y="48"/>
                  </a:lnTo>
                  <a:lnTo>
                    <a:pt x="216" y="84"/>
                  </a:lnTo>
                  <a:lnTo>
                    <a:pt x="228" y="120"/>
                  </a:lnTo>
                  <a:lnTo>
                    <a:pt x="228" y="156"/>
                  </a:lnTo>
                  <a:lnTo>
                    <a:pt x="228" y="192"/>
                  </a:lnTo>
                  <a:lnTo>
                    <a:pt x="228" y="228"/>
                  </a:lnTo>
                  <a:lnTo>
                    <a:pt x="216" y="264"/>
                  </a:lnTo>
                  <a:lnTo>
                    <a:pt x="204" y="312"/>
                  </a:lnTo>
                  <a:lnTo>
                    <a:pt x="204" y="348"/>
                  </a:lnTo>
                  <a:lnTo>
                    <a:pt x="192" y="384"/>
                  </a:lnTo>
                  <a:lnTo>
                    <a:pt x="192" y="420"/>
                  </a:lnTo>
                  <a:lnTo>
                    <a:pt x="180" y="456"/>
                  </a:lnTo>
                  <a:lnTo>
                    <a:pt x="168" y="492"/>
                  </a:lnTo>
                  <a:lnTo>
                    <a:pt x="168" y="528"/>
                  </a:lnTo>
                  <a:lnTo>
                    <a:pt x="156" y="564"/>
                  </a:lnTo>
                  <a:lnTo>
                    <a:pt x="144" y="600"/>
                  </a:lnTo>
                  <a:lnTo>
                    <a:pt x="144" y="636"/>
                  </a:lnTo>
                  <a:lnTo>
                    <a:pt x="144" y="672"/>
                  </a:lnTo>
                  <a:lnTo>
                    <a:pt x="144" y="708"/>
                  </a:lnTo>
                  <a:lnTo>
                    <a:pt x="144" y="744"/>
                  </a:lnTo>
                  <a:lnTo>
                    <a:pt x="144" y="780"/>
                  </a:lnTo>
                  <a:lnTo>
                    <a:pt x="168" y="816"/>
                  </a:lnTo>
                  <a:lnTo>
                    <a:pt x="192" y="852"/>
                  </a:lnTo>
                  <a:lnTo>
                    <a:pt x="216" y="888"/>
                  </a:lnTo>
                  <a:lnTo>
                    <a:pt x="228" y="924"/>
                  </a:lnTo>
                  <a:lnTo>
                    <a:pt x="240" y="960"/>
                  </a:lnTo>
                  <a:lnTo>
                    <a:pt x="252" y="996"/>
                  </a:lnTo>
                  <a:lnTo>
                    <a:pt x="264" y="1032"/>
                  </a:lnTo>
                  <a:lnTo>
                    <a:pt x="264" y="1068"/>
                  </a:lnTo>
                  <a:lnTo>
                    <a:pt x="264" y="1104"/>
                  </a:lnTo>
                  <a:lnTo>
                    <a:pt x="264" y="1140"/>
                  </a:lnTo>
                  <a:lnTo>
                    <a:pt x="264" y="1176"/>
                  </a:lnTo>
                  <a:lnTo>
                    <a:pt x="264" y="1212"/>
                  </a:lnTo>
                  <a:lnTo>
                    <a:pt x="240" y="1248"/>
                  </a:lnTo>
                  <a:lnTo>
                    <a:pt x="240" y="1284"/>
                  </a:lnTo>
                  <a:lnTo>
                    <a:pt x="216" y="1320"/>
                  </a:lnTo>
                  <a:lnTo>
                    <a:pt x="192" y="1356"/>
                  </a:lnTo>
                  <a:lnTo>
                    <a:pt x="156" y="1380"/>
                  </a:lnTo>
                  <a:lnTo>
                    <a:pt x="120" y="1392"/>
                  </a:lnTo>
                  <a:lnTo>
                    <a:pt x="108" y="1356"/>
                  </a:lnTo>
                  <a:lnTo>
                    <a:pt x="84" y="1320"/>
                  </a:lnTo>
                  <a:lnTo>
                    <a:pt x="72" y="1284"/>
                  </a:lnTo>
                  <a:lnTo>
                    <a:pt x="60" y="1248"/>
                  </a:lnTo>
                  <a:lnTo>
                    <a:pt x="60" y="1212"/>
                  </a:lnTo>
                  <a:lnTo>
                    <a:pt x="60" y="1176"/>
                  </a:lnTo>
                  <a:lnTo>
                    <a:pt x="60" y="1140"/>
                  </a:lnTo>
                  <a:lnTo>
                    <a:pt x="60" y="1104"/>
                  </a:lnTo>
                  <a:lnTo>
                    <a:pt x="60" y="1068"/>
                  </a:lnTo>
                  <a:lnTo>
                    <a:pt x="60" y="1032"/>
                  </a:lnTo>
                  <a:lnTo>
                    <a:pt x="60" y="996"/>
                  </a:lnTo>
                  <a:lnTo>
                    <a:pt x="60" y="960"/>
                  </a:lnTo>
                  <a:lnTo>
                    <a:pt x="60" y="924"/>
                  </a:lnTo>
                  <a:lnTo>
                    <a:pt x="60" y="888"/>
                  </a:lnTo>
                  <a:lnTo>
                    <a:pt x="60" y="852"/>
                  </a:lnTo>
                  <a:lnTo>
                    <a:pt x="60" y="816"/>
                  </a:lnTo>
                  <a:lnTo>
                    <a:pt x="60" y="780"/>
                  </a:lnTo>
                  <a:lnTo>
                    <a:pt x="48" y="768"/>
                  </a:lnTo>
                </a:path>
              </a:pathLst>
            </a:custGeom>
            <a:solidFill>
              <a:schemeClr val="hlink"/>
            </a:solidFill>
            <a:ln w="25400" cap="rnd">
              <a:solidFill>
                <a:schemeClr val="tx1"/>
              </a:solidFill>
              <a:round/>
              <a:headEnd/>
              <a:tailEnd/>
            </a:ln>
          </p:spPr>
          <p:txBody>
            <a:bodyPr/>
            <a:lstStyle/>
            <a:p>
              <a:endParaRPr lang="en-GB"/>
            </a:p>
          </p:txBody>
        </p:sp>
        <p:sp>
          <p:nvSpPr>
            <p:cNvPr id="24599" name="Oval 23"/>
            <p:cNvSpPr>
              <a:spLocks noChangeArrowheads="1"/>
            </p:cNvSpPr>
            <p:nvPr/>
          </p:nvSpPr>
          <p:spPr bwMode="auto">
            <a:xfrm>
              <a:off x="5192" y="2312"/>
              <a:ext cx="272" cy="320"/>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4600" name="Freeform 24"/>
            <p:cNvSpPr>
              <a:spLocks/>
            </p:cNvSpPr>
            <p:nvPr/>
          </p:nvSpPr>
          <p:spPr bwMode="auto">
            <a:xfrm>
              <a:off x="192" y="1992"/>
              <a:ext cx="145" cy="577"/>
            </a:xfrm>
            <a:custGeom>
              <a:avLst/>
              <a:gdLst>
                <a:gd name="T0" fmla="*/ 96 w 145"/>
                <a:gd name="T1" fmla="*/ 312 h 577"/>
                <a:gd name="T2" fmla="*/ 108 w 145"/>
                <a:gd name="T3" fmla="*/ 276 h 577"/>
                <a:gd name="T4" fmla="*/ 72 w 145"/>
                <a:gd name="T5" fmla="*/ 252 h 577"/>
                <a:gd name="T6" fmla="*/ 48 w 145"/>
                <a:gd name="T7" fmla="*/ 216 h 577"/>
                <a:gd name="T8" fmla="*/ 12 w 145"/>
                <a:gd name="T9" fmla="*/ 192 h 577"/>
                <a:gd name="T10" fmla="*/ 0 w 145"/>
                <a:gd name="T11" fmla="*/ 156 h 577"/>
                <a:gd name="T12" fmla="*/ 0 w 145"/>
                <a:gd name="T13" fmla="*/ 120 h 577"/>
                <a:gd name="T14" fmla="*/ 0 w 145"/>
                <a:gd name="T15" fmla="*/ 84 h 577"/>
                <a:gd name="T16" fmla="*/ 0 w 145"/>
                <a:gd name="T17" fmla="*/ 48 h 577"/>
                <a:gd name="T18" fmla="*/ 24 w 145"/>
                <a:gd name="T19" fmla="*/ 12 h 577"/>
                <a:gd name="T20" fmla="*/ 60 w 145"/>
                <a:gd name="T21" fmla="*/ 0 h 577"/>
                <a:gd name="T22" fmla="*/ 96 w 145"/>
                <a:gd name="T23" fmla="*/ 0 h 577"/>
                <a:gd name="T24" fmla="*/ 132 w 145"/>
                <a:gd name="T25" fmla="*/ 36 h 577"/>
                <a:gd name="T26" fmla="*/ 144 w 145"/>
                <a:gd name="T27" fmla="*/ 72 h 577"/>
                <a:gd name="T28" fmla="*/ 144 w 145"/>
                <a:gd name="T29" fmla="*/ 108 h 577"/>
                <a:gd name="T30" fmla="*/ 144 w 145"/>
                <a:gd name="T31" fmla="*/ 144 h 577"/>
                <a:gd name="T32" fmla="*/ 144 w 145"/>
                <a:gd name="T33" fmla="*/ 180 h 577"/>
                <a:gd name="T34" fmla="*/ 144 w 145"/>
                <a:gd name="T35" fmla="*/ 216 h 577"/>
                <a:gd name="T36" fmla="*/ 144 w 145"/>
                <a:gd name="T37" fmla="*/ 252 h 577"/>
                <a:gd name="T38" fmla="*/ 120 w 145"/>
                <a:gd name="T39" fmla="*/ 288 h 577"/>
                <a:gd name="T40" fmla="*/ 120 w 145"/>
                <a:gd name="T41" fmla="*/ 324 h 577"/>
                <a:gd name="T42" fmla="*/ 132 w 145"/>
                <a:gd name="T43" fmla="*/ 360 h 577"/>
                <a:gd name="T44" fmla="*/ 144 w 145"/>
                <a:gd name="T45" fmla="*/ 396 h 577"/>
                <a:gd name="T46" fmla="*/ 144 w 145"/>
                <a:gd name="T47" fmla="*/ 432 h 577"/>
                <a:gd name="T48" fmla="*/ 144 w 145"/>
                <a:gd name="T49" fmla="*/ 468 h 577"/>
                <a:gd name="T50" fmla="*/ 144 w 145"/>
                <a:gd name="T51" fmla="*/ 504 h 577"/>
                <a:gd name="T52" fmla="*/ 144 w 145"/>
                <a:gd name="T53" fmla="*/ 540 h 577"/>
                <a:gd name="T54" fmla="*/ 120 w 145"/>
                <a:gd name="T55" fmla="*/ 576 h 577"/>
                <a:gd name="T56" fmla="*/ 84 w 145"/>
                <a:gd name="T57" fmla="*/ 576 h 577"/>
                <a:gd name="T58" fmla="*/ 60 w 145"/>
                <a:gd name="T59" fmla="*/ 540 h 577"/>
                <a:gd name="T60" fmla="*/ 48 w 145"/>
                <a:gd name="T61" fmla="*/ 504 h 577"/>
                <a:gd name="T62" fmla="*/ 48 w 145"/>
                <a:gd name="T63" fmla="*/ 468 h 577"/>
                <a:gd name="T64" fmla="*/ 48 w 145"/>
                <a:gd name="T65" fmla="*/ 432 h 577"/>
                <a:gd name="T66" fmla="*/ 60 w 145"/>
                <a:gd name="T67" fmla="*/ 396 h 577"/>
                <a:gd name="T68" fmla="*/ 84 w 145"/>
                <a:gd name="T69" fmla="*/ 360 h 577"/>
                <a:gd name="T70" fmla="*/ 96 w 145"/>
                <a:gd name="T71" fmla="*/ 324 h 577"/>
                <a:gd name="T72" fmla="*/ 108 w 145"/>
                <a:gd name="T73" fmla="*/ 288 h 577"/>
                <a:gd name="T74" fmla="*/ 96 w 145"/>
                <a:gd name="T75" fmla="*/ 312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577"/>
                <a:gd name="T116" fmla="*/ 145 w 145"/>
                <a:gd name="T117" fmla="*/ 577 h 5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577">
                  <a:moveTo>
                    <a:pt x="96" y="312"/>
                  </a:moveTo>
                  <a:lnTo>
                    <a:pt x="108" y="276"/>
                  </a:lnTo>
                  <a:lnTo>
                    <a:pt x="72" y="252"/>
                  </a:lnTo>
                  <a:lnTo>
                    <a:pt x="48" y="216"/>
                  </a:lnTo>
                  <a:lnTo>
                    <a:pt x="12" y="192"/>
                  </a:lnTo>
                  <a:lnTo>
                    <a:pt x="0" y="156"/>
                  </a:lnTo>
                  <a:lnTo>
                    <a:pt x="0" y="120"/>
                  </a:lnTo>
                  <a:lnTo>
                    <a:pt x="0" y="84"/>
                  </a:lnTo>
                  <a:lnTo>
                    <a:pt x="0" y="48"/>
                  </a:lnTo>
                  <a:lnTo>
                    <a:pt x="24" y="12"/>
                  </a:lnTo>
                  <a:lnTo>
                    <a:pt x="60" y="0"/>
                  </a:lnTo>
                  <a:lnTo>
                    <a:pt x="96" y="0"/>
                  </a:lnTo>
                  <a:lnTo>
                    <a:pt x="132" y="36"/>
                  </a:lnTo>
                  <a:lnTo>
                    <a:pt x="144" y="72"/>
                  </a:lnTo>
                  <a:lnTo>
                    <a:pt x="144" y="108"/>
                  </a:lnTo>
                  <a:lnTo>
                    <a:pt x="144" y="144"/>
                  </a:lnTo>
                  <a:lnTo>
                    <a:pt x="144" y="180"/>
                  </a:lnTo>
                  <a:lnTo>
                    <a:pt x="144" y="216"/>
                  </a:lnTo>
                  <a:lnTo>
                    <a:pt x="144" y="252"/>
                  </a:lnTo>
                  <a:lnTo>
                    <a:pt x="120" y="288"/>
                  </a:lnTo>
                  <a:lnTo>
                    <a:pt x="120" y="324"/>
                  </a:lnTo>
                  <a:lnTo>
                    <a:pt x="132" y="360"/>
                  </a:lnTo>
                  <a:lnTo>
                    <a:pt x="144" y="396"/>
                  </a:lnTo>
                  <a:lnTo>
                    <a:pt x="144" y="432"/>
                  </a:lnTo>
                  <a:lnTo>
                    <a:pt x="144" y="468"/>
                  </a:lnTo>
                  <a:lnTo>
                    <a:pt x="144" y="504"/>
                  </a:lnTo>
                  <a:lnTo>
                    <a:pt x="144" y="540"/>
                  </a:lnTo>
                  <a:lnTo>
                    <a:pt x="120" y="576"/>
                  </a:lnTo>
                  <a:lnTo>
                    <a:pt x="84" y="576"/>
                  </a:lnTo>
                  <a:lnTo>
                    <a:pt x="60" y="540"/>
                  </a:lnTo>
                  <a:lnTo>
                    <a:pt x="48" y="504"/>
                  </a:lnTo>
                  <a:lnTo>
                    <a:pt x="48" y="468"/>
                  </a:lnTo>
                  <a:lnTo>
                    <a:pt x="48" y="432"/>
                  </a:lnTo>
                  <a:lnTo>
                    <a:pt x="60" y="396"/>
                  </a:lnTo>
                  <a:lnTo>
                    <a:pt x="84" y="360"/>
                  </a:lnTo>
                  <a:lnTo>
                    <a:pt x="96" y="324"/>
                  </a:lnTo>
                  <a:lnTo>
                    <a:pt x="108" y="288"/>
                  </a:lnTo>
                  <a:lnTo>
                    <a:pt x="96" y="312"/>
                  </a:lnTo>
                </a:path>
              </a:pathLst>
            </a:custGeom>
            <a:solidFill>
              <a:schemeClr val="accent1"/>
            </a:solidFill>
            <a:ln w="25400" cap="rnd">
              <a:solidFill>
                <a:schemeClr val="tx1"/>
              </a:solidFill>
              <a:round/>
              <a:headEnd/>
              <a:tailEnd/>
            </a:ln>
          </p:spPr>
          <p:txBody>
            <a:bodyPr/>
            <a:lstStyle/>
            <a:p>
              <a:endParaRPr lang="en-GB"/>
            </a:p>
          </p:txBody>
        </p:sp>
        <p:sp>
          <p:nvSpPr>
            <p:cNvPr id="24601" name="Freeform 25"/>
            <p:cNvSpPr>
              <a:spLocks/>
            </p:cNvSpPr>
            <p:nvPr/>
          </p:nvSpPr>
          <p:spPr bwMode="auto">
            <a:xfrm>
              <a:off x="336" y="1992"/>
              <a:ext cx="157" cy="577"/>
            </a:xfrm>
            <a:custGeom>
              <a:avLst/>
              <a:gdLst>
                <a:gd name="T0" fmla="*/ 48 w 157"/>
                <a:gd name="T1" fmla="*/ 264 h 577"/>
                <a:gd name="T2" fmla="*/ 12 w 157"/>
                <a:gd name="T3" fmla="*/ 252 h 577"/>
                <a:gd name="T4" fmla="*/ 0 w 157"/>
                <a:gd name="T5" fmla="*/ 216 h 577"/>
                <a:gd name="T6" fmla="*/ 0 w 157"/>
                <a:gd name="T7" fmla="*/ 180 h 577"/>
                <a:gd name="T8" fmla="*/ 0 w 157"/>
                <a:gd name="T9" fmla="*/ 144 h 577"/>
                <a:gd name="T10" fmla="*/ 0 w 157"/>
                <a:gd name="T11" fmla="*/ 108 h 577"/>
                <a:gd name="T12" fmla="*/ 0 w 157"/>
                <a:gd name="T13" fmla="*/ 72 h 577"/>
                <a:gd name="T14" fmla="*/ 0 w 157"/>
                <a:gd name="T15" fmla="*/ 36 h 577"/>
                <a:gd name="T16" fmla="*/ 36 w 157"/>
                <a:gd name="T17" fmla="*/ 12 h 577"/>
                <a:gd name="T18" fmla="*/ 72 w 157"/>
                <a:gd name="T19" fmla="*/ 0 h 577"/>
                <a:gd name="T20" fmla="*/ 108 w 157"/>
                <a:gd name="T21" fmla="*/ 0 h 577"/>
                <a:gd name="T22" fmla="*/ 132 w 157"/>
                <a:gd name="T23" fmla="*/ 36 h 577"/>
                <a:gd name="T24" fmla="*/ 156 w 157"/>
                <a:gd name="T25" fmla="*/ 72 h 577"/>
                <a:gd name="T26" fmla="*/ 156 w 157"/>
                <a:gd name="T27" fmla="*/ 108 h 577"/>
                <a:gd name="T28" fmla="*/ 156 w 157"/>
                <a:gd name="T29" fmla="*/ 144 h 577"/>
                <a:gd name="T30" fmla="*/ 144 w 157"/>
                <a:gd name="T31" fmla="*/ 180 h 577"/>
                <a:gd name="T32" fmla="*/ 108 w 157"/>
                <a:gd name="T33" fmla="*/ 204 h 577"/>
                <a:gd name="T34" fmla="*/ 96 w 157"/>
                <a:gd name="T35" fmla="*/ 240 h 577"/>
                <a:gd name="T36" fmla="*/ 84 w 157"/>
                <a:gd name="T37" fmla="*/ 276 h 577"/>
                <a:gd name="T38" fmla="*/ 84 w 157"/>
                <a:gd name="T39" fmla="*/ 312 h 577"/>
                <a:gd name="T40" fmla="*/ 84 w 157"/>
                <a:gd name="T41" fmla="*/ 348 h 577"/>
                <a:gd name="T42" fmla="*/ 96 w 157"/>
                <a:gd name="T43" fmla="*/ 384 h 577"/>
                <a:gd name="T44" fmla="*/ 120 w 157"/>
                <a:gd name="T45" fmla="*/ 420 h 577"/>
                <a:gd name="T46" fmla="*/ 132 w 157"/>
                <a:gd name="T47" fmla="*/ 456 h 577"/>
                <a:gd name="T48" fmla="*/ 144 w 157"/>
                <a:gd name="T49" fmla="*/ 492 h 577"/>
                <a:gd name="T50" fmla="*/ 144 w 157"/>
                <a:gd name="T51" fmla="*/ 528 h 577"/>
                <a:gd name="T52" fmla="*/ 144 w 157"/>
                <a:gd name="T53" fmla="*/ 564 h 577"/>
                <a:gd name="T54" fmla="*/ 108 w 157"/>
                <a:gd name="T55" fmla="*/ 564 h 577"/>
                <a:gd name="T56" fmla="*/ 72 w 157"/>
                <a:gd name="T57" fmla="*/ 576 h 577"/>
                <a:gd name="T58" fmla="*/ 36 w 157"/>
                <a:gd name="T59" fmla="*/ 564 h 577"/>
                <a:gd name="T60" fmla="*/ 12 w 157"/>
                <a:gd name="T61" fmla="*/ 528 h 577"/>
                <a:gd name="T62" fmla="*/ 12 w 157"/>
                <a:gd name="T63" fmla="*/ 492 h 577"/>
                <a:gd name="T64" fmla="*/ 12 w 157"/>
                <a:gd name="T65" fmla="*/ 456 h 577"/>
                <a:gd name="T66" fmla="*/ 12 w 157"/>
                <a:gd name="T67" fmla="*/ 420 h 577"/>
                <a:gd name="T68" fmla="*/ 12 w 157"/>
                <a:gd name="T69" fmla="*/ 384 h 577"/>
                <a:gd name="T70" fmla="*/ 24 w 157"/>
                <a:gd name="T71" fmla="*/ 348 h 577"/>
                <a:gd name="T72" fmla="*/ 36 w 157"/>
                <a:gd name="T73" fmla="*/ 312 h 577"/>
                <a:gd name="T74" fmla="*/ 36 w 157"/>
                <a:gd name="T75" fmla="*/ 276 h 577"/>
                <a:gd name="T76" fmla="*/ 48 w 157"/>
                <a:gd name="T77" fmla="*/ 264 h 5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7"/>
                <a:gd name="T118" fmla="*/ 0 h 577"/>
                <a:gd name="T119" fmla="*/ 157 w 157"/>
                <a:gd name="T120" fmla="*/ 577 h 5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7" h="577">
                  <a:moveTo>
                    <a:pt x="48" y="264"/>
                  </a:moveTo>
                  <a:lnTo>
                    <a:pt x="12" y="252"/>
                  </a:lnTo>
                  <a:lnTo>
                    <a:pt x="0" y="216"/>
                  </a:lnTo>
                  <a:lnTo>
                    <a:pt x="0" y="180"/>
                  </a:lnTo>
                  <a:lnTo>
                    <a:pt x="0" y="144"/>
                  </a:lnTo>
                  <a:lnTo>
                    <a:pt x="0" y="108"/>
                  </a:lnTo>
                  <a:lnTo>
                    <a:pt x="0" y="72"/>
                  </a:lnTo>
                  <a:lnTo>
                    <a:pt x="0" y="36"/>
                  </a:lnTo>
                  <a:lnTo>
                    <a:pt x="36" y="12"/>
                  </a:lnTo>
                  <a:lnTo>
                    <a:pt x="72" y="0"/>
                  </a:lnTo>
                  <a:lnTo>
                    <a:pt x="108" y="0"/>
                  </a:lnTo>
                  <a:lnTo>
                    <a:pt x="132" y="36"/>
                  </a:lnTo>
                  <a:lnTo>
                    <a:pt x="156" y="72"/>
                  </a:lnTo>
                  <a:lnTo>
                    <a:pt x="156" y="108"/>
                  </a:lnTo>
                  <a:lnTo>
                    <a:pt x="156" y="144"/>
                  </a:lnTo>
                  <a:lnTo>
                    <a:pt x="144" y="180"/>
                  </a:lnTo>
                  <a:lnTo>
                    <a:pt x="108" y="204"/>
                  </a:lnTo>
                  <a:lnTo>
                    <a:pt x="96" y="240"/>
                  </a:lnTo>
                  <a:lnTo>
                    <a:pt x="84" y="276"/>
                  </a:lnTo>
                  <a:lnTo>
                    <a:pt x="84" y="312"/>
                  </a:lnTo>
                  <a:lnTo>
                    <a:pt x="84" y="348"/>
                  </a:lnTo>
                  <a:lnTo>
                    <a:pt x="96" y="384"/>
                  </a:lnTo>
                  <a:lnTo>
                    <a:pt x="120" y="420"/>
                  </a:lnTo>
                  <a:lnTo>
                    <a:pt x="132" y="456"/>
                  </a:lnTo>
                  <a:lnTo>
                    <a:pt x="144" y="492"/>
                  </a:lnTo>
                  <a:lnTo>
                    <a:pt x="144" y="528"/>
                  </a:lnTo>
                  <a:lnTo>
                    <a:pt x="144" y="564"/>
                  </a:lnTo>
                  <a:lnTo>
                    <a:pt x="108" y="564"/>
                  </a:lnTo>
                  <a:lnTo>
                    <a:pt x="72" y="576"/>
                  </a:lnTo>
                  <a:lnTo>
                    <a:pt x="36" y="564"/>
                  </a:lnTo>
                  <a:lnTo>
                    <a:pt x="12" y="528"/>
                  </a:lnTo>
                  <a:lnTo>
                    <a:pt x="12" y="492"/>
                  </a:lnTo>
                  <a:lnTo>
                    <a:pt x="12" y="456"/>
                  </a:lnTo>
                  <a:lnTo>
                    <a:pt x="12" y="420"/>
                  </a:lnTo>
                  <a:lnTo>
                    <a:pt x="12" y="384"/>
                  </a:lnTo>
                  <a:lnTo>
                    <a:pt x="24" y="348"/>
                  </a:lnTo>
                  <a:lnTo>
                    <a:pt x="36" y="312"/>
                  </a:lnTo>
                  <a:lnTo>
                    <a:pt x="36" y="276"/>
                  </a:lnTo>
                  <a:lnTo>
                    <a:pt x="48" y="264"/>
                  </a:lnTo>
                </a:path>
              </a:pathLst>
            </a:custGeom>
            <a:solidFill>
              <a:schemeClr val="accent1"/>
            </a:solidFill>
            <a:ln w="25400" cap="rnd">
              <a:solidFill>
                <a:schemeClr val="tx1"/>
              </a:solidFill>
              <a:round/>
              <a:headEnd/>
              <a:tailEnd/>
            </a:ln>
          </p:spPr>
          <p:txBody>
            <a:bodyPr/>
            <a:lstStyle/>
            <a:p>
              <a:endParaRPr lang="en-GB"/>
            </a:p>
          </p:txBody>
        </p:sp>
        <p:sp>
          <p:nvSpPr>
            <p:cNvPr id="24602" name="Oval 26"/>
            <p:cNvSpPr>
              <a:spLocks noChangeArrowheads="1"/>
            </p:cNvSpPr>
            <p:nvPr/>
          </p:nvSpPr>
          <p:spPr bwMode="auto">
            <a:xfrm>
              <a:off x="248" y="2168"/>
              <a:ext cx="176" cy="224"/>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4603" name="Freeform 27"/>
            <p:cNvSpPr>
              <a:spLocks/>
            </p:cNvSpPr>
            <p:nvPr/>
          </p:nvSpPr>
          <p:spPr bwMode="auto">
            <a:xfrm>
              <a:off x="480" y="1992"/>
              <a:ext cx="145" cy="577"/>
            </a:xfrm>
            <a:custGeom>
              <a:avLst/>
              <a:gdLst>
                <a:gd name="T0" fmla="*/ 96 w 145"/>
                <a:gd name="T1" fmla="*/ 312 h 577"/>
                <a:gd name="T2" fmla="*/ 108 w 145"/>
                <a:gd name="T3" fmla="*/ 276 h 577"/>
                <a:gd name="T4" fmla="*/ 72 w 145"/>
                <a:gd name="T5" fmla="*/ 252 h 577"/>
                <a:gd name="T6" fmla="*/ 48 w 145"/>
                <a:gd name="T7" fmla="*/ 216 h 577"/>
                <a:gd name="T8" fmla="*/ 12 w 145"/>
                <a:gd name="T9" fmla="*/ 192 h 577"/>
                <a:gd name="T10" fmla="*/ 0 w 145"/>
                <a:gd name="T11" fmla="*/ 156 h 577"/>
                <a:gd name="T12" fmla="*/ 0 w 145"/>
                <a:gd name="T13" fmla="*/ 120 h 577"/>
                <a:gd name="T14" fmla="*/ 0 w 145"/>
                <a:gd name="T15" fmla="*/ 84 h 577"/>
                <a:gd name="T16" fmla="*/ 0 w 145"/>
                <a:gd name="T17" fmla="*/ 48 h 577"/>
                <a:gd name="T18" fmla="*/ 24 w 145"/>
                <a:gd name="T19" fmla="*/ 12 h 577"/>
                <a:gd name="T20" fmla="*/ 60 w 145"/>
                <a:gd name="T21" fmla="*/ 0 h 577"/>
                <a:gd name="T22" fmla="*/ 96 w 145"/>
                <a:gd name="T23" fmla="*/ 0 h 577"/>
                <a:gd name="T24" fmla="*/ 132 w 145"/>
                <a:gd name="T25" fmla="*/ 36 h 577"/>
                <a:gd name="T26" fmla="*/ 144 w 145"/>
                <a:gd name="T27" fmla="*/ 72 h 577"/>
                <a:gd name="T28" fmla="*/ 144 w 145"/>
                <a:gd name="T29" fmla="*/ 108 h 577"/>
                <a:gd name="T30" fmla="*/ 144 w 145"/>
                <a:gd name="T31" fmla="*/ 144 h 577"/>
                <a:gd name="T32" fmla="*/ 144 w 145"/>
                <a:gd name="T33" fmla="*/ 180 h 577"/>
                <a:gd name="T34" fmla="*/ 144 w 145"/>
                <a:gd name="T35" fmla="*/ 216 h 577"/>
                <a:gd name="T36" fmla="*/ 144 w 145"/>
                <a:gd name="T37" fmla="*/ 252 h 577"/>
                <a:gd name="T38" fmla="*/ 120 w 145"/>
                <a:gd name="T39" fmla="*/ 288 h 577"/>
                <a:gd name="T40" fmla="*/ 120 w 145"/>
                <a:gd name="T41" fmla="*/ 324 h 577"/>
                <a:gd name="T42" fmla="*/ 132 w 145"/>
                <a:gd name="T43" fmla="*/ 360 h 577"/>
                <a:gd name="T44" fmla="*/ 144 w 145"/>
                <a:gd name="T45" fmla="*/ 396 h 577"/>
                <a:gd name="T46" fmla="*/ 144 w 145"/>
                <a:gd name="T47" fmla="*/ 432 h 577"/>
                <a:gd name="T48" fmla="*/ 144 w 145"/>
                <a:gd name="T49" fmla="*/ 468 h 577"/>
                <a:gd name="T50" fmla="*/ 144 w 145"/>
                <a:gd name="T51" fmla="*/ 504 h 577"/>
                <a:gd name="T52" fmla="*/ 144 w 145"/>
                <a:gd name="T53" fmla="*/ 540 h 577"/>
                <a:gd name="T54" fmla="*/ 120 w 145"/>
                <a:gd name="T55" fmla="*/ 576 h 577"/>
                <a:gd name="T56" fmla="*/ 84 w 145"/>
                <a:gd name="T57" fmla="*/ 576 h 577"/>
                <a:gd name="T58" fmla="*/ 60 w 145"/>
                <a:gd name="T59" fmla="*/ 540 h 577"/>
                <a:gd name="T60" fmla="*/ 48 w 145"/>
                <a:gd name="T61" fmla="*/ 504 h 577"/>
                <a:gd name="T62" fmla="*/ 48 w 145"/>
                <a:gd name="T63" fmla="*/ 468 h 577"/>
                <a:gd name="T64" fmla="*/ 48 w 145"/>
                <a:gd name="T65" fmla="*/ 432 h 577"/>
                <a:gd name="T66" fmla="*/ 60 w 145"/>
                <a:gd name="T67" fmla="*/ 396 h 577"/>
                <a:gd name="T68" fmla="*/ 84 w 145"/>
                <a:gd name="T69" fmla="*/ 360 h 577"/>
                <a:gd name="T70" fmla="*/ 96 w 145"/>
                <a:gd name="T71" fmla="*/ 324 h 577"/>
                <a:gd name="T72" fmla="*/ 108 w 145"/>
                <a:gd name="T73" fmla="*/ 288 h 577"/>
                <a:gd name="T74" fmla="*/ 96 w 145"/>
                <a:gd name="T75" fmla="*/ 312 h 57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45"/>
                <a:gd name="T115" fmla="*/ 0 h 577"/>
                <a:gd name="T116" fmla="*/ 145 w 145"/>
                <a:gd name="T117" fmla="*/ 577 h 577"/>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45" h="577">
                  <a:moveTo>
                    <a:pt x="96" y="312"/>
                  </a:moveTo>
                  <a:lnTo>
                    <a:pt x="108" y="276"/>
                  </a:lnTo>
                  <a:lnTo>
                    <a:pt x="72" y="252"/>
                  </a:lnTo>
                  <a:lnTo>
                    <a:pt x="48" y="216"/>
                  </a:lnTo>
                  <a:lnTo>
                    <a:pt x="12" y="192"/>
                  </a:lnTo>
                  <a:lnTo>
                    <a:pt x="0" y="156"/>
                  </a:lnTo>
                  <a:lnTo>
                    <a:pt x="0" y="120"/>
                  </a:lnTo>
                  <a:lnTo>
                    <a:pt x="0" y="84"/>
                  </a:lnTo>
                  <a:lnTo>
                    <a:pt x="0" y="48"/>
                  </a:lnTo>
                  <a:lnTo>
                    <a:pt x="24" y="12"/>
                  </a:lnTo>
                  <a:lnTo>
                    <a:pt x="60" y="0"/>
                  </a:lnTo>
                  <a:lnTo>
                    <a:pt x="96" y="0"/>
                  </a:lnTo>
                  <a:lnTo>
                    <a:pt x="132" y="36"/>
                  </a:lnTo>
                  <a:lnTo>
                    <a:pt x="144" y="72"/>
                  </a:lnTo>
                  <a:lnTo>
                    <a:pt x="144" y="108"/>
                  </a:lnTo>
                  <a:lnTo>
                    <a:pt x="144" y="144"/>
                  </a:lnTo>
                  <a:lnTo>
                    <a:pt x="144" y="180"/>
                  </a:lnTo>
                  <a:lnTo>
                    <a:pt x="144" y="216"/>
                  </a:lnTo>
                  <a:lnTo>
                    <a:pt x="144" y="252"/>
                  </a:lnTo>
                  <a:lnTo>
                    <a:pt x="120" y="288"/>
                  </a:lnTo>
                  <a:lnTo>
                    <a:pt x="120" y="324"/>
                  </a:lnTo>
                  <a:lnTo>
                    <a:pt x="132" y="360"/>
                  </a:lnTo>
                  <a:lnTo>
                    <a:pt x="144" y="396"/>
                  </a:lnTo>
                  <a:lnTo>
                    <a:pt x="144" y="432"/>
                  </a:lnTo>
                  <a:lnTo>
                    <a:pt x="144" y="468"/>
                  </a:lnTo>
                  <a:lnTo>
                    <a:pt x="144" y="504"/>
                  </a:lnTo>
                  <a:lnTo>
                    <a:pt x="144" y="540"/>
                  </a:lnTo>
                  <a:lnTo>
                    <a:pt x="120" y="576"/>
                  </a:lnTo>
                  <a:lnTo>
                    <a:pt x="84" y="576"/>
                  </a:lnTo>
                  <a:lnTo>
                    <a:pt x="60" y="540"/>
                  </a:lnTo>
                  <a:lnTo>
                    <a:pt x="48" y="504"/>
                  </a:lnTo>
                  <a:lnTo>
                    <a:pt x="48" y="468"/>
                  </a:lnTo>
                  <a:lnTo>
                    <a:pt x="48" y="432"/>
                  </a:lnTo>
                  <a:lnTo>
                    <a:pt x="60" y="396"/>
                  </a:lnTo>
                  <a:lnTo>
                    <a:pt x="84" y="360"/>
                  </a:lnTo>
                  <a:lnTo>
                    <a:pt x="96" y="324"/>
                  </a:lnTo>
                  <a:lnTo>
                    <a:pt x="108" y="288"/>
                  </a:lnTo>
                  <a:lnTo>
                    <a:pt x="96" y="312"/>
                  </a:lnTo>
                </a:path>
              </a:pathLst>
            </a:custGeom>
            <a:solidFill>
              <a:schemeClr val="hlink"/>
            </a:solidFill>
            <a:ln w="25400" cap="rnd">
              <a:solidFill>
                <a:schemeClr val="tx1"/>
              </a:solidFill>
              <a:round/>
              <a:headEnd/>
              <a:tailEnd/>
            </a:ln>
          </p:spPr>
          <p:txBody>
            <a:bodyPr/>
            <a:lstStyle/>
            <a:p>
              <a:endParaRPr lang="en-GB"/>
            </a:p>
          </p:txBody>
        </p:sp>
        <p:sp>
          <p:nvSpPr>
            <p:cNvPr id="24604" name="Freeform 28"/>
            <p:cNvSpPr>
              <a:spLocks/>
            </p:cNvSpPr>
            <p:nvPr/>
          </p:nvSpPr>
          <p:spPr bwMode="auto">
            <a:xfrm>
              <a:off x="624" y="1992"/>
              <a:ext cx="157" cy="577"/>
            </a:xfrm>
            <a:custGeom>
              <a:avLst/>
              <a:gdLst>
                <a:gd name="T0" fmla="*/ 48 w 157"/>
                <a:gd name="T1" fmla="*/ 264 h 577"/>
                <a:gd name="T2" fmla="*/ 12 w 157"/>
                <a:gd name="T3" fmla="*/ 252 h 577"/>
                <a:gd name="T4" fmla="*/ 0 w 157"/>
                <a:gd name="T5" fmla="*/ 216 h 577"/>
                <a:gd name="T6" fmla="*/ 0 w 157"/>
                <a:gd name="T7" fmla="*/ 180 h 577"/>
                <a:gd name="T8" fmla="*/ 0 w 157"/>
                <a:gd name="T9" fmla="*/ 144 h 577"/>
                <a:gd name="T10" fmla="*/ 0 w 157"/>
                <a:gd name="T11" fmla="*/ 108 h 577"/>
                <a:gd name="T12" fmla="*/ 0 w 157"/>
                <a:gd name="T13" fmla="*/ 72 h 577"/>
                <a:gd name="T14" fmla="*/ 0 w 157"/>
                <a:gd name="T15" fmla="*/ 36 h 577"/>
                <a:gd name="T16" fmla="*/ 36 w 157"/>
                <a:gd name="T17" fmla="*/ 12 h 577"/>
                <a:gd name="T18" fmla="*/ 72 w 157"/>
                <a:gd name="T19" fmla="*/ 0 h 577"/>
                <a:gd name="T20" fmla="*/ 108 w 157"/>
                <a:gd name="T21" fmla="*/ 0 h 577"/>
                <a:gd name="T22" fmla="*/ 132 w 157"/>
                <a:gd name="T23" fmla="*/ 36 h 577"/>
                <a:gd name="T24" fmla="*/ 156 w 157"/>
                <a:gd name="T25" fmla="*/ 72 h 577"/>
                <a:gd name="T26" fmla="*/ 156 w 157"/>
                <a:gd name="T27" fmla="*/ 108 h 577"/>
                <a:gd name="T28" fmla="*/ 156 w 157"/>
                <a:gd name="T29" fmla="*/ 144 h 577"/>
                <a:gd name="T30" fmla="*/ 144 w 157"/>
                <a:gd name="T31" fmla="*/ 180 h 577"/>
                <a:gd name="T32" fmla="*/ 108 w 157"/>
                <a:gd name="T33" fmla="*/ 204 h 577"/>
                <a:gd name="T34" fmla="*/ 96 w 157"/>
                <a:gd name="T35" fmla="*/ 240 h 577"/>
                <a:gd name="T36" fmla="*/ 84 w 157"/>
                <a:gd name="T37" fmla="*/ 276 h 577"/>
                <a:gd name="T38" fmla="*/ 84 w 157"/>
                <a:gd name="T39" fmla="*/ 312 h 577"/>
                <a:gd name="T40" fmla="*/ 84 w 157"/>
                <a:gd name="T41" fmla="*/ 348 h 577"/>
                <a:gd name="T42" fmla="*/ 96 w 157"/>
                <a:gd name="T43" fmla="*/ 384 h 577"/>
                <a:gd name="T44" fmla="*/ 120 w 157"/>
                <a:gd name="T45" fmla="*/ 420 h 577"/>
                <a:gd name="T46" fmla="*/ 132 w 157"/>
                <a:gd name="T47" fmla="*/ 456 h 577"/>
                <a:gd name="T48" fmla="*/ 144 w 157"/>
                <a:gd name="T49" fmla="*/ 492 h 577"/>
                <a:gd name="T50" fmla="*/ 144 w 157"/>
                <a:gd name="T51" fmla="*/ 528 h 577"/>
                <a:gd name="T52" fmla="*/ 144 w 157"/>
                <a:gd name="T53" fmla="*/ 564 h 577"/>
                <a:gd name="T54" fmla="*/ 108 w 157"/>
                <a:gd name="T55" fmla="*/ 564 h 577"/>
                <a:gd name="T56" fmla="*/ 72 w 157"/>
                <a:gd name="T57" fmla="*/ 576 h 577"/>
                <a:gd name="T58" fmla="*/ 36 w 157"/>
                <a:gd name="T59" fmla="*/ 564 h 577"/>
                <a:gd name="T60" fmla="*/ 12 w 157"/>
                <a:gd name="T61" fmla="*/ 528 h 577"/>
                <a:gd name="T62" fmla="*/ 12 w 157"/>
                <a:gd name="T63" fmla="*/ 492 h 577"/>
                <a:gd name="T64" fmla="*/ 12 w 157"/>
                <a:gd name="T65" fmla="*/ 456 h 577"/>
                <a:gd name="T66" fmla="*/ 12 w 157"/>
                <a:gd name="T67" fmla="*/ 420 h 577"/>
                <a:gd name="T68" fmla="*/ 12 w 157"/>
                <a:gd name="T69" fmla="*/ 384 h 577"/>
                <a:gd name="T70" fmla="*/ 24 w 157"/>
                <a:gd name="T71" fmla="*/ 348 h 577"/>
                <a:gd name="T72" fmla="*/ 36 w 157"/>
                <a:gd name="T73" fmla="*/ 312 h 577"/>
                <a:gd name="T74" fmla="*/ 36 w 157"/>
                <a:gd name="T75" fmla="*/ 276 h 577"/>
                <a:gd name="T76" fmla="*/ 48 w 157"/>
                <a:gd name="T77" fmla="*/ 264 h 57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57"/>
                <a:gd name="T118" fmla="*/ 0 h 577"/>
                <a:gd name="T119" fmla="*/ 157 w 157"/>
                <a:gd name="T120" fmla="*/ 577 h 57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57" h="577">
                  <a:moveTo>
                    <a:pt x="48" y="264"/>
                  </a:moveTo>
                  <a:lnTo>
                    <a:pt x="12" y="252"/>
                  </a:lnTo>
                  <a:lnTo>
                    <a:pt x="0" y="216"/>
                  </a:lnTo>
                  <a:lnTo>
                    <a:pt x="0" y="180"/>
                  </a:lnTo>
                  <a:lnTo>
                    <a:pt x="0" y="144"/>
                  </a:lnTo>
                  <a:lnTo>
                    <a:pt x="0" y="108"/>
                  </a:lnTo>
                  <a:lnTo>
                    <a:pt x="0" y="72"/>
                  </a:lnTo>
                  <a:lnTo>
                    <a:pt x="0" y="36"/>
                  </a:lnTo>
                  <a:lnTo>
                    <a:pt x="36" y="12"/>
                  </a:lnTo>
                  <a:lnTo>
                    <a:pt x="72" y="0"/>
                  </a:lnTo>
                  <a:lnTo>
                    <a:pt x="108" y="0"/>
                  </a:lnTo>
                  <a:lnTo>
                    <a:pt x="132" y="36"/>
                  </a:lnTo>
                  <a:lnTo>
                    <a:pt x="156" y="72"/>
                  </a:lnTo>
                  <a:lnTo>
                    <a:pt x="156" y="108"/>
                  </a:lnTo>
                  <a:lnTo>
                    <a:pt x="156" y="144"/>
                  </a:lnTo>
                  <a:lnTo>
                    <a:pt x="144" y="180"/>
                  </a:lnTo>
                  <a:lnTo>
                    <a:pt x="108" y="204"/>
                  </a:lnTo>
                  <a:lnTo>
                    <a:pt x="96" y="240"/>
                  </a:lnTo>
                  <a:lnTo>
                    <a:pt x="84" y="276"/>
                  </a:lnTo>
                  <a:lnTo>
                    <a:pt x="84" y="312"/>
                  </a:lnTo>
                  <a:lnTo>
                    <a:pt x="84" y="348"/>
                  </a:lnTo>
                  <a:lnTo>
                    <a:pt x="96" y="384"/>
                  </a:lnTo>
                  <a:lnTo>
                    <a:pt x="120" y="420"/>
                  </a:lnTo>
                  <a:lnTo>
                    <a:pt x="132" y="456"/>
                  </a:lnTo>
                  <a:lnTo>
                    <a:pt x="144" y="492"/>
                  </a:lnTo>
                  <a:lnTo>
                    <a:pt x="144" y="528"/>
                  </a:lnTo>
                  <a:lnTo>
                    <a:pt x="144" y="564"/>
                  </a:lnTo>
                  <a:lnTo>
                    <a:pt x="108" y="564"/>
                  </a:lnTo>
                  <a:lnTo>
                    <a:pt x="72" y="576"/>
                  </a:lnTo>
                  <a:lnTo>
                    <a:pt x="36" y="564"/>
                  </a:lnTo>
                  <a:lnTo>
                    <a:pt x="12" y="528"/>
                  </a:lnTo>
                  <a:lnTo>
                    <a:pt x="12" y="492"/>
                  </a:lnTo>
                  <a:lnTo>
                    <a:pt x="12" y="456"/>
                  </a:lnTo>
                  <a:lnTo>
                    <a:pt x="12" y="420"/>
                  </a:lnTo>
                  <a:lnTo>
                    <a:pt x="12" y="384"/>
                  </a:lnTo>
                  <a:lnTo>
                    <a:pt x="24" y="348"/>
                  </a:lnTo>
                  <a:lnTo>
                    <a:pt x="36" y="312"/>
                  </a:lnTo>
                  <a:lnTo>
                    <a:pt x="36" y="276"/>
                  </a:lnTo>
                  <a:lnTo>
                    <a:pt x="48" y="264"/>
                  </a:lnTo>
                </a:path>
              </a:pathLst>
            </a:custGeom>
            <a:solidFill>
              <a:schemeClr val="hlink"/>
            </a:solidFill>
            <a:ln w="25400" cap="rnd">
              <a:solidFill>
                <a:schemeClr val="tx1"/>
              </a:solidFill>
              <a:round/>
              <a:headEnd/>
              <a:tailEnd/>
            </a:ln>
          </p:spPr>
          <p:txBody>
            <a:bodyPr/>
            <a:lstStyle/>
            <a:p>
              <a:endParaRPr lang="en-GB"/>
            </a:p>
          </p:txBody>
        </p:sp>
        <p:sp>
          <p:nvSpPr>
            <p:cNvPr id="24605" name="Oval 29"/>
            <p:cNvSpPr>
              <a:spLocks noChangeArrowheads="1"/>
            </p:cNvSpPr>
            <p:nvPr/>
          </p:nvSpPr>
          <p:spPr bwMode="auto">
            <a:xfrm>
              <a:off x="536" y="2168"/>
              <a:ext cx="176" cy="224"/>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4606" name="Line 30"/>
            <p:cNvSpPr>
              <a:spLocks noChangeShapeType="1"/>
            </p:cNvSpPr>
            <p:nvPr/>
          </p:nvSpPr>
          <p:spPr bwMode="auto">
            <a:xfrm>
              <a:off x="2128" y="3264"/>
              <a:ext cx="256"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07" name="Line 31"/>
            <p:cNvSpPr>
              <a:spLocks noChangeShapeType="1"/>
            </p:cNvSpPr>
            <p:nvPr/>
          </p:nvSpPr>
          <p:spPr bwMode="auto">
            <a:xfrm>
              <a:off x="3136" y="3264"/>
              <a:ext cx="304" cy="0"/>
            </a:xfrm>
            <a:prstGeom prst="line">
              <a:avLst/>
            </a:prstGeom>
            <a:noFill/>
            <a:ln w="508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24608" name="Rectangle 32"/>
            <p:cNvSpPr>
              <a:spLocks noChangeArrowheads="1"/>
            </p:cNvSpPr>
            <p:nvPr/>
          </p:nvSpPr>
          <p:spPr bwMode="auto">
            <a:xfrm>
              <a:off x="903" y="3140"/>
              <a:ext cx="850"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000" b="1"/>
                <a:t>hair color</a:t>
              </a:r>
            </a:p>
            <a:p>
              <a:pPr>
                <a:spcBef>
                  <a:spcPct val="0"/>
                </a:spcBef>
                <a:buSzTx/>
                <a:buFontTx/>
                <a:buNone/>
              </a:pPr>
              <a:r>
                <a:rPr lang="en-US" altLang="en-US" sz="2000" b="1"/>
                <a:t>    locus</a:t>
              </a:r>
            </a:p>
          </p:txBody>
        </p:sp>
        <p:sp>
          <p:nvSpPr>
            <p:cNvPr id="24609" name="Line 33"/>
            <p:cNvSpPr>
              <a:spLocks noChangeShapeType="1"/>
            </p:cNvSpPr>
            <p:nvPr/>
          </p:nvSpPr>
          <p:spPr bwMode="auto">
            <a:xfrm>
              <a:off x="1736" y="3264"/>
              <a:ext cx="272"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4610" name="Rectangle 34"/>
            <p:cNvSpPr>
              <a:spLocks noChangeArrowheads="1"/>
            </p:cNvSpPr>
            <p:nvPr/>
          </p:nvSpPr>
          <p:spPr bwMode="auto">
            <a:xfrm>
              <a:off x="3831" y="3164"/>
              <a:ext cx="850" cy="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000" b="1"/>
                <a:t>hair color</a:t>
              </a:r>
            </a:p>
            <a:p>
              <a:pPr>
                <a:spcBef>
                  <a:spcPct val="0"/>
                </a:spcBef>
                <a:buSzTx/>
                <a:buFontTx/>
                <a:buNone/>
              </a:pPr>
              <a:r>
                <a:rPr lang="en-US" altLang="en-US" sz="2000" b="1"/>
                <a:t>   locus</a:t>
              </a:r>
            </a:p>
          </p:txBody>
        </p:sp>
        <p:sp>
          <p:nvSpPr>
            <p:cNvPr id="24611" name="Line 35"/>
            <p:cNvSpPr>
              <a:spLocks noChangeShapeType="1"/>
            </p:cNvSpPr>
            <p:nvPr/>
          </p:nvSpPr>
          <p:spPr bwMode="auto">
            <a:xfrm>
              <a:off x="3560" y="3264"/>
              <a:ext cx="272" cy="0"/>
            </a:xfrm>
            <a:prstGeom prst="line">
              <a:avLst/>
            </a:prstGeom>
            <a:noFill/>
            <a:ln w="25400">
              <a:solidFill>
                <a:schemeClr val="tx1"/>
              </a:solidFill>
              <a:round/>
              <a:headEnd type="triangle" w="med" len="med"/>
              <a:tailEnd/>
            </a:ln>
            <a:extLst>
              <a:ext uri="{909E8E84-426E-40DD-AFC4-6F175D3DCCD1}">
                <a14:hiddenFill xmlns:a14="http://schemas.microsoft.com/office/drawing/2010/main">
                  <a:noFill/>
                </a14:hiddenFill>
              </a:ext>
            </a:extLst>
          </p:spPr>
          <p:txBody>
            <a:bodyPr wrap="none" anchor="ctr"/>
            <a:lstStyle/>
            <a:p>
              <a:endParaRPr lang="en-GB"/>
            </a:p>
          </p:txBody>
        </p:sp>
      </p:grpSp>
    </p:spTree>
    <p:extLst>
      <p:ext uri="{BB962C8B-B14F-4D97-AF65-F5344CB8AC3E}">
        <p14:creationId xmlns:p14="http://schemas.microsoft.com/office/powerpoint/2010/main" val="319608908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314">
                                            <p:txEl>
                                              <p:pRg st="0" end="0"/>
                                            </p:txEl>
                                          </p:spTgt>
                                        </p:tgtEl>
                                        <p:attrNameLst>
                                          <p:attrName>style.visibility</p:attrName>
                                        </p:attrNameLst>
                                      </p:cBhvr>
                                      <p:to>
                                        <p:strVal val="visible"/>
                                      </p:to>
                                    </p:set>
                                    <p:animEffect transition="in" filter="wipe(left)">
                                      <p:cBhvr>
                                        <p:cTn id="7" dur="500"/>
                                        <p:tgtEl>
                                          <p:spTgt spid="1331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6055"/>
            <a:ext cx="9448800" cy="1825096"/>
          </a:xfrm>
        </p:spPr>
        <p:style>
          <a:lnRef idx="3">
            <a:schemeClr val="lt1"/>
          </a:lnRef>
          <a:fillRef idx="1">
            <a:schemeClr val="accent6"/>
          </a:fillRef>
          <a:effectRef idx="1">
            <a:schemeClr val="accent6"/>
          </a:effectRef>
          <a:fontRef idx="minor">
            <a:schemeClr val="lt1"/>
          </a:fontRef>
        </p:style>
        <p:txBody>
          <a:bodyPr/>
          <a:lstStyle/>
          <a:p>
            <a:r>
              <a:rPr lang="en-GB" dirty="0" smtClean="0">
                <a:latin typeface="Comic Sans MS" panose="030F0702030302020204" pitchFamily="66" charset="0"/>
              </a:rPr>
              <a:t>Linked genes</a:t>
            </a:r>
            <a:endParaRPr lang="en-GB" dirty="0">
              <a:latin typeface="Comic Sans MS" panose="030F0702030302020204" pitchFamily="66" charset="0"/>
            </a:endParaRPr>
          </a:p>
        </p:txBody>
      </p:sp>
      <p:sp>
        <p:nvSpPr>
          <p:cNvPr id="3" name="Subtitle 2"/>
          <p:cNvSpPr>
            <a:spLocks noGrp="1"/>
          </p:cNvSpPr>
          <p:nvPr>
            <p:ph type="subTitle" idx="1"/>
          </p:nvPr>
        </p:nvSpPr>
        <p:spPr>
          <a:xfrm>
            <a:off x="1214438" y="2142601"/>
            <a:ext cx="9605962" cy="685800"/>
          </a:xfrm>
        </p:spPr>
        <p:txBody>
          <a:bodyPr>
            <a:noAutofit/>
          </a:bodyPr>
          <a:lstStyle/>
          <a:p>
            <a:pPr marL="457200" indent="-457200">
              <a:buFont typeface="Arial" panose="020B0604020202020204" pitchFamily="34" charset="0"/>
              <a:buChar char="•"/>
            </a:pPr>
            <a:r>
              <a:rPr lang="en-GB" sz="3600" dirty="0" smtClean="0">
                <a:latin typeface="Comic Sans MS" panose="030F0702030302020204" pitchFamily="66" charset="0"/>
              </a:rPr>
              <a:t>Understand that autosomal linkage results from the presence of alleles on the same chromosome and that the results of the crosses can be explained by the events of meiosis, including black/grey body and long/vestigial wing in </a:t>
            </a:r>
            <a:r>
              <a:rPr lang="en-GB" sz="3600" dirty="0" err="1" smtClean="0">
                <a:latin typeface="Comic Sans MS" panose="030F0702030302020204" pitchFamily="66" charset="0"/>
              </a:rPr>
              <a:t>Drosophilia</a:t>
            </a:r>
            <a:endParaRPr lang="en-GB" sz="3600" dirty="0" smtClean="0">
              <a:latin typeface="Comic Sans MS" panose="030F0702030302020204" pitchFamily="66" charset="0"/>
            </a:endParaRPr>
          </a:p>
        </p:txBody>
      </p:sp>
      <p:sp>
        <p:nvSpPr>
          <p:cNvPr id="4" name="Date Placeholder 3"/>
          <p:cNvSpPr>
            <a:spLocks noGrp="1"/>
          </p:cNvSpPr>
          <p:nvPr>
            <p:ph type="dt" sz="half" idx="10"/>
          </p:nvPr>
        </p:nvSpPr>
        <p:spPr/>
        <p:txBody>
          <a:bodyPr/>
          <a:lstStyle/>
          <a:p>
            <a:fld id="{F708F126-F7C6-45EE-B51E-9C2432A1D9C9}" type="datetime1">
              <a:rPr lang="en-GB" smtClean="0"/>
              <a:t>30/11/2018</a:t>
            </a:fld>
            <a:endParaRPr lang="en-GB"/>
          </a:p>
        </p:txBody>
      </p:sp>
      <p:sp>
        <p:nvSpPr>
          <p:cNvPr id="6" name="Date Placeholder 3"/>
          <p:cNvSpPr txBox="1">
            <a:spLocks/>
          </p:cNvSpPr>
          <p:nvPr/>
        </p:nvSpPr>
        <p:spPr>
          <a:xfrm>
            <a:off x="285750" y="196064"/>
            <a:ext cx="127825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smtClean="0">
                <a:solidFill>
                  <a:schemeClr val="tx1"/>
                </a:solidFill>
              </a:rPr>
              <a:t>C/W                                                                                                                 </a:t>
            </a:r>
            <a:fld id="{96E9C5A8-280E-4A28-9AC2-F6D1A8E4C959}" type="datetime1">
              <a:rPr lang="en-GB" sz="2800" smtClean="0">
                <a:solidFill>
                  <a:schemeClr val="tx1"/>
                </a:solidFill>
              </a:rPr>
              <a:pPr/>
              <a:t>30/11/2018</a:t>
            </a:fld>
            <a:endParaRPr lang="en-GB" sz="2000" dirty="0">
              <a:solidFill>
                <a:schemeClr val="tx1"/>
              </a:solidFill>
            </a:endParaRPr>
          </a:p>
        </p:txBody>
      </p:sp>
    </p:spTree>
    <p:extLst>
      <p:ext uri="{BB962C8B-B14F-4D97-AF65-F5344CB8AC3E}">
        <p14:creationId xmlns:p14="http://schemas.microsoft.com/office/powerpoint/2010/main" val="10293849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125" y="0"/>
            <a:ext cx="10515600" cy="1325563"/>
          </a:xfrm>
        </p:spPr>
        <p:txBody>
          <a:bodyPr/>
          <a:lstStyle/>
          <a:p>
            <a:r>
              <a:rPr lang="en-GB" b="1" dirty="0" smtClean="0">
                <a:latin typeface="Comic Sans MS" panose="030F0702030302020204" pitchFamily="66" charset="0"/>
              </a:rPr>
              <a:t>Starter:</a:t>
            </a:r>
            <a:endParaRPr lang="en-GB" b="1" dirty="0">
              <a:latin typeface="Comic Sans MS" panose="030F0702030302020204" pitchFamily="66" charset="0"/>
            </a:endParaRPr>
          </a:p>
        </p:txBody>
      </p:sp>
      <p:sp>
        <p:nvSpPr>
          <p:cNvPr id="3" name="Content Placeholder 2"/>
          <p:cNvSpPr>
            <a:spLocks noGrp="1"/>
          </p:cNvSpPr>
          <p:nvPr>
            <p:ph idx="1"/>
          </p:nvPr>
        </p:nvSpPr>
        <p:spPr>
          <a:xfrm>
            <a:off x="366712" y="1497012"/>
            <a:ext cx="10515600" cy="4351338"/>
          </a:xfrm>
        </p:spPr>
        <p:txBody>
          <a:bodyPr>
            <a:normAutofit/>
          </a:bodyPr>
          <a:lstStyle/>
          <a:p>
            <a:pPr marL="0" indent="0">
              <a:buNone/>
            </a:pPr>
            <a:r>
              <a:rPr lang="en-GB" sz="4400" dirty="0" smtClean="0">
                <a:latin typeface="Comic Sans MS" panose="030F0702030302020204" pitchFamily="66" charset="0"/>
              </a:rPr>
              <a:t>What is the difference between codominance, monohybrid crosses and dihybrid crosses</a:t>
            </a:r>
            <a:endParaRPr lang="en-GB" sz="44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CB1B03A-162E-4347-B10E-A126FEDBE852}" type="datetime1">
              <a:rPr lang="en-GB" smtClean="0"/>
              <a:t>30/11/2018</a:t>
            </a:fld>
            <a:endParaRPr lang="en-GB"/>
          </a:p>
        </p:txBody>
      </p:sp>
    </p:spTree>
    <p:extLst>
      <p:ext uri="{BB962C8B-B14F-4D97-AF65-F5344CB8AC3E}">
        <p14:creationId xmlns:p14="http://schemas.microsoft.com/office/powerpoint/2010/main" val="297550009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1026" name="Picture 2" descr="http://www.ib.bioninja.com.au/_Media/dihybrid_cross_med.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774" y="215899"/>
            <a:ext cx="11617326" cy="63732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34218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descr="http://genemol.org/genemol/electrophorese/chromo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172" y="193674"/>
            <a:ext cx="10457656" cy="40481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38200" y="4714875"/>
            <a:ext cx="10391775" cy="1323439"/>
          </a:xfrm>
          <a:prstGeom prst="rect">
            <a:avLst/>
          </a:prstGeom>
          <a:noFill/>
        </p:spPr>
        <p:txBody>
          <a:bodyPr wrap="square" rtlCol="0">
            <a:spAutoFit/>
          </a:bodyPr>
          <a:lstStyle/>
          <a:p>
            <a:r>
              <a:rPr lang="en-GB" sz="4000" dirty="0" smtClean="0">
                <a:latin typeface="Comic Sans MS" panose="030F0702030302020204" pitchFamily="66" charset="0"/>
              </a:rPr>
              <a:t>Linked genes are genes that are found on the same chromosome.</a:t>
            </a:r>
            <a:endParaRPr lang="en-GB" sz="4000" dirty="0">
              <a:latin typeface="Comic Sans MS" panose="030F0702030302020204" pitchFamily="66" charset="0"/>
            </a:endParaRPr>
          </a:p>
        </p:txBody>
      </p:sp>
    </p:spTree>
    <p:extLst>
      <p:ext uri="{BB962C8B-B14F-4D97-AF65-F5344CB8AC3E}">
        <p14:creationId xmlns:p14="http://schemas.microsoft.com/office/powerpoint/2010/main" val="354673053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475" y="165100"/>
            <a:ext cx="10515600" cy="1325563"/>
          </a:xfrm>
        </p:spPr>
        <p:txBody>
          <a:bodyPr>
            <a:normAutofit/>
          </a:bodyPr>
          <a:lstStyle/>
          <a:p>
            <a:r>
              <a:rPr lang="en-GB" sz="6000" dirty="0" smtClean="0">
                <a:latin typeface="Comic Sans MS" panose="030F0702030302020204" pitchFamily="66" charset="0"/>
              </a:rPr>
              <a:t>Linkage group</a:t>
            </a:r>
            <a:endParaRPr lang="en-GB" sz="6000" dirty="0">
              <a:latin typeface="Comic Sans MS" panose="030F0702030302020204" pitchFamily="66" charset="0"/>
            </a:endParaRPr>
          </a:p>
        </p:txBody>
      </p:sp>
      <p:sp>
        <p:nvSpPr>
          <p:cNvPr id="3" name="Content Placeholder 2"/>
          <p:cNvSpPr>
            <a:spLocks noGrp="1"/>
          </p:cNvSpPr>
          <p:nvPr>
            <p:ph idx="1"/>
          </p:nvPr>
        </p:nvSpPr>
        <p:spPr>
          <a:xfrm>
            <a:off x="371475" y="1825624"/>
            <a:ext cx="11572875" cy="4818063"/>
          </a:xfrm>
        </p:spPr>
        <p:txBody>
          <a:bodyPr>
            <a:normAutofit/>
          </a:bodyPr>
          <a:lstStyle/>
          <a:p>
            <a:pPr marL="0" indent="0">
              <a:buNone/>
            </a:pPr>
            <a:r>
              <a:rPr lang="en-GB" sz="3600" dirty="0" smtClean="0">
                <a:latin typeface="Comic Sans MS" panose="030F0702030302020204" pitchFamily="66" charset="0"/>
              </a:rPr>
              <a:t>Any 2 genes found on the SAME chromosome are said </a:t>
            </a:r>
            <a:r>
              <a:rPr lang="en-GB" sz="3600" dirty="0" smtClean="0">
                <a:latin typeface="Comic Sans MS" panose="030F0702030302020204" pitchFamily="66" charset="0"/>
              </a:rPr>
              <a:t>to </a:t>
            </a:r>
            <a:r>
              <a:rPr lang="en-GB" sz="3600" dirty="0" smtClean="0">
                <a:latin typeface="Comic Sans MS" panose="030F0702030302020204" pitchFamily="66" charset="0"/>
              </a:rPr>
              <a:t>be linked to each other. Linked genes are usually passed on to the next generation together.</a:t>
            </a:r>
          </a:p>
          <a:p>
            <a:pPr marL="0" indent="0">
              <a:buNone/>
            </a:pPr>
            <a:endParaRPr lang="en-GB" sz="3600" dirty="0">
              <a:latin typeface="Comic Sans MS" panose="030F0702030302020204" pitchFamily="66" charset="0"/>
            </a:endParaRPr>
          </a:p>
          <a:p>
            <a:pPr marL="0" indent="0">
              <a:buNone/>
            </a:pPr>
            <a:r>
              <a:rPr lang="en-GB" sz="3600" dirty="0" smtClean="0">
                <a:latin typeface="Comic Sans MS" panose="030F0702030302020204" pitchFamily="66" charset="0"/>
              </a:rPr>
              <a:t>Linked genes are the exception to Gregor Mendel’s law of independent assortment. When studied together using </a:t>
            </a:r>
            <a:r>
              <a:rPr lang="en-GB" sz="3600" dirty="0" err="1" smtClean="0">
                <a:latin typeface="Comic Sans MS" panose="030F0702030302020204" pitchFamily="66" charset="0"/>
              </a:rPr>
              <a:t>dihybrid</a:t>
            </a:r>
            <a:r>
              <a:rPr lang="en-GB" sz="3600" dirty="0" smtClean="0">
                <a:latin typeface="Comic Sans MS" panose="030F0702030302020204" pitchFamily="66" charset="0"/>
              </a:rPr>
              <a:t> crosses, linked genes do not give the ratio 9:3:3:1. </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7453567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698" y="-185539"/>
            <a:ext cx="10515600" cy="1325563"/>
          </a:xfrm>
        </p:spPr>
        <p:txBody>
          <a:bodyPr>
            <a:normAutofit/>
          </a:bodyPr>
          <a:lstStyle/>
          <a:p>
            <a:r>
              <a:rPr lang="en-GB" sz="5400" dirty="0" smtClean="0">
                <a:latin typeface="Comic Sans MS" panose="030F0702030302020204" pitchFamily="66" charset="0"/>
              </a:rPr>
              <a:t>Linked genes</a:t>
            </a:r>
            <a:endParaRPr lang="en-GB" sz="5400" dirty="0">
              <a:latin typeface="Comic Sans MS" panose="030F0702030302020204" pitchFamily="66" charset="0"/>
            </a:endParaRPr>
          </a:p>
        </p:txBody>
      </p:sp>
      <p:sp>
        <p:nvSpPr>
          <p:cNvPr id="3" name="Content Placeholder 2"/>
          <p:cNvSpPr>
            <a:spLocks noGrp="1"/>
          </p:cNvSpPr>
          <p:nvPr>
            <p:ph idx="1"/>
          </p:nvPr>
        </p:nvSpPr>
        <p:spPr>
          <a:xfrm>
            <a:off x="233814" y="897637"/>
            <a:ext cx="10982325" cy="4705350"/>
          </a:xfrm>
        </p:spPr>
        <p:txBody>
          <a:bodyPr>
            <a:noAutofit/>
          </a:bodyPr>
          <a:lstStyle/>
          <a:p>
            <a:pPr marL="0" indent="0">
              <a:lnSpc>
                <a:spcPct val="120000"/>
              </a:lnSpc>
              <a:buNone/>
            </a:pPr>
            <a:r>
              <a:rPr lang="en-GB" sz="2400" dirty="0" smtClean="0">
                <a:latin typeface="Comic Sans MS" panose="030F0702030302020204" pitchFamily="66" charset="0"/>
              </a:rPr>
              <a:t>In the fruit fly Drosophila, the gene for body colour (grey or black) is in the same linkage group as the gene for wing length (long or short)</a:t>
            </a:r>
          </a:p>
          <a:p>
            <a:pPr marL="0" indent="0">
              <a:lnSpc>
                <a:spcPct val="120000"/>
              </a:lnSpc>
              <a:buNone/>
            </a:pPr>
            <a:endParaRPr lang="en-GB" sz="2400" dirty="0">
              <a:latin typeface="Comic Sans MS" panose="030F0702030302020204" pitchFamily="66" charset="0"/>
            </a:endParaRPr>
          </a:p>
          <a:p>
            <a:pPr marL="0" indent="0">
              <a:lnSpc>
                <a:spcPct val="120000"/>
              </a:lnSpc>
              <a:buNone/>
            </a:pPr>
            <a:r>
              <a:rPr lang="en-GB" sz="2400" dirty="0" smtClean="0">
                <a:latin typeface="Comic Sans MS" panose="030F0702030302020204" pitchFamily="66" charset="0"/>
              </a:rPr>
              <a:t>G = allele for grey body</a:t>
            </a:r>
          </a:p>
          <a:p>
            <a:pPr marL="0" indent="0">
              <a:lnSpc>
                <a:spcPct val="120000"/>
              </a:lnSpc>
              <a:buNone/>
            </a:pPr>
            <a:r>
              <a:rPr lang="en-GB" sz="2400" dirty="0" smtClean="0">
                <a:latin typeface="Comic Sans MS" panose="030F0702030302020204" pitchFamily="66" charset="0"/>
              </a:rPr>
              <a:t>g = allele for black body</a:t>
            </a:r>
          </a:p>
          <a:p>
            <a:pPr marL="0" indent="0">
              <a:lnSpc>
                <a:spcPct val="120000"/>
              </a:lnSpc>
              <a:buNone/>
            </a:pPr>
            <a:r>
              <a:rPr lang="en-GB" sz="2400" dirty="0" smtClean="0">
                <a:latin typeface="Comic Sans MS" panose="030F0702030302020204" pitchFamily="66" charset="0"/>
              </a:rPr>
              <a:t>L = allele for long wings</a:t>
            </a:r>
          </a:p>
          <a:p>
            <a:pPr marL="0" indent="0">
              <a:lnSpc>
                <a:spcPct val="120000"/>
              </a:lnSpc>
              <a:buNone/>
            </a:pPr>
            <a:r>
              <a:rPr lang="en-GB" sz="2400" dirty="0" smtClean="0">
                <a:latin typeface="Comic Sans MS" panose="030F0702030302020204" pitchFamily="66" charset="0"/>
              </a:rPr>
              <a:t>l = allele for short wings</a:t>
            </a:r>
          </a:p>
          <a:p>
            <a:pPr marL="0" indent="0">
              <a:lnSpc>
                <a:spcPct val="120000"/>
              </a:lnSpc>
              <a:buNone/>
            </a:pPr>
            <a:endParaRPr lang="en-GB" sz="2400" dirty="0">
              <a:latin typeface="Comic Sans MS" panose="030F0702030302020204" pitchFamily="66" charset="0"/>
            </a:endParaRPr>
          </a:p>
          <a:p>
            <a:pPr marL="0" indent="0">
              <a:lnSpc>
                <a:spcPct val="120000"/>
              </a:lnSpc>
              <a:buNone/>
            </a:pPr>
            <a:r>
              <a:rPr lang="en-GB" sz="2400" dirty="0" smtClean="0">
                <a:latin typeface="Comic Sans MS" panose="030F0702030302020204" pitchFamily="66" charset="0"/>
              </a:rPr>
              <a:t>The genotypes of TRUE breeding parents are:</a:t>
            </a:r>
          </a:p>
          <a:p>
            <a:pPr marL="0" indent="0">
              <a:lnSpc>
                <a:spcPct val="120000"/>
              </a:lnSpc>
              <a:buNone/>
            </a:pPr>
            <a:r>
              <a:rPr lang="en-GB" sz="2400" dirty="0" smtClean="0">
                <a:latin typeface="Comic Sans MS" panose="030F0702030302020204" pitchFamily="66" charset="0"/>
              </a:rPr>
              <a:t>GGLL – grey bodied, long winged</a:t>
            </a:r>
          </a:p>
          <a:p>
            <a:pPr marL="0" indent="0">
              <a:lnSpc>
                <a:spcPct val="120000"/>
              </a:lnSpc>
              <a:buNone/>
            </a:pPr>
            <a:r>
              <a:rPr lang="en-GB" sz="2400" dirty="0" err="1" smtClean="0">
                <a:latin typeface="Comic Sans MS" panose="030F0702030302020204" pitchFamily="66" charset="0"/>
              </a:rPr>
              <a:t>ggll</a:t>
            </a:r>
            <a:r>
              <a:rPr lang="en-GB" sz="2400" dirty="0" smtClean="0">
                <a:latin typeface="Comic Sans MS" panose="030F0702030302020204" pitchFamily="66" charset="0"/>
              </a:rPr>
              <a:t> – black bodied, short winged</a:t>
            </a:r>
            <a:endParaRPr lang="en-GB" sz="2400" dirty="0">
              <a:latin typeface="Comic Sans MS" panose="030F0702030302020204" pitchFamily="66" charset="0"/>
            </a:endParaRPr>
          </a:p>
        </p:txBody>
      </p:sp>
      <p:pic>
        <p:nvPicPr>
          <p:cNvPr id="2050"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56294" y="19844"/>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992" y="2442463"/>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96449" y="3270385"/>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2693" y="3958660"/>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22453" y="4606587"/>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199" y="2251378"/>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07727" y="4386565"/>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2538" y="0"/>
            <a:ext cx="1519691" cy="1013128"/>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nsects.eugenes.org/species/about/species-gallery/Drosophila_melanogaster/Drosophila_melanogast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36454" y="5806281"/>
            <a:ext cx="1519691" cy="1013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964774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Comic Sans MS" panose="030F0702030302020204" pitchFamily="66" charset="0"/>
              </a:rPr>
              <a:t>Genetic cross diagrams </a:t>
            </a:r>
            <a:endParaRPr lang="en-GB" sz="5400"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During prophase I in meiosis crossing over occurs, this means that genes that are linked (on the same chromosome) may get swapped. </a:t>
            </a:r>
          </a:p>
          <a:p>
            <a:r>
              <a:rPr lang="en-GB" dirty="0" smtClean="0">
                <a:latin typeface="Comic Sans MS" panose="030F0702030302020204" pitchFamily="66" charset="0"/>
              </a:rPr>
              <a:t>When this occurs, a recombinant may be produced. The genotype of this organisms will be completely different from both parents.</a:t>
            </a:r>
          </a:p>
          <a:p>
            <a:r>
              <a:rPr lang="en-GB" dirty="0" smtClean="0">
                <a:latin typeface="Comic Sans MS" panose="030F0702030302020204" pitchFamily="66" charset="0"/>
              </a:rPr>
              <a:t>Your teacher will show you how to illustrate this</a:t>
            </a:r>
            <a:endParaRPr lang="en-GB" dirty="0">
              <a:latin typeface="Comic Sans MS" panose="030F0702030302020204" pitchFamily="66" charset="0"/>
            </a:endParaRPr>
          </a:p>
          <a:p>
            <a:r>
              <a:rPr lang="en-GB" dirty="0" smtClean="0">
                <a:latin typeface="Comic Sans MS" panose="030F0702030302020204" pitchFamily="66" charset="0"/>
              </a:rPr>
              <a:t>GL/</a:t>
            </a:r>
            <a:r>
              <a:rPr lang="en-GB" dirty="0" err="1" smtClean="0">
                <a:latin typeface="Comic Sans MS" panose="030F0702030302020204" pitchFamily="66" charset="0"/>
              </a:rPr>
              <a:t>gl</a:t>
            </a:r>
            <a:r>
              <a:rPr lang="en-GB" dirty="0" smtClean="0">
                <a:latin typeface="Comic Sans MS" panose="030F0702030302020204" pitchFamily="66" charset="0"/>
              </a:rPr>
              <a:t> x GL/</a:t>
            </a:r>
            <a:r>
              <a:rPr lang="en-GB" dirty="0" err="1" smtClean="0">
                <a:latin typeface="Comic Sans MS" panose="030F0702030302020204" pitchFamily="66" charset="0"/>
              </a:rPr>
              <a:t>gL</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22329292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latin typeface="Comic Sans MS" panose="030F0702030302020204" pitchFamily="66" charset="0"/>
              </a:rPr>
              <a:t>Your turn	</a:t>
            </a:r>
            <a:endParaRPr lang="en-GB" sz="6000"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3200" dirty="0" smtClean="0">
                <a:latin typeface="Comic Sans MS" panose="030F0702030302020204" pitchFamily="66" charset="0"/>
              </a:rPr>
              <a:t>Draw genetic cross diagrams to show what happens during the following crosses</a:t>
            </a:r>
          </a:p>
          <a:p>
            <a:r>
              <a:rPr lang="en-GB" sz="3200" dirty="0" smtClean="0">
                <a:latin typeface="Comic Sans MS" panose="030F0702030302020204" pitchFamily="66" charset="0"/>
              </a:rPr>
              <a:t>GL/</a:t>
            </a:r>
            <a:r>
              <a:rPr lang="en-GB" sz="3200" dirty="0" err="1" smtClean="0">
                <a:latin typeface="Comic Sans MS" panose="030F0702030302020204" pitchFamily="66" charset="0"/>
              </a:rPr>
              <a:t>gl</a:t>
            </a:r>
            <a:r>
              <a:rPr lang="en-GB" sz="3200" dirty="0" smtClean="0">
                <a:latin typeface="Comic Sans MS" panose="030F0702030302020204" pitchFamily="66" charset="0"/>
              </a:rPr>
              <a:t> x </a:t>
            </a:r>
            <a:r>
              <a:rPr lang="en-GB" sz="3200" dirty="0" err="1" smtClean="0">
                <a:latin typeface="Comic Sans MS" panose="030F0702030302020204" pitchFamily="66" charset="0"/>
              </a:rPr>
              <a:t>Gl</a:t>
            </a:r>
            <a:r>
              <a:rPr lang="en-GB" sz="3200" dirty="0" smtClean="0">
                <a:latin typeface="Comic Sans MS" panose="030F0702030302020204" pitchFamily="66" charset="0"/>
              </a:rPr>
              <a:t>/</a:t>
            </a:r>
            <a:r>
              <a:rPr lang="en-GB" sz="3200" dirty="0" err="1" smtClean="0">
                <a:latin typeface="Comic Sans MS" panose="030F0702030302020204" pitchFamily="66" charset="0"/>
              </a:rPr>
              <a:t>gL</a:t>
            </a:r>
            <a:endParaRPr lang="en-GB" sz="3200" dirty="0" smtClean="0">
              <a:latin typeface="Comic Sans MS" panose="030F0702030302020204" pitchFamily="66" charset="0"/>
            </a:endParaRPr>
          </a:p>
          <a:p>
            <a:r>
              <a:rPr lang="en-GB" sz="3200" dirty="0" smtClean="0">
                <a:latin typeface="Comic Sans MS" panose="030F0702030302020204" pitchFamily="66" charset="0"/>
              </a:rPr>
              <a:t>GL/GL x </a:t>
            </a:r>
            <a:r>
              <a:rPr lang="en-GB" sz="3200" dirty="0" err="1" smtClean="0">
                <a:latin typeface="Comic Sans MS" panose="030F0702030302020204" pitchFamily="66" charset="0"/>
              </a:rPr>
              <a:t>gl</a:t>
            </a:r>
            <a:r>
              <a:rPr lang="en-GB" sz="3200" dirty="0" smtClean="0">
                <a:latin typeface="Comic Sans MS" panose="030F0702030302020204" pitchFamily="66" charset="0"/>
              </a:rPr>
              <a:t>/</a:t>
            </a:r>
            <a:r>
              <a:rPr lang="en-GB" sz="3200" dirty="0" err="1" smtClean="0">
                <a:latin typeface="Comic Sans MS" panose="030F0702030302020204" pitchFamily="66" charset="0"/>
              </a:rPr>
              <a:t>gl</a:t>
            </a:r>
            <a:endParaRPr lang="en-GB" sz="3200" dirty="0" smtClean="0">
              <a:latin typeface="Comic Sans MS" panose="030F0702030302020204" pitchFamily="66" charset="0"/>
            </a:endParaRPr>
          </a:p>
          <a:p>
            <a:pPr marL="0" indent="0">
              <a:buNone/>
            </a:pPr>
            <a:endParaRPr lang="en-GB" sz="3200" dirty="0" smtClean="0">
              <a:latin typeface="Comic Sans MS" panose="030F0702030302020204" pitchFamily="66" charset="0"/>
            </a:endParaRPr>
          </a:p>
          <a:p>
            <a:pPr marL="0" indent="0">
              <a:buNone/>
            </a:pPr>
            <a:r>
              <a:rPr lang="en-GB" sz="3200" dirty="0" smtClean="0">
                <a:latin typeface="Comic Sans MS" panose="030F0702030302020204" pitchFamily="66" charset="0"/>
              </a:rPr>
              <a:t>In your genetic cross diagrams, label the </a:t>
            </a:r>
            <a:r>
              <a:rPr lang="en-GB" sz="3200" dirty="0" err="1" smtClean="0">
                <a:latin typeface="Comic Sans MS" panose="030F0702030302020204" pitchFamily="66" charset="0"/>
              </a:rPr>
              <a:t>recominbinants</a:t>
            </a:r>
            <a:r>
              <a:rPr lang="en-GB" sz="3200" dirty="0" smtClean="0">
                <a:latin typeface="Comic Sans MS" panose="030F0702030302020204" pitchFamily="66" charset="0"/>
              </a:rPr>
              <a:t> – these are the genotypes that are completely different to the parental genotypes.</a:t>
            </a:r>
            <a:endParaRPr lang="en-GB" sz="32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205993406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400" dirty="0" smtClean="0">
                <a:latin typeface="Comic Sans MS" panose="030F0702030302020204" pitchFamily="66" charset="0"/>
              </a:rPr>
              <a:t>Summary Question</a:t>
            </a:r>
            <a:endParaRPr lang="en-GB" sz="54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3600" dirty="0" smtClean="0">
                <a:latin typeface="Comic Sans MS" panose="030F0702030302020204" pitchFamily="66" charset="0"/>
              </a:rPr>
              <a:t>1.. The parents in a cross are </a:t>
            </a:r>
            <a:r>
              <a:rPr lang="en-GB" sz="3600" dirty="0" err="1" smtClean="0">
                <a:latin typeface="Comic Sans MS" panose="030F0702030302020204" pitchFamily="66" charset="0"/>
              </a:rPr>
              <a:t>ab</a:t>
            </a:r>
            <a:r>
              <a:rPr lang="en-GB" sz="3600" dirty="0" err="1">
                <a:latin typeface="Comic Sans MS" panose="030F0702030302020204" pitchFamily="66" charset="0"/>
              </a:rPr>
              <a:t>A</a:t>
            </a:r>
            <a:r>
              <a:rPr lang="en-GB" sz="3600" dirty="0" err="1" smtClean="0">
                <a:latin typeface="Comic Sans MS" panose="030F0702030302020204" pitchFamily="66" charset="0"/>
              </a:rPr>
              <a:t>B</a:t>
            </a:r>
            <a:r>
              <a:rPr lang="en-GB" sz="3600" dirty="0" smtClean="0">
                <a:latin typeface="Comic Sans MS" panose="030F0702030302020204" pitchFamily="66" charset="0"/>
              </a:rPr>
              <a:t> and </a:t>
            </a:r>
            <a:r>
              <a:rPr lang="en-GB" sz="3600" dirty="0" err="1" smtClean="0">
                <a:latin typeface="Comic Sans MS" panose="030F0702030302020204" pitchFamily="66" charset="0"/>
              </a:rPr>
              <a:t>abab</a:t>
            </a:r>
            <a:r>
              <a:rPr lang="en-GB" sz="3600" dirty="0" smtClean="0">
                <a:latin typeface="Comic Sans MS" panose="030F0702030302020204" pitchFamily="66" charset="0"/>
              </a:rPr>
              <a:t> respectively.</a:t>
            </a:r>
          </a:p>
          <a:p>
            <a:pPr marL="514350" indent="-514350">
              <a:buAutoNum type="alphaLcParenR"/>
            </a:pPr>
            <a:r>
              <a:rPr lang="en-GB" sz="3600" dirty="0" smtClean="0">
                <a:latin typeface="Comic Sans MS" panose="030F0702030302020204" pitchFamily="66" charset="0"/>
              </a:rPr>
              <a:t>Draw chromosome diagrams for each showing how the genes are linked. </a:t>
            </a:r>
          </a:p>
          <a:p>
            <a:pPr marL="514350" indent="-514350">
              <a:buAutoNum type="alphaLcParenR"/>
            </a:pPr>
            <a:r>
              <a:rPr lang="en-GB" sz="3600" dirty="0" smtClean="0">
                <a:latin typeface="Comic Sans MS" panose="030F0702030302020204" pitchFamily="66" charset="0"/>
              </a:rPr>
              <a:t>Show how the offspring in the cross are produced and clearly label the recombinants.</a:t>
            </a:r>
            <a:endParaRPr lang="en-GB" sz="3600" dirty="0">
              <a:latin typeface="Comic Sans MS" panose="030F0702030302020204" pitchFamily="66" charset="0"/>
            </a:endParaRPr>
          </a:p>
        </p:txBody>
      </p:sp>
    </p:spTree>
    <p:extLst>
      <p:ext uri="{BB962C8B-B14F-4D97-AF65-F5344CB8AC3E}">
        <p14:creationId xmlns:p14="http://schemas.microsoft.com/office/powerpoint/2010/main" val="26668423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Multiple choice quiz</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4400" dirty="0" smtClean="0">
                <a:latin typeface="Comic Sans MS" panose="030F0702030302020204" pitchFamily="66" charset="0"/>
              </a:rPr>
              <a:t>Complete the multiple choice quiz to check your understanding so far.</a:t>
            </a:r>
            <a:endParaRPr lang="en-GB" sz="4400" dirty="0">
              <a:latin typeface="Comic Sans MS" panose="030F0702030302020204" pitchFamily="66" charset="0"/>
            </a:endParaRPr>
          </a:p>
        </p:txBody>
      </p:sp>
    </p:spTree>
    <p:extLst>
      <p:ext uri="{BB962C8B-B14F-4D97-AF65-F5344CB8AC3E}">
        <p14:creationId xmlns:p14="http://schemas.microsoft.com/office/powerpoint/2010/main" val="11724780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2133600" y="228600"/>
            <a:ext cx="7772400" cy="1143000"/>
          </a:xfrm>
        </p:spPr>
        <p:txBody>
          <a:bodyPr/>
          <a:lstStyle/>
          <a:p>
            <a:pPr>
              <a:defRPr/>
            </a:pPr>
            <a:r>
              <a:rPr lang="en-US" b="1" smtClean="0">
                <a:solidFill>
                  <a:schemeClr val="accent1"/>
                </a:solidFill>
                <a:effectLst>
                  <a:outerShdw blurRad="38100" dist="38100" dir="2700000" algn="tl">
                    <a:srgbClr val="000000"/>
                  </a:outerShdw>
                </a:effectLst>
              </a:rPr>
              <a:t>Crossing Over - variation </a:t>
            </a:r>
          </a:p>
        </p:txBody>
      </p:sp>
      <p:sp>
        <p:nvSpPr>
          <p:cNvPr id="28675" name="Rectangle 3"/>
          <p:cNvSpPr>
            <a:spLocks noGrp="1" noChangeArrowheads="1"/>
          </p:cNvSpPr>
          <p:nvPr>
            <p:ph type="body" idx="1"/>
          </p:nvPr>
        </p:nvSpPr>
        <p:spPr>
          <a:noFill/>
        </p:spPr>
        <p:txBody>
          <a:bodyPr/>
          <a:lstStyle/>
          <a:p>
            <a:pPr>
              <a:buFontTx/>
              <a:buNone/>
            </a:pPr>
            <a:r>
              <a:rPr lang="en-US" altLang="en-US" smtClean="0"/>
              <a:t> </a:t>
            </a:r>
          </a:p>
        </p:txBody>
      </p:sp>
      <p:sp>
        <p:nvSpPr>
          <p:cNvPr id="28676" name="Rectangle 4"/>
          <p:cNvSpPr>
            <a:spLocks noChangeArrowheads="1"/>
          </p:cNvSpPr>
          <p:nvPr/>
        </p:nvSpPr>
        <p:spPr bwMode="auto">
          <a:xfrm>
            <a:off x="2362200" y="21336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lstStyle>
            <a:lvl1pPr marL="342900" indent="-342900">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buSzTx/>
              <a:buFontTx/>
              <a:buNone/>
            </a:pPr>
            <a:r>
              <a:rPr lang="en-US" altLang="en-US"/>
              <a:t> </a:t>
            </a:r>
          </a:p>
        </p:txBody>
      </p:sp>
      <p:grpSp>
        <p:nvGrpSpPr>
          <p:cNvPr id="2" name="Group 40"/>
          <p:cNvGrpSpPr>
            <a:grpSpLocks/>
          </p:cNvGrpSpPr>
          <p:nvPr/>
        </p:nvGrpSpPr>
        <p:grpSpPr bwMode="auto">
          <a:xfrm>
            <a:off x="3822700" y="2298700"/>
            <a:ext cx="3505200" cy="3663950"/>
            <a:chOff x="1448" y="1448"/>
            <a:chExt cx="2208" cy="2308"/>
          </a:xfrm>
        </p:grpSpPr>
        <p:sp>
          <p:nvSpPr>
            <p:cNvPr id="28703" name="Freeform 12"/>
            <p:cNvSpPr>
              <a:spLocks/>
            </p:cNvSpPr>
            <p:nvPr/>
          </p:nvSpPr>
          <p:spPr bwMode="auto">
            <a:xfrm>
              <a:off x="2293" y="1484"/>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a:solidFill>
                <a:schemeClr val="tx1"/>
              </a:solidFill>
              <a:round/>
              <a:headEnd/>
              <a:tailEnd/>
            </a:ln>
          </p:spPr>
          <p:txBody>
            <a:bodyPr/>
            <a:lstStyle/>
            <a:p>
              <a:endParaRPr lang="en-GB"/>
            </a:p>
          </p:txBody>
        </p:sp>
        <p:sp>
          <p:nvSpPr>
            <p:cNvPr id="28704" name="Oval 13"/>
            <p:cNvSpPr>
              <a:spLocks noChangeArrowheads="1"/>
            </p:cNvSpPr>
            <p:nvPr/>
          </p:nvSpPr>
          <p:spPr bwMode="auto">
            <a:xfrm rot="60000">
              <a:off x="2504" y="2455"/>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8705" name="Freeform 14"/>
            <p:cNvSpPr>
              <a:spLocks/>
            </p:cNvSpPr>
            <p:nvPr/>
          </p:nvSpPr>
          <p:spPr bwMode="auto">
            <a:xfrm>
              <a:off x="3277" y="1448"/>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a:solidFill>
                <a:schemeClr val="tx1"/>
              </a:solidFill>
              <a:round/>
              <a:headEnd/>
              <a:tailEnd/>
            </a:ln>
          </p:spPr>
          <p:txBody>
            <a:bodyPr/>
            <a:lstStyle/>
            <a:p>
              <a:endParaRPr lang="en-GB"/>
            </a:p>
          </p:txBody>
        </p:sp>
        <p:sp>
          <p:nvSpPr>
            <p:cNvPr id="28706" name="Oval 15"/>
            <p:cNvSpPr>
              <a:spLocks noChangeArrowheads="1"/>
            </p:cNvSpPr>
            <p:nvPr/>
          </p:nvSpPr>
          <p:spPr bwMode="auto">
            <a:xfrm rot="60000">
              <a:off x="3176" y="2455"/>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8707" name="Line 22"/>
            <p:cNvSpPr>
              <a:spLocks noChangeShapeType="1"/>
            </p:cNvSpPr>
            <p:nvPr/>
          </p:nvSpPr>
          <p:spPr bwMode="auto">
            <a:xfrm>
              <a:off x="1448" y="2544"/>
              <a:ext cx="70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708" name="Freeform 26"/>
            <p:cNvSpPr>
              <a:spLocks/>
            </p:cNvSpPr>
            <p:nvPr/>
          </p:nvSpPr>
          <p:spPr bwMode="auto">
            <a:xfrm>
              <a:off x="2976" y="1500"/>
              <a:ext cx="325" cy="1093"/>
            </a:xfrm>
            <a:custGeom>
              <a:avLst/>
              <a:gdLst>
                <a:gd name="T0" fmla="*/ 252 w 325"/>
                <a:gd name="T1" fmla="*/ 960 h 1093"/>
                <a:gd name="T2" fmla="*/ 252 w 325"/>
                <a:gd name="T3" fmla="*/ 888 h 1093"/>
                <a:gd name="T4" fmla="*/ 264 w 325"/>
                <a:gd name="T5" fmla="*/ 816 h 1093"/>
                <a:gd name="T6" fmla="*/ 288 w 325"/>
                <a:gd name="T7" fmla="*/ 744 h 1093"/>
                <a:gd name="T8" fmla="*/ 312 w 325"/>
                <a:gd name="T9" fmla="*/ 672 h 1093"/>
                <a:gd name="T10" fmla="*/ 324 w 325"/>
                <a:gd name="T11" fmla="*/ 600 h 1093"/>
                <a:gd name="T12" fmla="*/ 324 w 325"/>
                <a:gd name="T13" fmla="*/ 516 h 1093"/>
                <a:gd name="T14" fmla="*/ 324 w 325"/>
                <a:gd name="T15" fmla="*/ 444 h 1093"/>
                <a:gd name="T16" fmla="*/ 324 w 325"/>
                <a:gd name="T17" fmla="*/ 372 h 1093"/>
                <a:gd name="T18" fmla="*/ 324 w 325"/>
                <a:gd name="T19" fmla="*/ 288 h 1093"/>
                <a:gd name="T20" fmla="*/ 312 w 325"/>
                <a:gd name="T21" fmla="*/ 216 h 1093"/>
                <a:gd name="T22" fmla="*/ 300 w 325"/>
                <a:gd name="T23" fmla="*/ 144 h 1093"/>
                <a:gd name="T24" fmla="*/ 276 w 325"/>
                <a:gd name="T25" fmla="*/ 72 h 1093"/>
                <a:gd name="T26" fmla="*/ 216 w 325"/>
                <a:gd name="T27" fmla="*/ 24 h 1093"/>
                <a:gd name="T28" fmla="*/ 144 w 325"/>
                <a:gd name="T29" fmla="*/ 12 h 1093"/>
                <a:gd name="T30" fmla="*/ 72 w 325"/>
                <a:gd name="T31" fmla="*/ 0 h 1093"/>
                <a:gd name="T32" fmla="*/ 24 w 325"/>
                <a:gd name="T33" fmla="*/ 72 h 1093"/>
                <a:gd name="T34" fmla="*/ 12 w 325"/>
                <a:gd name="T35" fmla="*/ 144 h 1093"/>
                <a:gd name="T36" fmla="*/ 0 w 325"/>
                <a:gd name="T37" fmla="*/ 228 h 1093"/>
                <a:gd name="T38" fmla="*/ 0 w 325"/>
                <a:gd name="T39" fmla="*/ 300 h 1093"/>
                <a:gd name="T40" fmla="*/ 0 w 325"/>
                <a:gd name="T41" fmla="*/ 372 h 1093"/>
                <a:gd name="T42" fmla="*/ 0 w 325"/>
                <a:gd name="T43" fmla="*/ 456 h 1093"/>
                <a:gd name="T44" fmla="*/ 0 w 325"/>
                <a:gd name="T45" fmla="*/ 552 h 1093"/>
                <a:gd name="T46" fmla="*/ 0 w 325"/>
                <a:gd name="T47" fmla="*/ 624 h 1093"/>
                <a:gd name="T48" fmla="*/ 0 w 325"/>
                <a:gd name="T49" fmla="*/ 696 h 1093"/>
                <a:gd name="T50" fmla="*/ 36 w 325"/>
                <a:gd name="T51" fmla="*/ 780 h 1093"/>
                <a:gd name="T52" fmla="*/ 72 w 325"/>
                <a:gd name="T53" fmla="*/ 852 h 1093"/>
                <a:gd name="T54" fmla="*/ 108 w 325"/>
                <a:gd name="T55" fmla="*/ 924 h 1093"/>
                <a:gd name="T56" fmla="*/ 144 w 325"/>
                <a:gd name="T57" fmla="*/ 996 h 1093"/>
                <a:gd name="T58" fmla="*/ 180 w 325"/>
                <a:gd name="T59" fmla="*/ 1068 h 1093"/>
                <a:gd name="T60" fmla="*/ 192 w 325"/>
                <a:gd name="T61" fmla="*/ 1092 h 1093"/>
                <a:gd name="T62" fmla="*/ 192 w 325"/>
                <a:gd name="T63" fmla="*/ 1092 h 1093"/>
                <a:gd name="T64" fmla="*/ 216 w 325"/>
                <a:gd name="T65" fmla="*/ 1020 h 1093"/>
                <a:gd name="T66" fmla="*/ 240 w 325"/>
                <a:gd name="T67" fmla="*/ 996 h 10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25"/>
                <a:gd name="T103" fmla="*/ 0 h 1093"/>
                <a:gd name="T104" fmla="*/ 325 w 325"/>
                <a:gd name="T105" fmla="*/ 1093 h 109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25" h="1093">
                  <a:moveTo>
                    <a:pt x="240" y="996"/>
                  </a:moveTo>
                  <a:lnTo>
                    <a:pt x="252" y="960"/>
                  </a:lnTo>
                  <a:lnTo>
                    <a:pt x="252" y="924"/>
                  </a:lnTo>
                  <a:lnTo>
                    <a:pt x="252" y="888"/>
                  </a:lnTo>
                  <a:lnTo>
                    <a:pt x="252" y="852"/>
                  </a:lnTo>
                  <a:lnTo>
                    <a:pt x="264" y="816"/>
                  </a:lnTo>
                  <a:lnTo>
                    <a:pt x="288" y="780"/>
                  </a:lnTo>
                  <a:lnTo>
                    <a:pt x="288" y="744"/>
                  </a:lnTo>
                  <a:lnTo>
                    <a:pt x="300" y="708"/>
                  </a:lnTo>
                  <a:lnTo>
                    <a:pt x="312" y="672"/>
                  </a:lnTo>
                  <a:lnTo>
                    <a:pt x="324" y="636"/>
                  </a:lnTo>
                  <a:lnTo>
                    <a:pt x="324" y="600"/>
                  </a:lnTo>
                  <a:lnTo>
                    <a:pt x="324" y="564"/>
                  </a:lnTo>
                  <a:lnTo>
                    <a:pt x="324" y="516"/>
                  </a:lnTo>
                  <a:lnTo>
                    <a:pt x="324" y="480"/>
                  </a:lnTo>
                  <a:lnTo>
                    <a:pt x="324" y="444"/>
                  </a:lnTo>
                  <a:lnTo>
                    <a:pt x="324" y="408"/>
                  </a:lnTo>
                  <a:lnTo>
                    <a:pt x="324" y="372"/>
                  </a:lnTo>
                  <a:lnTo>
                    <a:pt x="324" y="336"/>
                  </a:lnTo>
                  <a:lnTo>
                    <a:pt x="324" y="288"/>
                  </a:lnTo>
                  <a:lnTo>
                    <a:pt x="324" y="252"/>
                  </a:lnTo>
                  <a:lnTo>
                    <a:pt x="312" y="216"/>
                  </a:lnTo>
                  <a:lnTo>
                    <a:pt x="312" y="180"/>
                  </a:lnTo>
                  <a:lnTo>
                    <a:pt x="300" y="144"/>
                  </a:lnTo>
                  <a:lnTo>
                    <a:pt x="288" y="108"/>
                  </a:lnTo>
                  <a:lnTo>
                    <a:pt x="276" y="72"/>
                  </a:lnTo>
                  <a:lnTo>
                    <a:pt x="252" y="36"/>
                  </a:lnTo>
                  <a:lnTo>
                    <a:pt x="216" y="24"/>
                  </a:lnTo>
                  <a:lnTo>
                    <a:pt x="180" y="12"/>
                  </a:lnTo>
                  <a:lnTo>
                    <a:pt x="144" y="12"/>
                  </a:lnTo>
                  <a:lnTo>
                    <a:pt x="108" y="0"/>
                  </a:lnTo>
                  <a:lnTo>
                    <a:pt x="72" y="0"/>
                  </a:lnTo>
                  <a:lnTo>
                    <a:pt x="48" y="36"/>
                  </a:lnTo>
                  <a:lnTo>
                    <a:pt x="24" y="72"/>
                  </a:lnTo>
                  <a:lnTo>
                    <a:pt x="12" y="108"/>
                  </a:lnTo>
                  <a:lnTo>
                    <a:pt x="12" y="144"/>
                  </a:lnTo>
                  <a:lnTo>
                    <a:pt x="0" y="192"/>
                  </a:lnTo>
                  <a:lnTo>
                    <a:pt x="0" y="228"/>
                  </a:lnTo>
                  <a:lnTo>
                    <a:pt x="0" y="264"/>
                  </a:lnTo>
                  <a:lnTo>
                    <a:pt x="0" y="300"/>
                  </a:lnTo>
                  <a:lnTo>
                    <a:pt x="0" y="336"/>
                  </a:lnTo>
                  <a:lnTo>
                    <a:pt x="0" y="372"/>
                  </a:lnTo>
                  <a:lnTo>
                    <a:pt x="0" y="408"/>
                  </a:lnTo>
                  <a:lnTo>
                    <a:pt x="0" y="456"/>
                  </a:lnTo>
                  <a:lnTo>
                    <a:pt x="0" y="504"/>
                  </a:lnTo>
                  <a:lnTo>
                    <a:pt x="0" y="552"/>
                  </a:lnTo>
                  <a:lnTo>
                    <a:pt x="0" y="588"/>
                  </a:lnTo>
                  <a:lnTo>
                    <a:pt x="0" y="624"/>
                  </a:lnTo>
                  <a:lnTo>
                    <a:pt x="0" y="660"/>
                  </a:lnTo>
                  <a:lnTo>
                    <a:pt x="0" y="696"/>
                  </a:lnTo>
                  <a:lnTo>
                    <a:pt x="24" y="732"/>
                  </a:lnTo>
                  <a:lnTo>
                    <a:pt x="36" y="780"/>
                  </a:lnTo>
                  <a:lnTo>
                    <a:pt x="60" y="816"/>
                  </a:lnTo>
                  <a:lnTo>
                    <a:pt x="72" y="852"/>
                  </a:lnTo>
                  <a:lnTo>
                    <a:pt x="84" y="888"/>
                  </a:lnTo>
                  <a:lnTo>
                    <a:pt x="108" y="924"/>
                  </a:lnTo>
                  <a:lnTo>
                    <a:pt x="120" y="960"/>
                  </a:lnTo>
                  <a:lnTo>
                    <a:pt x="144" y="996"/>
                  </a:lnTo>
                  <a:lnTo>
                    <a:pt x="156" y="1032"/>
                  </a:lnTo>
                  <a:lnTo>
                    <a:pt x="180" y="1068"/>
                  </a:lnTo>
                  <a:lnTo>
                    <a:pt x="192" y="1092"/>
                  </a:lnTo>
                  <a:lnTo>
                    <a:pt x="192" y="1056"/>
                  </a:lnTo>
                  <a:lnTo>
                    <a:pt x="216" y="1020"/>
                  </a:lnTo>
                  <a:lnTo>
                    <a:pt x="252" y="1008"/>
                  </a:lnTo>
                  <a:lnTo>
                    <a:pt x="240" y="996"/>
                  </a:lnTo>
                </a:path>
              </a:pathLst>
            </a:custGeom>
            <a:solidFill>
              <a:schemeClr val="hlink"/>
            </a:solidFill>
            <a:ln w="25400" cap="rnd">
              <a:solidFill>
                <a:schemeClr val="tx1"/>
              </a:solidFill>
              <a:round/>
              <a:headEnd/>
              <a:tailEnd/>
            </a:ln>
          </p:spPr>
          <p:txBody>
            <a:bodyPr/>
            <a:lstStyle/>
            <a:p>
              <a:endParaRPr lang="en-GB"/>
            </a:p>
          </p:txBody>
        </p:sp>
        <p:sp>
          <p:nvSpPr>
            <p:cNvPr id="28709" name="Freeform 27"/>
            <p:cNvSpPr>
              <a:spLocks/>
            </p:cNvSpPr>
            <p:nvPr/>
          </p:nvSpPr>
          <p:spPr bwMode="auto">
            <a:xfrm>
              <a:off x="2604" y="1512"/>
              <a:ext cx="337" cy="973"/>
            </a:xfrm>
            <a:custGeom>
              <a:avLst/>
              <a:gdLst>
                <a:gd name="T0" fmla="*/ 36 w 337"/>
                <a:gd name="T1" fmla="*/ 936 h 973"/>
                <a:gd name="T2" fmla="*/ 48 w 337"/>
                <a:gd name="T3" fmla="*/ 900 h 973"/>
                <a:gd name="T4" fmla="*/ 48 w 337"/>
                <a:gd name="T5" fmla="*/ 864 h 973"/>
                <a:gd name="T6" fmla="*/ 48 w 337"/>
                <a:gd name="T7" fmla="*/ 828 h 973"/>
                <a:gd name="T8" fmla="*/ 48 w 337"/>
                <a:gd name="T9" fmla="*/ 792 h 973"/>
                <a:gd name="T10" fmla="*/ 36 w 337"/>
                <a:gd name="T11" fmla="*/ 756 h 973"/>
                <a:gd name="T12" fmla="*/ 36 w 337"/>
                <a:gd name="T13" fmla="*/ 720 h 973"/>
                <a:gd name="T14" fmla="*/ 36 w 337"/>
                <a:gd name="T15" fmla="*/ 684 h 973"/>
                <a:gd name="T16" fmla="*/ 36 w 337"/>
                <a:gd name="T17" fmla="*/ 648 h 973"/>
                <a:gd name="T18" fmla="*/ 36 w 337"/>
                <a:gd name="T19" fmla="*/ 612 h 973"/>
                <a:gd name="T20" fmla="*/ 24 w 337"/>
                <a:gd name="T21" fmla="*/ 576 h 973"/>
                <a:gd name="T22" fmla="*/ 24 w 337"/>
                <a:gd name="T23" fmla="*/ 540 h 973"/>
                <a:gd name="T24" fmla="*/ 24 w 337"/>
                <a:gd name="T25" fmla="*/ 504 h 973"/>
                <a:gd name="T26" fmla="*/ 24 w 337"/>
                <a:gd name="T27" fmla="*/ 468 h 973"/>
                <a:gd name="T28" fmla="*/ 24 w 337"/>
                <a:gd name="T29" fmla="*/ 432 h 973"/>
                <a:gd name="T30" fmla="*/ 24 w 337"/>
                <a:gd name="T31" fmla="*/ 396 h 973"/>
                <a:gd name="T32" fmla="*/ 36 w 337"/>
                <a:gd name="T33" fmla="*/ 360 h 973"/>
                <a:gd name="T34" fmla="*/ 24 w 337"/>
                <a:gd name="T35" fmla="*/ 324 h 973"/>
                <a:gd name="T36" fmla="*/ 24 w 337"/>
                <a:gd name="T37" fmla="*/ 288 h 973"/>
                <a:gd name="T38" fmla="*/ 0 w 337"/>
                <a:gd name="T39" fmla="*/ 252 h 973"/>
                <a:gd name="T40" fmla="*/ 0 w 337"/>
                <a:gd name="T41" fmla="*/ 216 h 973"/>
                <a:gd name="T42" fmla="*/ 0 w 337"/>
                <a:gd name="T43" fmla="*/ 180 h 973"/>
                <a:gd name="T44" fmla="*/ 0 w 337"/>
                <a:gd name="T45" fmla="*/ 144 h 973"/>
                <a:gd name="T46" fmla="*/ 12 w 337"/>
                <a:gd name="T47" fmla="*/ 108 h 973"/>
                <a:gd name="T48" fmla="*/ 24 w 337"/>
                <a:gd name="T49" fmla="*/ 72 h 973"/>
                <a:gd name="T50" fmla="*/ 48 w 337"/>
                <a:gd name="T51" fmla="*/ 36 h 973"/>
                <a:gd name="T52" fmla="*/ 84 w 337"/>
                <a:gd name="T53" fmla="*/ 12 h 973"/>
                <a:gd name="T54" fmla="*/ 120 w 337"/>
                <a:gd name="T55" fmla="*/ 0 h 973"/>
                <a:gd name="T56" fmla="*/ 156 w 337"/>
                <a:gd name="T57" fmla="*/ 0 h 973"/>
                <a:gd name="T58" fmla="*/ 192 w 337"/>
                <a:gd name="T59" fmla="*/ 0 h 973"/>
                <a:gd name="T60" fmla="*/ 228 w 337"/>
                <a:gd name="T61" fmla="*/ 12 h 973"/>
                <a:gd name="T62" fmla="*/ 264 w 337"/>
                <a:gd name="T63" fmla="*/ 36 h 973"/>
                <a:gd name="T64" fmla="*/ 300 w 337"/>
                <a:gd name="T65" fmla="*/ 60 h 973"/>
                <a:gd name="T66" fmla="*/ 312 w 337"/>
                <a:gd name="T67" fmla="*/ 96 h 973"/>
                <a:gd name="T68" fmla="*/ 324 w 337"/>
                <a:gd name="T69" fmla="*/ 132 h 973"/>
                <a:gd name="T70" fmla="*/ 336 w 337"/>
                <a:gd name="T71" fmla="*/ 168 h 973"/>
                <a:gd name="T72" fmla="*/ 336 w 337"/>
                <a:gd name="T73" fmla="*/ 204 h 973"/>
                <a:gd name="T74" fmla="*/ 336 w 337"/>
                <a:gd name="T75" fmla="*/ 240 h 973"/>
                <a:gd name="T76" fmla="*/ 336 w 337"/>
                <a:gd name="T77" fmla="*/ 276 h 973"/>
                <a:gd name="T78" fmla="*/ 336 w 337"/>
                <a:gd name="T79" fmla="*/ 312 h 973"/>
                <a:gd name="T80" fmla="*/ 336 w 337"/>
                <a:gd name="T81" fmla="*/ 348 h 973"/>
                <a:gd name="T82" fmla="*/ 336 w 337"/>
                <a:gd name="T83" fmla="*/ 384 h 973"/>
                <a:gd name="T84" fmla="*/ 324 w 337"/>
                <a:gd name="T85" fmla="*/ 420 h 973"/>
                <a:gd name="T86" fmla="*/ 324 w 337"/>
                <a:gd name="T87" fmla="*/ 456 h 973"/>
                <a:gd name="T88" fmla="*/ 324 w 337"/>
                <a:gd name="T89" fmla="*/ 492 h 973"/>
                <a:gd name="T90" fmla="*/ 324 w 337"/>
                <a:gd name="T91" fmla="*/ 528 h 973"/>
                <a:gd name="T92" fmla="*/ 324 w 337"/>
                <a:gd name="T93" fmla="*/ 564 h 973"/>
                <a:gd name="T94" fmla="*/ 324 w 337"/>
                <a:gd name="T95" fmla="*/ 600 h 973"/>
                <a:gd name="T96" fmla="*/ 312 w 337"/>
                <a:gd name="T97" fmla="*/ 636 h 973"/>
                <a:gd name="T98" fmla="*/ 300 w 337"/>
                <a:gd name="T99" fmla="*/ 672 h 973"/>
                <a:gd name="T100" fmla="*/ 288 w 337"/>
                <a:gd name="T101" fmla="*/ 708 h 973"/>
                <a:gd name="T102" fmla="*/ 264 w 337"/>
                <a:gd name="T103" fmla="*/ 744 h 973"/>
                <a:gd name="T104" fmla="*/ 264 w 337"/>
                <a:gd name="T105" fmla="*/ 780 h 973"/>
                <a:gd name="T106" fmla="*/ 240 w 337"/>
                <a:gd name="T107" fmla="*/ 816 h 973"/>
                <a:gd name="T108" fmla="*/ 216 w 337"/>
                <a:gd name="T109" fmla="*/ 852 h 973"/>
                <a:gd name="T110" fmla="*/ 204 w 337"/>
                <a:gd name="T111" fmla="*/ 888 h 973"/>
                <a:gd name="T112" fmla="*/ 192 w 337"/>
                <a:gd name="T113" fmla="*/ 924 h 973"/>
                <a:gd name="T114" fmla="*/ 168 w 337"/>
                <a:gd name="T115" fmla="*/ 960 h 973"/>
                <a:gd name="T116" fmla="*/ 132 w 337"/>
                <a:gd name="T117" fmla="*/ 972 h 973"/>
                <a:gd name="T118" fmla="*/ 96 w 337"/>
                <a:gd name="T119" fmla="*/ 972 h 973"/>
                <a:gd name="T120" fmla="*/ 60 w 337"/>
                <a:gd name="T121" fmla="*/ 948 h 973"/>
                <a:gd name="T122" fmla="*/ 24 w 337"/>
                <a:gd name="T123" fmla="*/ 948 h 973"/>
                <a:gd name="T124" fmla="*/ 36 w 337"/>
                <a:gd name="T125" fmla="*/ 936 h 97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37"/>
                <a:gd name="T190" fmla="*/ 0 h 973"/>
                <a:gd name="T191" fmla="*/ 337 w 337"/>
                <a:gd name="T192" fmla="*/ 973 h 97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37" h="973">
                  <a:moveTo>
                    <a:pt x="36" y="936"/>
                  </a:moveTo>
                  <a:lnTo>
                    <a:pt x="48" y="900"/>
                  </a:lnTo>
                  <a:lnTo>
                    <a:pt x="48" y="864"/>
                  </a:lnTo>
                  <a:lnTo>
                    <a:pt x="48" y="828"/>
                  </a:lnTo>
                  <a:lnTo>
                    <a:pt x="48" y="792"/>
                  </a:lnTo>
                  <a:lnTo>
                    <a:pt x="36" y="756"/>
                  </a:lnTo>
                  <a:lnTo>
                    <a:pt x="36" y="720"/>
                  </a:lnTo>
                  <a:lnTo>
                    <a:pt x="36" y="684"/>
                  </a:lnTo>
                  <a:lnTo>
                    <a:pt x="36" y="648"/>
                  </a:lnTo>
                  <a:lnTo>
                    <a:pt x="36" y="612"/>
                  </a:lnTo>
                  <a:lnTo>
                    <a:pt x="24" y="576"/>
                  </a:lnTo>
                  <a:lnTo>
                    <a:pt x="24" y="540"/>
                  </a:lnTo>
                  <a:lnTo>
                    <a:pt x="24" y="504"/>
                  </a:lnTo>
                  <a:lnTo>
                    <a:pt x="24" y="468"/>
                  </a:lnTo>
                  <a:lnTo>
                    <a:pt x="24" y="432"/>
                  </a:lnTo>
                  <a:lnTo>
                    <a:pt x="24" y="396"/>
                  </a:lnTo>
                  <a:lnTo>
                    <a:pt x="36" y="360"/>
                  </a:lnTo>
                  <a:lnTo>
                    <a:pt x="24" y="324"/>
                  </a:lnTo>
                  <a:lnTo>
                    <a:pt x="24" y="288"/>
                  </a:lnTo>
                  <a:lnTo>
                    <a:pt x="0" y="252"/>
                  </a:lnTo>
                  <a:lnTo>
                    <a:pt x="0" y="216"/>
                  </a:lnTo>
                  <a:lnTo>
                    <a:pt x="0" y="180"/>
                  </a:lnTo>
                  <a:lnTo>
                    <a:pt x="0" y="144"/>
                  </a:lnTo>
                  <a:lnTo>
                    <a:pt x="12" y="108"/>
                  </a:lnTo>
                  <a:lnTo>
                    <a:pt x="24" y="72"/>
                  </a:lnTo>
                  <a:lnTo>
                    <a:pt x="48" y="36"/>
                  </a:lnTo>
                  <a:lnTo>
                    <a:pt x="84" y="12"/>
                  </a:lnTo>
                  <a:lnTo>
                    <a:pt x="120" y="0"/>
                  </a:lnTo>
                  <a:lnTo>
                    <a:pt x="156" y="0"/>
                  </a:lnTo>
                  <a:lnTo>
                    <a:pt x="192" y="0"/>
                  </a:lnTo>
                  <a:lnTo>
                    <a:pt x="228" y="12"/>
                  </a:lnTo>
                  <a:lnTo>
                    <a:pt x="264" y="36"/>
                  </a:lnTo>
                  <a:lnTo>
                    <a:pt x="300" y="60"/>
                  </a:lnTo>
                  <a:lnTo>
                    <a:pt x="312" y="96"/>
                  </a:lnTo>
                  <a:lnTo>
                    <a:pt x="324" y="132"/>
                  </a:lnTo>
                  <a:lnTo>
                    <a:pt x="336" y="168"/>
                  </a:lnTo>
                  <a:lnTo>
                    <a:pt x="336" y="204"/>
                  </a:lnTo>
                  <a:lnTo>
                    <a:pt x="336" y="240"/>
                  </a:lnTo>
                  <a:lnTo>
                    <a:pt x="336" y="276"/>
                  </a:lnTo>
                  <a:lnTo>
                    <a:pt x="336" y="312"/>
                  </a:lnTo>
                  <a:lnTo>
                    <a:pt x="336" y="348"/>
                  </a:lnTo>
                  <a:lnTo>
                    <a:pt x="336" y="384"/>
                  </a:lnTo>
                  <a:lnTo>
                    <a:pt x="324" y="420"/>
                  </a:lnTo>
                  <a:lnTo>
                    <a:pt x="324" y="456"/>
                  </a:lnTo>
                  <a:lnTo>
                    <a:pt x="324" y="492"/>
                  </a:lnTo>
                  <a:lnTo>
                    <a:pt x="324" y="528"/>
                  </a:lnTo>
                  <a:lnTo>
                    <a:pt x="324" y="564"/>
                  </a:lnTo>
                  <a:lnTo>
                    <a:pt x="324" y="600"/>
                  </a:lnTo>
                  <a:lnTo>
                    <a:pt x="312" y="636"/>
                  </a:lnTo>
                  <a:lnTo>
                    <a:pt x="300" y="672"/>
                  </a:lnTo>
                  <a:lnTo>
                    <a:pt x="288" y="708"/>
                  </a:lnTo>
                  <a:lnTo>
                    <a:pt x="264" y="744"/>
                  </a:lnTo>
                  <a:lnTo>
                    <a:pt x="264" y="780"/>
                  </a:lnTo>
                  <a:lnTo>
                    <a:pt x="240" y="816"/>
                  </a:lnTo>
                  <a:lnTo>
                    <a:pt x="216" y="852"/>
                  </a:lnTo>
                  <a:lnTo>
                    <a:pt x="204" y="888"/>
                  </a:lnTo>
                  <a:lnTo>
                    <a:pt x="192" y="924"/>
                  </a:lnTo>
                  <a:lnTo>
                    <a:pt x="168" y="960"/>
                  </a:lnTo>
                  <a:lnTo>
                    <a:pt x="132" y="972"/>
                  </a:lnTo>
                  <a:lnTo>
                    <a:pt x="96" y="972"/>
                  </a:lnTo>
                  <a:lnTo>
                    <a:pt x="60" y="948"/>
                  </a:lnTo>
                  <a:lnTo>
                    <a:pt x="24" y="948"/>
                  </a:lnTo>
                  <a:lnTo>
                    <a:pt x="36" y="936"/>
                  </a:lnTo>
                </a:path>
              </a:pathLst>
            </a:custGeom>
            <a:solidFill>
              <a:schemeClr val="accent1"/>
            </a:solidFill>
            <a:ln w="25400" cap="rnd">
              <a:solidFill>
                <a:schemeClr val="tx1"/>
              </a:solidFill>
              <a:round/>
              <a:headEnd/>
              <a:tailEnd/>
            </a:ln>
          </p:spPr>
          <p:txBody>
            <a:bodyPr/>
            <a:lstStyle/>
            <a:p>
              <a:endParaRPr lang="en-GB"/>
            </a:p>
          </p:txBody>
        </p:sp>
        <p:sp>
          <p:nvSpPr>
            <p:cNvPr id="28710" name="Freeform 28"/>
            <p:cNvSpPr>
              <a:spLocks/>
            </p:cNvSpPr>
            <p:nvPr/>
          </p:nvSpPr>
          <p:spPr bwMode="auto">
            <a:xfrm>
              <a:off x="2592" y="2736"/>
              <a:ext cx="673" cy="949"/>
            </a:xfrm>
            <a:custGeom>
              <a:avLst/>
              <a:gdLst>
                <a:gd name="T0" fmla="*/ 624 w 673"/>
                <a:gd name="T1" fmla="*/ 0 h 949"/>
                <a:gd name="T2" fmla="*/ 636 w 673"/>
                <a:gd name="T3" fmla="*/ 36 h 949"/>
                <a:gd name="T4" fmla="*/ 672 w 673"/>
                <a:gd name="T5" fmla="*/ 60 h 949"/>
                <a:gd name="T6" fmla="*/ 672 w 673"/>
                <a:gd name="T7" fmla="*/ 96 h 949"/>
                <a:gd name="T8" fmla="*/ 660 w 673"/>
                <a:gd name="T9" fmla="*/ 132 h 949"/>
                <a:gd name="T10" fmla="*/ 648 w 673"/>
                <a:gd name="T11" fmla="*/ 168 h 949"/>
                <a:gd name="T12" fmla="*/ 612 w 673"/>
                <a:gd name="T13" fmla="*/ 192 h 949"/>
                <a:gd name="T14" fmla="*/ 600 w 673"/>
                <a:gd name="T15" fmla="*/ 228 h 949"/>
                <a:gd name="T16" fmla="*/ 588 w 673"/>
                <a:gd name="T17" fmla="*/ 264 h 949"/>
                <a:gd name="T18" fmla="*/ 564 w 673"/>
                <a:gd name="T19" fmla="*/ 300 h 949"/>
                <a:gd name="T20" fmla="*/ 552 w 673"/>
                <a:gd name="T21" fmla="*/ 336 h 949"/>
                <a:gd name="T22" fmla="*/ 540 w 673"/>
                <a:gd name="T23" fmla="*/ 372 h 949"/>
                <a:gd name="T24" fmla="*/ 528 w 673"/>
                <a:gd name="T25" fmla="*/ 408 h 949"/>
                <a:gd name="T26" fmla="*/ 516 w 673"/>
                <a:gd name="T27" fmla="*/ 444 h 949"/>
                <a:gd name="T28" fmla="*/ 504 w 673"/>
                <a:gd name="T29" fmla="*/ 480 h 949"/>
                <a:gd name="T30" fmla="*/ 480 w 673"/>
                <a:gd name="T31" fmla="*/ 516 h 949"/>
                <a:gd name="T32" fmla="*/ 468 w 673"/>
                <a:gd name="T33" fmla="*/ 552 h 949"/>
                <a:gd name="T34" fmla="*/ 456 w 673"/>
                <a:gd name="T35" fmla="*/ 588 h 949"/>
                <a:gd name="T36" fmla="*/ 432 w 673"/>
                <a:gd name="T37" fmla="*/ 624 h 949"/>
                <a:gd name="T38" fmla="*/ 420 w 673"/>
                <a:gd name="T39" fmla="*/ 660 h 949"/>
                <a:gd name="T40" fmla="*/ 408 w 673"/>
                <a:gd name="T41" fmla="*/ 696 h 949"/>
                <a:gd name="T42" fmla="*/ 384 w 673"/>
                <a:gd name="T43" fmla="*/ 732 h 949"/>
                <a:gd name="T44" fmla="*/ 360 w 673"/>
                <a:gd name="T45" fmla="*/ 768 h 949"/>
                <a:gd name="T46" fmla="*/ 348 w 673"/>
                <a:gd name="T47" fmla="*/ 804 h 949"/>
                <a:gd name="T48" fmla="*/ 324 w 673"/>
                <a:gd name="T49" fmla="*/ 840 h 949"/>
                <a:gd name="T50" fmla="*/ 288 w 673"/>
                <a:gd name="T51" fmla="*/ 864 h 949"/>
                <a:gd name="T52" fmla="*/ 264 w 673"/>
                <a:gd name="T53" fmla="*/ 900 h 949"/>
                <a:gd name="T54" fmla="*/ 228 w 673"/>
                <a:gd name="T55" fmla="*/ 912 h 949"/>
                <a:gd name="T56" fmla="*/ 192 w 673"/>
                <a:gd name="T57" fmla="*/ 936 h 949"/>
                <a:gd name="T58" fmla="*/ 156 w 673"/>
                <a:gd name="T59" fmla="*/ 948 h 949"/>
                <a:gd name="T60" fmla="*/ 120 w 673"/>
                <a:gd name="T61" fmla="*/ 948 h 949"/>
                <a:gd name="T62" fmla="*/ 96 w 673"/>
                <a:gd name="T63" fmla="*/ 912 h 949"/>
                <a:gd name="T64" fmla="*/ 60 w 673"/>
                <a:gd name="T65" fmla="*/ 888 h 949"/>
                <a:gd name="T66" fmla="*/ 36 w 673"/>
                <a:gd name="T67" fmla="*/ 852 h 949"/>
                <a:gd name="T68" fmla="*/ 24 w 673"/>
                <a:gd name="T69" fmla="*/ 816 h 949"/>
                <a:gd name="T70" fmla="*/ 0 w 673"/>
                <a:gd name="T71" fmla="*/ 780 h 949"/>
                <a:gd name="T72" fmla="*/ 0 w 673"/>
                <a:gd name="T73" fmla="*/ 744 h 949"/>
                <a:gd name="T74" fmla="*/ 0 w 673"/>
                <a:gd name="T75" fmla="*/ 708 h 949"/>
                <a:gd name="T76" fmla="*/ 0 w 673"/>
                <a:gd name="T77" fmla="*/ 672 h 949"/>
                <a:gd name="T78" fmla="*/ 0 w 673"/>
                <a:gd name="T79" fmla="*/ 636 h 949"/>
                <a:gd name="T80" fmla="*/ 0 w 673"/>
                <a:gd name="T81" fmla="*/ 600 h 949"/>
                <a:gd name="T82" fmla="*/ 24 w 673"/>
                <a:gd name="T83" fmla="*/ 552 h 949"/>
                <a:gd name="T84" fmla="*/ 36 w 673"/>
                <a:gd name="T85" fmla="*/ 516 h 949"/>
                <a:gd name="T86" fmla="*/ 60 w 673"/>
                <a:gd name="T87" fmla="*/ 480 h 949"/>
                <a:gd name="T88" fmla="*/ 72 w 673"/>
                <a:gd name="T89" fmla="*/ 444 h 949"/>
                <a:gd name="T90" fmla="*/ 96 w 673"/>
                <a:gd name="T91" fmla="*/ 408 h 949"/>
                <a:gd name="T92" fmla="*/ 132 w 673"/>
                <a:gd name="T93" fmla="*/ 372 h 949"/>
                <a:gd name="T94" fmla="*/ 156 w 673"/>
                <a:gd name="T95" fmla="*/ 336 h 949"/>
                <a:gd name="T96" fmla="*/ 192 w 673"/>
                <a:gd name="T97" fmla="*/ 312 h 949"/>
                <a:gd name="T98" fmla="*/ 228 w 673"/>
                <a:gd name="T99" fmla="*/ 288 h 949"/>
                <a:gd name="T100" fmla="*/ 264 w 673"/>
                <a:gd name="T101" fmla="*/ 264 h 949"/>
                <a:gd name="T102" fmla="*/ 300 w 673"/>
                <a:gd name="T103" fmla="*/ 240 h 949"/>
                <a:gd name="T104" fmla="*/ 336 w 673"/>
                <a:gd name="T105" fmla="*/ 216 h 949"/>
                <a:gd name="T106" fmla="*/ 372 w 673"/>
                <a:gd name="T107" fmla="*/ 192 h 949"/>
                <a:gd name="T108" fmla="*/ 408 w 673"/>
                <a:gd name="T109" fmla="*/ 180 h 949"/>
                <a:gd name="T110" fmla="*/ 444 w 673"/>
                <a:gd name="T111" fmla="*/ 156 h 949"/>
                <a:gd name="T112" fmla="*/ 468 w 673"/>
                <a:gd name="T113" fmla="*/ 120 h 949"/>
                <a:gd name="T114" fmla="*/ 504 w 673"/>
                <a:gd name="T115" fmla="*/ 108 h 949"/>
                <a:gd name="T116" fmla="*/ 540 w 673"/>
                <a:gd name="T117" fmla="*/ 84 h 949"/>
                <a:gd name="T118" fmla="*/ 564 w 673"/>
                <a:gd name="T119" fmla="*/ 48 h 949"/>
                <a:gd name="T120" fmla="*/ 600 w 673"/>
                <a:gd name="T121" fmla="*/ 24 h 949"/>
                <a:gd name="T122" fmla="*/ 636 w 673"/>
                <a:gd name="T123" fmla="*/ 36 h 949"/>
                <a:gd name="T124" fmla="*/ 624 w 673"/>
                <a:gd name="T125" fmla="*/ 0 h 9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73"/>
                <a:gd name="T190" fmla="*/ 0 h 949"/>
                <a:gd name="T191" fmla="*/ 673 w 673"/>
                <a:gd name="T192" fmla="*/ 949 h 949"/>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73" h="949">
                  <a:moveTo>
                    <a:pt x="624" y="0"/>
                  </a:moveTo>
                  <a:lnTo>
                    <a:pt x="636" y="36"/>
                  </a:lnTo>
                  <a:lnTo>
                    <a:pt x="672" y="60"/>
                  </a:lnTo>
                  <a:lnTo>
                    <a:pt x="672" y="96"/>
                  </a:lnTo>
                  <a:lnTo>
                    <a:pt x="660" y="132"/>
                  </a:lnTo>
                  <a:lnTo>
                    <a:pt x="648" y="168"/>
                  </a:lnTo>
                  <a:lnTo>
                    <a:pt x="612" y="192"/>
                  </a:lnTo>
                  <a:lnTo>
                    <a:pt x="600" y="228"/>
                  </a:lnTo>
                  <a:lnTo>
                    <a:pt x="588" y="264"/>
                  </a:lnTo>
                  <a:lnTo>
                    <a:pt x="564" y="300"/>
                  </a:lnTo>
                  <a:lnTo>
                    <a:pt x="552" y="336"/>
                  </a:lnTo>
                  <a:lnTo>
                    <a:pt x="540" y="372"/>
                  </a:lnTo>
                  <a:lnTo>
                    <a:pt x="528" y="408"/>
                  </a:lnTo>
                  <a:lnTo>
                    <a:pt x="516" y="444"/>
                  </a:lnTo>
                  <a:lnTo>
                    <a:pt x="504" y="480"/>
                  </a:lnTo>
                  <a:lnTo>
                    <a:pt x="480" y="516"/>
                  </a:lnTo>
                  <a:lnTo>
                    <a:pt x="468" y="552"/>
                  </a:lnTo>
                  <a:lnTo>
                    <a:pt x="456" y="588"/>
                  </a:lnTo>
                  <a:lnTo>
                    <a:pt x="432" y="624"/>
                  </a:lnTo>
                  <a:lnTo>
                    <a:pt x="420" y="660"/>
                  </a:lnTo>
                  <a:lnTo>
                    <a:pt x="408" y="696"/>
                  </a:lnTo>
                  <a:lnTo>
                    <a:pt x="384" y="732"/>
                  </a:lnTo>
                  <a:lnTo>
                    <a:pt x="360" y="768"/>
                  </a:lnTo>
                  <a:lnTo>
                    <a:pt x="348" y="804"/>
                  </a:lnTo>
                  <a:lnTo>
                    <a:pt x="324" y="840"/>
                  </a:lnTo>
                  <a:lnTo>
                    <a:pt x="288" y="864"/>
                  </a:lnTo>
                  <a:lnTo>
                    <a:pt x="264" y="900"/>
                  </a:lnTo>
                  <a:lnTo>
                    <a:pt x="228" y="912"/>
                  </a:lnTo>
                  <a:lnTo>
                    <a:pt x="192" y="936"/>
                  </a:lnTo>
                  <a:lnTo>
                    <a:pt x="156" y="948"/>
                  </a:lnTo>
                  <a:lnTo>
                    <a:pt x="120" y="948"/>
                  </a:lnTo>
                  <a:lnTo>
                    <a:pt x="96" y="912"/>
                  </a:lnTo>
                  <a:lnTo>
                    <a:pt x="60" y="888"/>
                  </a:lnTo>
                  <a:lnTo>
                    <a:pt x="36" y="852"/>
                  </a:lnTo>
                  <a:lnTo>
                    <a:pt x="24" y="816"/>
                  </a:lnTo>
                  <a:lnTo>
                    <a:pt x="0" y="780"/>
                  </a:lnTo>
                  <a:lnTo>
                    <a:pt x="0" y="744"/>
                  </a:lnTo>
                  <a:lnTo>
                    <a:pt x="0" y="708"/>
                  </a:lnTo>
                  <a:lnTo>
                    <a:pt x="0" y="672"/>
                  </a:lnTo>
                  <a:lnTo>
                    <a:pt x="0" y="636"/>
                  </a:lnTo>
                  <a:lnTo>
                    <a:pt x="0" y="600"/>
                  </a:lnTo>
                  <a:lnTo>
                    <a:pt x="24" y="552"/>
                  </a:lnTo>
                  <a:lnTo>
                    <a:pt x="36" y="516"/>
                  </a:lnTo>
                  <a:lnTo>
                    <a:pt x="60" y="480"/>
                  </a:lnTo>
                  <a:lnTo>
                    <a:pt x="72" y="444"/>
                  </a:lnTo>
                  <a:lnTo>
                    <a:pt x="96" y="408"/>
                  </a:lnTo>
                  <a:lnTo>
                    <a:pt x="132" y="372"/>
                  </a:lnTo>
                  <a:lnTo>
                    <a:pt x="156" y="336"/>
                  </a:lnTo>
                  <a:lnTo>
                    <a:pt x="192" y="312"/>
                  </a:lnTo>
                  <a:lnTo>
                    <a:pt x="228" y="288"/>
                  </a:lnTo>
                  <a:lnTo>
                    <a:pt x="264" y="264"/>
                  </a:lnTo>
                  <a:lnTo>
                    <a:pt x="300" y="240"/>
                  </a:lnTo>
                  <a:lnTo>
                    <a:pt x="336" y="216"/>
                  </a:lnTo>
                  <a:lnTo>
                    <a:pt x="372" y="192"/>
                  </a:lnTo>
                  <a:lnTo>
                    <a:pt x="408" y="180"/>
                  </a:lnTo>
                  <a:lnTo>
                    <a:pt x="444" y="156"/>
                  </a:lnTo>
                  <a:lnTo>
                    <a:pt x="468" y="120"/>
                  </a:lnTo>
                  <a:lnTo>
                    <a:pt x="504" y="108"/>
                  </a:lnTo>
                  <a:lnTo>
                    <a:pt x="540" y="84"/>
                  </a:lnTo>
                  <a:lnTo>
                    <a:pt x="564" y="48"/>
                  </a:lnTo>
                  <a:lnTo>
                    <a:pt x="600" y="24"/>
                  </a:lnTo>
                  <a:lnTo>
                    <a:pt x="636" y="36"/>
                  </a:lnTo>
                  <a:lnTo>
                    <a:pt x="624" y="0"/>
                  </a:lnTo>
                </a:path>
              </a:pathLst>
            </a:custGeom>
            <a:solidFill>
              <a:schemeClr val="hlink"/>
            </a:solidFill>
            <a:ln w="25400" cap="rnd">
              <a:solidFill>
                <a:schemeClr val="tx1"/>
              </a:solidFill>
              <a:round/>
              <a:headEnd/>
              <a:tailEnd/>
            </a:ln>
          </p:spPr>
          <p:txBody>
            <a:bodyPr/>
            <a:lstStyle/>
            <a:p>
              <a:endParaRPr lang="en-GB"/>
            </a:p>
          </p:txBody>
        </p:sp>
        <p:sp>
          <p:nvSpPr>
            <p:cNvPr id="28711" name="Freeform 29"/>
            <p:cNvSpPr>
              <a:spLocks/>
            </p:cNvSpPr>
            <p:nvPr/>
          </p:nvSpPr>
          <p:spPr bwMode="auto">
            <a:xfrm>
              <a:off x="2688" y="2760"/>
              <a:ext cx="613" cy="877"/>
            </a:xfrm>
            <a:custGeom>
              <a:avLst/>
              <a:gdLst>
                <a:gd name="T0" fmla="*/ 0 w 613"/>
                <a:gd name="T1" fmla="*/ 24 h 877"/>
                <a:gd name="T2" fmla="*/ 24 w 613"/>
                <a:gd name="T3" fmla="*/ 60 h 877"/>
                <a:gd name="T4" fmla="*/ 36 w 613"/>
                <a:gd name="T5" fmla="*/ 96 h 877"/>
                <a:gd name="T6" fmla="*/ 36 w 613"/>
                <a:gd name="T7" fmla="*/ 132 h 877"/>
                <a:gd name="T8" fmla="*/ 36 w 613"/>
                <a:gd name="T9" fmla="*/ 168 h 877"/>
                <a:gd name="T10" fmla="*/ 36 w 613"/>
                <a:gd name="T11" fmla="*/ 204 h 877"/>
                <a:gd name="T12" fmla="*/ 36 w 613"/>
                <a:gd name="T13" fmla="*/ 240 h 877"/>
                <a:gd name="T14" fmla="*/ 48 w 613"/>
                <a:gd name="T15" fmla="*/ 276 h 877"/>
                <a:gd name="T16" fmla="*/ 48 w 613"/>
                <a:gd name="T17" fmla="*/ 312 h 877"/>
                <a:gd name="T18" fmla="*/ 60 w 613"/>
                <a:gd name="T19" fmla="*/ 348 h 877"/>
                <a:gd name="T20" fmla="*/ 84 w 613"/>
                <a:gd name="T21" fmla="*/ 384 h 877"/>
                <a:gd name="T22" fmla="*/ 96 w 613"/>
                <a:gd name="T23" fmla="*/ 420 h 877"/>
                <a:gd name="T24" fmla="*/ 108 w 613"/>
                <a:gd name="T25" fmla="*/ 456 h 877"/>
                <a:gd name="T26" fmla="*/ 132 w 613"/>
                <a:gd name="T27" fmla="*/ 492 h 877"/>
                <a:gd name="T28" fmla="*/ 144 w 613"/>
                <a:gd name="T29" fmla="*/ 528 h 877"/>
                <a:gd name="T30" fmla="*/ 156 w 613"/>
                <a:gd name="T31" fmla="*/ 564 h 877"/>
                <a:gd name="T32" fmla="*/ 180 w 613"/>
                <a:gd name="T33" fmla="*/ 600 h 877"/>
                <a:gd name="T34" fmla="*/ 204 w 613"/>
                <a:gd name="T35" fmla="*/ 636 h 877"/>
                <a:gd name="T36" fmla="*/ 240 w 613"/>
                <a:gd name="T37" fmla="*/ 672 h 877"/>
                <a:gd name="T38" fmla="*/ 252 w 613"/>
                <a:gd name="T39" fmla="*/ 708 h 877"/>
                <a:gd name="T40" fmla="*/ 276 w 613"/>
                <a:gd name="T41" fmla="*/ 744 h 877"/>
                <a:gd name="T42" fmla="*/ 300 w 613"/>
                <a:gd name="T43" fmla="*/ 780 h 877"/>
                <a:gd name="T44" fmla="*/ 336 w 613"/>
                <a:gd name="T45" fmla="*/ 816 h 877"/>
                <a:gd name="T46" fmla="*/ 372 w 613"/>
                <a:gd name="T47" fmla="*/ 840 h 877"/>
                <a:gd name="T48" fmla="*/ 408 w 613"/>
                <a:gd name="T49" fmla="*/ 864 h 877"/>
                <a:gd name="T50" fmla="*/ 444 w 613"/>
                <a:gd name="T51" fmla="*/ 876 h 877"/>
                <a:gd name="T52" fmla="*/ 480 w 613"/>
                <a:gd name="T53" fmla="*/ 876 h 877"/>
                <a:gd name="T54" fmla="*/ 516 w 613"/>
                <a:gd name="T55" fmla="*/ 876 h 877"/>
                <a:gd name="T56" fmla="*/ 552 w 613"/>
                <a:gd name="T57" fmla="*/ 876 h 877"/>
                <a:gd name="T58" fmla="*/ 588 w 613"/>
                <a:gd name="T59" fmla="*/ 852 h 877"/>
                <a:gd name="T60" fmla="*/ 600 w 613"/>
                <a:gd name="T61" fmla="*/ 816 h 877"/>
                <a:gd name="T62" fmla="*/ 612 w 613"/>
                <a:gd name="T63" fmla="*/ 780 h 877"/>
                <a:gd name="T64" fmla="*/ 612 w 613"/>
                <a:gd name="T65" fmla="*/ 744 h 877"/>
                <a:gd name="T66" fmla="*/ 612 w 613"/>
                <a:gd name="T67" fmla="*/ 708 h 877"/>
                <a:gd name="T68" fmla="*/ 612 w 613"/>
                <a:gd name="T69" fmla="*/ 672 h 877"/>
                <a:gd name="T70" fmla="*/ 588 w 613"/>
                <a:gd name="T71" fmla="*/ 636 h 877"/>
                <a:gd name="T72" fmla="*/ 576 w 613"/>
                <a:gd name="T73" fmla="*/ 600 h 877"/>
                <a:gd name="T74" fmla="*/ 540 w 613"/>
                <a:gd name="T75" fmla="*/ 564 h 877"/>
                <a:gd name="T76" fmla="*/ 528 w 613"/>
                <a:gd name="T77" fmla="*/ 528 h 877"/>
                <a:gd name="T78" fmla="*/ 492 w 613"/>
                <a:gd name="T79" fmla="*/ 504 h 877"/>
                <a:gd name="T80" fmla="*/ 456 w 613"/>
                <a:gd name="T81" fmla="*/ 480 h 877"/>
                <a:gd name="T82" fmla="*/ 432 w 613"/>
                <a:gd name="T83" fmla="*/ 444 h 877"/>
                <a:gd name="T84" fmla="*/ 396 w 613"/>
                <a:gd name="T85" fmla="*/ 420 h 877"/>
                <a:gd name="T86" fmla="*/ 372 w 613"/>
                <a:gd name="T87" fmla="*/ 384 h 877"/>
                <a:gd name="T88" fmla="*/ 336 w 613"/>
                <a:gd name="T89" fmla="*/ 360 h 877"/>
                <a:gd name="T90" fmla="*/ 324 w 613"/>
                <a:gd name="T91" fmla="*/ 324 h 877"/>
                <a:gd name="T92" fmla="*/ 288 w 613"/>
                <a:gd name="T93" fmla="*/ 300 h 877"/>
                <a:gd name="T94" fmla="*/ 276 w 613"/>
                <a:gd name="T95" fmla="*/ 264 h 877"/>
                <a:gd name="T96" fmla="*/ 240 w 613"/>
                <a:gd name="T97" fmla="*/ 240 h 877"/>
                <a:gd name="T98" fmla="*/ 216 w 613"/>
                <a:gd name="T99" fmla="*/ 204 h 877"/>
                <a:gd name="T100" fmla="*/ 180 w 613"/>
                <a:gd name="T101" fmla="*/ 180 h 877"/>
                <a:gd name="T102" fmla="*/ 156 w 613"/>
                <a:gd name="T103" fmla="*/ 144 h 877"/>
                <a:gd name="T104" fmla="*/ 132 w 613"/>
                <a:gd name="T105" fmla="*/ 108 h 877"/>
                <a:gd name="T106" fmla="*/ 108 w 613"/>
                <a:gd name="T107" fmla="*/ 72 h 877"/>
                <a:gd name="T108" fmla="*/ 84 w 613"/>
                <a:gd name="T109" fmla="*/ 36 h 877"/>
                <a:gd name="T110" fmla="*/ 84 w 613"/>
                <a:gd name="T111" fmla="*/ 0 h 877"/>
                <a:gd name="T112" fmla="*/ 48 w 613"/>
                <a:gd name="T113" fmla="*/ 12 h 877"/>
                <a:gd name="T114" fmla="*/ 12 w 613"/>
                <a:gd name="T115" fmla="*/ 0 h 877"/>
                <a:gd name="T116" fmla="*/ 0 w 613"/>
                <a:gd name="T117" fmla="*/ 24 h 87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613"/>
                <a:gd name="T178" fmla="*/ 0 h 877"/>
                <a:gd name="T179" fmla="*/ 613 w 613"/>
                <a:gd name="T180" fmla="*/ 877 h 87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613" h="877">
                  <a:moveTo>
                    <a:pt x="0" y="24"/>
                  </a:moveTo>
                  <a:lnTo>
                    <a:pt x="24" y="60"/>
                  </a:lnTo>
                  <a:lnTo>
                    <a:pt x="36" y="96"/>
                  </a:lnTo>
                  <a:lnTo>
                    <a:pt x="36" y="132"/>
                  </a:lnTo>
                  <a:lnTo>
                    <a:pt x="36" y="168"/>
                  </a:lnTo>
                  <a:lnTo>
                    <a:pt x="36" y="204"/>
                  </a:lnTo>
                  <a:lnTo>
                    <a:pt x="36" y="240"/>
                  </a:lnTo>
                  <a:lnTo>
                    <a:pt x="48" y="276"/>
                  </a:lnTo>
                  <a:lnTo>
                    <a:pt x="48" y="312"/>
                  </a:lnTo>
                  <a:lnTo>
                    <a:pt x="60" y="348"/>
                  </a:lnTo>
                  <a:lnTo>
                    <a:pt x="84" y="384"/>
                  </a:lnTo>
                  <a:lnTo>
                    <a:pt x="96" y="420"/>
                  </a:lnTo>
                  <a:lnTo>
                    <a:pt x="108" y="456"/>
                  </a:lnTo>
                  <a:lnTo>
                    <a:pt x="132" y="492"/>
                  </a:lnTo>
                  <a:lnTo>
                    <a:pt x="144" y="528"/>
                  </a:lnTo>
                  <a:lnTo>
                    <a:pt x="156" y="564"/>
                  </a:lnTo>
                  <a:lnTo>
                    <a:pt x="180" y="600"/>
                  </a:lnTo>
                  <a:lnTo>
                    <a:pt x="204" y="636"/>
                  </a:lnTo>
                  <a:lnTo>
                    <a:pt x="240" y="672"/>
                  </a:lnTo>
                  <a:lnTo>
                    <a:pt x="252" y="708"/>
                  </a:lnTo>
                  <a:lnTo>
                    <a:pt x="276" y="744"/>
                  </a:lnTo>
                  <a:lnTo>
                    <a:pt x="300" y="780"/>
                  </a:lnTo>
                  <a:lnTo>
                    <a:pt x="336" y="816"/>
                  </a:lnTo>
                  <a:lnTo>
                    <a:pt x="372" y="840"/>
                  </a:lnTo>
                  <a:lnTo>
                    <a:pt x="408" y="864"/>
                  </a:lnTo>
                  <a:lnTo>
                    <a:pt x="444" y="876"/>
                  </a:lnTo>
                  <a:lnTo>
                    <a:pt x="480" y="876"/>
                  </a:lnTo>
                  <a:lnTo>
                    <a:pt x="516" y="876"/>
                  </a:lnTo>
                  <a:lnTo>
                    <a:pt x="552" y="876"/>
                  </a:lnTo>
                  <a:lnTo>
                    <a:pt x="588" y="852"/>
                  </a:lnTo>
                  <a:lnTo>
                    <a:pt x="600" y="816"/>
                  </a:lnTo>
                  <a:lnTo>
                    <a:pt x="612" y="780"/>
                  </a:lnTo>
                  <a:lnTo>
                    <a:pt x="612" y="744"/>
                  </a:lnTo>
                  <a:lnTo>
                    <a:pt x="612" y="708"/>
                  </a:lnTo>
                  <a:lnTo>
                    <a:pt x="612" y="672"/>
                  </a:lnTo>
                  <a:lnTo>
                    <a:pt x="588" y="636"/>
                  </a:lnTo>
                  <a:lnTo>
                    <a:pt x="576" y="600"/>
                  </a:lnTo>
                  <a:lnTo>
                    <a:pt x="540" y="564"/>
                  </a:lnTo>
                  <a:lnTo>
                    <a:pt x="528" y="528"/>
                  </a:lnTo>
                  <a:lnTo>
                    <a:pt x="492" y="504"/>
                  </a:lnTo>
                  <a:lnTo>
                    <a:pt x="456" y="480"/>
                  </a:lnTo>
                  <a:lnTo>
                    <a:pt x="432" y="444"/>
                  </a:lnTo>
                  <a:lnTo>
                    <a:pt x="396" y="420"/>
                  </a:lnTo>
                  <a:lnTo>
                    <a:pt x="372" y="384"/>
                  </a:lnTo>
                  <a:lnTo>
                    <a:pt x="336" y="360"/>
                  </a:lnTo>
                  <a:lnTo>
                    <a:pt x="324" y="324"/>
                  </a:lnTo>
                  <a:lnTo>
                    <a:pt x="288" y="300"/>
                  </a:lnTo>
                  <a:lnTo>
                    <a:pt x="276" y="264"/>
                  </a:lnTo>
                  <a:lnTo>
                    <a:pt x="240" y="240"/>
                  </a:lnTo>
                  <a:lnTo>
                    <a:pt x="216" y="204"/>
                  </a:lnTo>
                  <a:lnTo>
                    <a:pt x="180" y="180"/>
                  </a:lnTo>
                  <a:lnTo>
                    <a:pt x="156" y="144"/>
                  </a:lnTo>
                  <a:lnTo>
                    <a:pt x="132" y="108"/>
                  </a:lnTo>
                  <a:lnTo>
                    <a:pt x="108" y="72"/>
                  </a:lnTo>
                  <a:lnTo>
                    <a:pt x="84" y="36"/>
                  </a:lnTo>
                  <a:lnTo>
                    <a:pt x="84" y="0"/>
                  </a:lnTo>
                  <a:lnTo>
                    <a:pt x="48" y="12"/>
                  </a:lnTo>
                  <a:lnTo>
                    <a:pt x="12" y="0"/>
                  </a:lnTo>
                  <a:lnTo>
                    <a:pt x="0" y="24"/>
                  </a:lnTo>
                </a:path>
              </a:pathLst>
            </a:custGeom>
            <a:solidFill>
              <a:schemeClr val="accent1"/>
            </a:solidFill>
            <a:ln w="25400" cap="rnd">
              <a:solidFill>
                <a:schemeClr val="tx1"/>
              </a:solidFill>
              <a:round/>
              <a:headEnd/>
              <a:tailEnd/>
            </a:ln>
          </p:spPr>
          <p:txBody>
            <a:bodyPr/>
            <a:lstStyle/>
            <a:p>
              <a:endParaRPr lang="en-GB"/>
            </a:p>
          </p:txBody>
        </p:sp>
      </p:grpSp>
      <p:grpSp>
        <p:nvGrpSpPr>
          <p:cNvPr id="3" name="Group 39"/>
          <p:cNvGrpSpPr>
            <a:grpSpLocks/>
          </p:cNvGrpSpPr>
          <p:nvPr/>
        </p:nvGrpSpPr>
        <p:grpSpPr bwMode="auto">
          <a:xfrm>
            <a:off x="1524001" y="1371600"/>
            <a:ext cx="3311525" cy="5486400"/>
            <a:chOff x="0" y="864"/>
            <a:chExt cx="2086" cy="3456"/>
          </a:xfrm>
        </p:grpSpPr>
        <p:sp>
          <p:nvSpPr>
            <p:cNvPr id="28692" name="Freeform 5"/>
            <p:cNvSpPr>
              <a:spLocks/>
            </p:cNvSpPr>
            <p:nvPr/>
          </p:nvSpPr>
          <p:spPr bwMode="auto">
            <a:xfrm>
              <a:off x="445" y="1400"/>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a:solidFill>
                <a:schemeClr val="tx1"/>
              </a:solidFill>
              <a:round/>
              <a:headEnd/>
              <a:tailEnd/>
            </a:ln>
          </p:spPr>
          <p:txBody>
            <a:bodyPr/>
            <a:lstStyle/>
            <a:p>
              <a:endParaRPr lang="en-GB"/>
            </a:p>
          </p:txBody>
        </p:sp>
        <p:sp>
          <p:nvSpPr>
            <p:cNvPr id="28693" name="Freeform 6"/>
            <p:cNvSpPr>
              <a:spLocks/>
            </p:cNvSpPr>
            <p:nvPr/>
          </p:nvSpPr>
          <p:spPr bwMode="auto">
            <a:xfrm>
              <a:off x="133" y="1436"/>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a:solidFill>
                <a:schemeClr val="tx1"/>
              </a:solidFill>
              <a:round/>
              <a:headEnd/>
              <a:tailEnd/>
            </a:ln>
          </p:spPr>
          <p:txBody>
            <a:bodyPr/>
            <a:lstStyle/>
            <a:p>
              <a:endParaRPr lang="en-GB"/>
            </a:p>
          </p:txBody>
        </p:sp>
        <p:sp>
          <p:nvSpPr>
            <p:cNvPr id="28694" name="Oval 7"/>
            <p:cNvSpPr>
              <a:spLocks noChangeArrowheads="1"/>
            </p:cNvSpPr>
            <p:nvPr/>
          </p:nvSpPr>
          <p:spPr bwMode="auto">
            <a:xfrm rot="60000">
              <a:off x="344" y="2407"/>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8695" name="Freeform 8"/>
            <p:cNvSpPr>
              <a:spLocks/>
            </p:cNvSpPr>
            <p:nvPr/>
          </p:nvSpPr>
          <p:spPr bwMode="auto">
            <a:xfrm>
              <a:off x="1117" y="1352"/>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a:solidFill>
                <a:schemeClr val="tx1"/>
              </a:solidFill>
              <a:round/>
              <a:headEnd/>
              <a:tailEnd/>
            </a:ln>
          </p:spPr>
          <p:txBody>
            <a:bodyPr/>
            <a:lstStyle/>
            <a:p>
              <a:endParaRPr lang="en-GB"/>
            </a:p>
          </p:txBody>
        </p:sp>
        <p:sp>
          <p:nvSpPr>
            <p:cNvPr id="28696" name="Freeform 9"/>
            <p:cNvSpPr>
              <a:spLocks/>
            </p:cNvSpPr>
            <p:nvPr/>
          </p:nvSpPr>
          <p:spPr bwMode="auto">
            <a:xfrm>
              <a:off x="805" y="1388"/>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a:solidFill>
                <a:schemeClr val="tx1"/>
              </a:solidFill>
              <a:round/>
              <a:headEnd/>
              <a:tailEnd/>
            </a:ln>
          </p:spPr>
          <p:txBody>
            <a:bodyPr/>
            <a:lstStyle/>
            <a:p>
              <a:endParaRPr lang="en-GB"/>
            </a:p>
          </p:txBody>
        </p:sp>
        <p:sp>
          <p:nvSpPr>
            <p:cNvPr id="28697" name="Oval 10"/>
            <p:cNvSpPr>
              <a:spLocks noChangeArrowheads="1"/>
            </p:cNvSpPr>
            <p:nvPr/>
          </p:nvSpPr>
          <p:spPr bwMode="auto">
            <a:xfrm rot="60000">
              <a:off x="1016" y="2359"/>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8698" name="Rectangle 30"/>
            <p:cNvSpPr>
              <a:spLocks noChangeArrowheads="1"/>
            </p:cNvSpPr>
            <p:nvPr/>
          </p:nvSpPr>
          <p:spPr bwMode="auto">
            <a:xfrm>
              <a:off x="0" y="864"/>
              <a:ext cx="2086"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nonsister chromatids</a:t>
              </a:r>
            </a:p>
          </p:txBody>
        </p:sp>
        <p:sp>
          <p:nvSpPr>
            <p:cNvPr id="28699" name="Line 31"/>
            <p:cNvSpPr>
              <a:spLocks noChangeShapeType="1"/>
            </p:cNvSpPr>
            <p:nvPr/>
          </p:nvSpPr>
          <p:spPr bwMode="auto">
            <a:xfrm>
              <a:off x="1008" y="1112"/>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700" name="Line 32"/>
            <p:cNvSpPr>
              <a:spLocks noChangeShapeType="1"/>
            </p:cNvSpPr>
            <p:nvPr/>
          </p:nvSpPr>
          <p:spPr bwMode="auto">
            <a:xfrm>
              <a:off x="672" y="1112"/>
              <a:ext cx="0" cy="224"/>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701" name="Rectangle 33"/>
            <p:cNvSpPr>
              <a:spLocks noChangeArrowheads="1"/>
            </p:cNvSpPr>
            <p:nvPr/>
          </p:nvSpPr>
          <p:spPr bwMode="auto">
            <a:xfrm>
              <a:off x="240" y="3880"/>
              <a:ext cx="1440" cy="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buSzTx/>
                <a:buFontTx/>
                <a:buNone/>
              </a:pPr>
              <a:r>
                <a:rPr lang="en-US" altLang="en-US" sz="2000" b="1"/>
                <a:t>chiasmata: site of crossing over</a:t>
              </a:r>
            </a:p>
          </p:txBody>
        </p:sp>
        <p:sp>
          <p:nvSpPr>
            <p:cNvPr id="28702" name="Line 35"/>
            <p:cNvSpPr>
              <a:spLocks noChangeShapeType="1"/>
            </p:cNvSpPr>
            <p:nvPr/>
          </p:nvSpPr>
          <p:spPr bwMode="auto">
            <a:xfrm>
              <a:off x="816" y="2896"/>
              <a:ext cx="0" cy="1024"/>
            </a:xfrm>
            <a:prstGeom prst="line">
              <a:avLst/>
            </a:prstGeom>
            <a:noFill/>
            <a:ln w="50800">
              <a:solidFill>
                <a:srgbClr val="F6BF69"/>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grpSp>
      <p:sp>
        <p:nvSpPr>
          <p:cNvPr id="15396" name="Rectangle 36"/>
          <p:cNvSpPr>
            <a:spLocks noChangeArrowheads="1"/>
          </p:cNvSpPr>
          <p:nvPr/>
        </p:nvSpPr>
        <p:spPr bwMode="auto">
          <a:xfrm>
            <a:off x="8672513" y="6157913"/>
            <a:ext cx="1465146" cy="45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t>variation</a:t>
            </a:r>
          </a:p>
        </p:txBody>
      </p:sp>
      <p:grpSp>
        <p:nvGrpSpPr>
          <p:cNvPr id="4" name="Group 41"/>
          <p:cNvGrpSpPr>
            <a:grpSpLocks/>
          </p:cNvGrpSpPr>
          <p:nvPr/>
        </p:nvGrpSpPr>
        <p:grpSpPr bwMode="auto">
          <a:xfrm>
            <a:off x="7251700" y="1295400"/>
            <a:ext cx="3200400" cy="4687888"/>
            <a:chOff x="3608" y="816"/>
            <a:chExt cx="2016" cy="2953"/>
          </a:xfrm>
        </p:grpSpPr>
        <p:sp>
          <p:nvSpPr>
            <p:cNvPr id="28681" name="Rectangle 11"/>
            <p:cNvSpPr>
              <a:spLocks noChangeArrowheads="1"/>
            </p:cNvSpPr>
            <p:nvPr/>
          </p:nvSpPr>
          <p:spPr bwMode="auto">
            <a:xfrm>
              <a:off x="4608" y="816"/>
              <a:ext cx="693" cy="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8" tIns="44450" rIns="90488" bIns="44450">
              <a:spAutoFit/>
            </a:bodyP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r>
                <a:rPr lang="en-US" altLang="en-US" sz="2400" b="1">
                  <a:solidFill>
                    <a:srgbClr val="B50069"/>
                  </a:solidFill>
                </a:rPr>
                <a:t>Tetrad</a:t>
              </a:r>
            </a:p>
          </p:txBody>
        </p:sp>
        <p:sp>
          <p:nvSpPr>
            <p:cNvPr id="28682" name="Freeform 16"/>
            <p:cNvSpPr>
              <a:spLocks/>
            </p:cNvSpPr>
            <p:nvPr/>
          </p:nvSpPr>
          <p:spPr bwMode="auto">
            <a:xfrm>
              <a:off x="4573" y="1448"/>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accent1"/>
            </a:solidFill>
            <a:ln w="25400" cap="rnd">
              <a:solidFill>
                <a:schemeClr val="tx1"/>
              </a:solidFill>
              <a:round/>
              <a:headEnd/>
              <a:tailEnd/>
            </a:ln>
          </p:spPr>
          <p:txBody>
            <a:bodyPr/>
            <a:lstStyle/>
            <a:p>
              <a:endParaRPr lang="en-GB"/>
            </a:p>
          </p:txBody>
        </p:sp>
        <p:sp>
          <p:nvSpPr>
            <p:cNvPr id="28683" name="Freeform 17"/>
            <p:cNvSpPr>
              <a:spLocks/>
            </p:cNvSpPr>
            <p:nvPr/>
          </p:nvSpPr>
          <p:spPr bwMode="auto">
            <a:xfrm>
              <a:off x="4261" y="1484"/>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accent1"/>
            </a:solidFill>
            <a:ln w="25400" cap="rnd">
              <a:solidFill>
                <a:schemeClr val="tx1"/>
              </a:solidFill>
              <a:round/>
              <a:headEnd/>
              <a:tailEnd/>
            </a:ln>
          </p:spPr>
          <p:txBody>
            <a:bodyPr/>
            <a:lstStyle/>
            <a:p>
              <a:endParaRPr lang="en-GB"/>
            </a:p>
          </p:txBody>
        </p:sp>
        <p:sp>
          <p:nvSpPr>
            <p:cNvPr id="28684" name="Oval 18"/>
            <p:cNvSpPr>
              <a:spLocks noChangeArrowheads="1"/>
            </p:cNvSpPr>
            <p:nvPr/>
          </p:nvSpPr>
          <p:spPr bwMode="auto">
            <a:xfrm rot="60000">
              <a:off x="4472" y="2455"/>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8685" name="Freeform 19"/>
            <p:cNvSpPr>
              <a:spLocks/>
            </p:cNvSpPr>
            <p:nvPr/>
          </p:nvSpPr>
          <p:spPr bwMode="auto">
            <a:xfrm>
              <a:off x="5245" y="1448"/>
              <a:ext cx="379" cy="2296"/>
            </a:xfrm>
            <a:custGeom>
              <a:avLst/>
              <a:gdLst>
                <a:gd name="T0" fmla="*/ 93 w 379"/>
                <a:gd name="T1" fmla="*/ 1176 h 2296"/>
                <a:gd name="T2" fmla="*/ 93 w 379"/>
                <a:gd name="T3" fmla="*/ 1248 h 2296"/>
                <a:gd name="T4" fmla="*/ 69 w 379"/>
                <a:gd name="T5" fmla="*/ 1320 h 2296"/>
                <a:gd name="T6" fmla="*/ 46 w 379"/>
                <a:gd name="T7" fmla="*/ 1391 h 2296"/>
                <a:gd name="T8" fmla="*/ 31 w 379"/>
                <a:gd name="T9" fmla="*/ 1463 h 2296"/>
                <a:gd name="T10" fmla="*/ 21 w 379"/>
                <a:gd name="T11" fmla="*/ 1547 h 2296"/>
                <a:gd name="T12" fmla="*/ 7 w 379"/>
                <a:gd name="T13" fmla="*/ 1643 h 2296"/>
                <a:gd name="T14" fmla="*/ 6 w 379"/>
                <a:gd name="T15" fmla="*/ 1727 h 2296"/>
                <a:gd name="T16" fmla="*/ 4 w 379"/>
                <a:gd name="T17" fmla="*/ 1811 h 2296"/>
                <a:gd name="T18" fmla="*/ 25 w 379"/>
                <a:gd name="T19" fmla="*/ 1931 h 2296"/>
                <a:gd name="T20" fmla="*/ 36 w 379"/>
                <a:gd name="T21" fmla="*/ 2004 h 2296"/>
                <a:gd name="T22" fmla="*/ 58 w 379"/>
                <a:gd name="T23" fmla="*/ 2088 h 2296"/>
                <a:gd name="T24" fmla="*/ 89 w 379"/>
                <a:gd name="T25" fmla="*/ 2173 h 2296"/>
                <a:gd name="T26" fmla="*/ 123 w 379"/>
                <a:gd name="T27" fmla="*/ 2245 h 2296"/>
                <a:gd name="T28" fmla="*/ 188 w 379"/>
                <a:gd name="T29" fmla="*/ 2294 h 2296"/>
                <a:gd name="T30" fmla="*/ 257 w 379"/>
                <a:gd name="T31" fmla="*/ 2272 h 2296"/>
                <a:gd name="T32" fmla="*/ 303 w 379"/>
                <a:gd name="T33" fmla="*/ 2212 h 2296"/>
                <a:gd name="T34" fmla="*/ 350 w 379"/>
                <a:gd name="T35" fmla="*/ 2129 h 2296"/>
                <a:gd name="T36" fmla="*/ 374 w 379"/>
                <a:gd name="T37" fmla="*/ 2046 h 2296"/>
                <a:gd name="T38" fmla="*/ 375 w 379"/>
                <a:gd name="T39" fmla="*/ 1950 h 2296"/>
                <a:gd name="T40" fmla="*/ 377 w 379"/>
                <a:gd name="T41" fmla="*/ 1830 h 2296"/>
                <a:gd name="T42" fmla="*/ 368 w 379"/>
                <a:gd name="T43" fmla="*/ 1733 h 2296"/>
                <a:gd name="T44" fmla="*/ 346 w 379"/>
                <a:gd name="T45" fmla="*/ 1649 h 2296"/>
                <a:gd name="T46" fmla="*/ 326 w 379"/>
                <a:gd name="T47" fmla="*/ 1577 h 2296"/>
                <a:gd name="T48" fmla="*/ 282 w 379"/>
                <a:gd name="T49" fmla="*/ 1504 h 2296"/>
                <a:gd name="T50" fmla="*/ 237 w 379"/>
                <a:gd name="T51" fmla="*/ 1431 h 2296"/>
                <a:gd name="T52" fmla="*/ 204 w 379"/>
                <a:gd name="T53" fmla="*/ 1358 h 2296"/>
                <a:gd name="T54" fmla="*/ 183 w 379"/>
                <a:gd name="T55" fmla="*/ 1286 h 2296"/>
                <a:gd name="T56" fmla="*/ 161 w 379"/>
                <a:gd name="T57" fmla="*/ 1213 h 2296"/>
                <a:gd name="T58" fmla="*/ 152 w 379"/>
                <a:gd name="T59" fmla="*/ 1141 h 2296"/>
                <a:gd name="T60" fmla="*/ 175 w 379"/>
                <a:gd name="T61" fmla="*/ 1070 h 2296"/>
                <a:gd name="T62" fmla="*/ 210 w 379"/>
                <a:gd name="T63" fmla="*/ 998 h 2296"/>
                <a:gd name="T64" fmla="*/ 245 w 379"/>
                <a:gd name="T65" fmla="*/ 927 h 2296"/>
                <a:gd name="T66" fmla="*/ 282 w 379"/>
                <a:gd name="T67" fmla="*/ 783 h 2296"/>
                <a:gd name="T68" fmla="*/ 318 w 379"/>
                <a:gd name="T69" fmla="*/ 592 h 2296"/>
                <a:gd name="T70" fmla="*/ 344 w 379"/>
                <a:gd name="T71" fmla="*/ 400 h 2296"/>
                <a:gd name="T72" fmla="*/ 358 w 379"/>
                <a:gd name="T73" fmla="*/ 317 h 2296"/>
                <a:gd name="T74" fmla="*/ 370 w 379"/>
                <a:gd name="T75" fmla="*/ 245 h 2296"/>
                <a:gd name="T76" fmla="*/ 371 w 379"/>
                <a:gd name="T77" fmla="*/ 173 h 2296"/>
                <a:gd name="T78" fmla="*/ 349 w 379"/>
                <a:gd name="T79" fmla="*/ 100 h 2296"/>
                <a:gd name="T80" fmla="*/ 305 w 379"/>
                <a:gd name="T81" fmla="*/ 40 h 2296"/>
                <a:gd name="T82" fmla="*/ 238 w 379"/>
                <a:gd name="T83" fmla="*/ 2 h 2296"/>
                <a:gd name="T84" fmla="*/ 171 w 379"/>
                <a:gd name="T85" fmla="*/ 0 h 2296"/>
                <a:gd name="T86" fmla="*/ 113 w 379"/>
                <a:gd name="T87" fmla="*/ 83 h 2296"/>
                <a:gd name="T88" fmla="*/ 76 w 379"/>
                <a:gd name="T89" fmla="*/ 228 h 2296"/>
                <a:gd name="T90" fmla="*/ 41 w 379"/>
                <a:gd name="T91" fmla="*/ 322 h 2296"/>
                <a:gd name="T92" fmla="*/ 28 w 379"/>
                <a:gd name="T93" fmla="*/ 407 h 2296"/>
                <a:gd name="T94" fmla="*/ 15 w 379"/>
                <a:gd name="T95" fmla="*/ 515 h 2296"/>
                <a:gd name="T96" fmla="*/ 12 w 379"/>
                <a:gd name="T97" fmla="*/ 659 h 2296"/>
                <a:gd name="T98" fmla="*/ 0 w 379"/>
                <a:gd name="T99" fmla="*/ 742 h 2296"/>
                <a:gd name="T100" fmla="*/ 22 w 379"/>
                <a:gd name="T101" fmla="*/ 815 h 2296"/>
                <a:gd name="T102" fmla="*/ 19 w 379"/>
                <a:gd name="T103" fmla="*/ 887 h 2296"/>
                <a:gd name="T104" fmla="*/ 42 w 379"/>
                <a:gd name="T105" fmla="*/ 958 h 2296"/>
                <a:gd name="T106" fmla="*/ 63 w 379"/>
                <a:gd name="T107" fmla="*/ 1032 h 2296"/>
                <a:gd name="T108" fmla="*/ 96 w 379"/>
                <a:gd name="T109" fmla="*/ 1104 h 2296"/>
                <a:gd name="T110" fmla="*/ 84 w 379"/>
                <a:gd name="T111" fmla="*/ 1140 h 2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79"/>
                <a:gd name="T169" fmla="*/ 0 h 2296"/>
                <a:gd name="T170" fmla="*/ 379 w 379"/>
                <a:gd name="T171" fmla="*/ 2296 h 2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79" h="2296">
                  <a:moveTo>
                    <a:pt x="84" y="1140"/>
                  </a:moveTo>
                  <a:lnTo>
                    <a:pt x="93" y="1176"/>
                  </a:lnTo>
                  <a:lnTo>
                    <a:pt x="94" y="1212"/>
                  </a:lnTo>
                  <a:lnTo>
                    <a:pt x="93" y="1248"/>
                  </a:lnTo>
                  <a:lnTo>
                    <a:pt x="82" y="1284"/>
                  </a:lnTo>
                  <a:lnTo>
                    <a:pt x="69" y="1320"/>
                  </a:lnTo>
                  <a:lnTo>
                    <a:pt x="58" y="1356"/>
                  </a:lnTo>
                  <a:lnTo>
                    <a:pt x="46" y="1391"/>
                  </a:lnTo>
                  <a:lnTo>
                    <a:pt x="45" y="1427"/>
                  </a:lnTo>
                  <a:lnTo>
                    <a:pt x="31" y="1463"/>
                  </a:lnTo>
                  <a:lnTo>
                    <a:pt x="32" y="1499"/>
                  </a:lnTo>
                  <a:lnTo>
                    <a:pt x="21" y="1547"/>
                  </a:lnTo>
                  <a:lnTo>
                    <a:pt x="8" y="1595"/>
                  </a:lnTo>
                  <a:lnTo>
                    <a:pt x="7" y="1643"/>
                  </a:lnTo>
                  <a:lnTo>
                    <a:pt x="7" y="1679"/>
                  </a:lnTo>
                  <a:lnTo>
                    <a:pt x="6" y="1727"/>
                  </a:lnTo>
                  <a:lnTo>
                    <a:pt x="5" y="1775"/>
                  </a:lnTo>
                  <a:lnTo>
                    <a:pt x="4" y="1811"/>
                  </a:lnTo>
                  <a:lnTo>
                    <a:pt x="27" y="1859"/>
                  </a:lnTo>
                  <a:lnTo>
                    <a:pt x="25" y="1931"/>
                  </a:lnTo>
                  <a:lnTo>
                    <a:pt x="25" y="1967"/>
                  </a:lnTo>
                  <a:lnTo>
                    <a:pt x="36" y="2004"/>
                  </a:lnTo>
                  <a:lnTo>
                    <a:pt x="46" y="2052"/>
                  </a:lnTo>
                  <a:lnTo>
                    <a:pt x="58" y="2088"/>
                  </a:lnTo>
                  <a:lnTo>
                    <a:pt x="68" y="2124"/>
                  </a:lnTo>
                  <a:lnTo>
                    <a:pt x="89" y="2173"/>
                  </a:lnTo>
                  <a:lnTo>
                    <a:pt x="98" y="2209"/>
                  </a:lnTo>
                  <a:lnTo>
                    <a:pt x="123" y="2245"/>
                  </a:lnTo>
                  <a:lnTo>
                    <a:pt x="155" y="2271"/>
                  </a:lnTo>
                  <a:lnTo>
                    <a:pt x="188" y="2294"/>
                  </a:lnTo>
                  <a:lnTo>
                    <a:pt x="223" y="2295"/>
                  </a:lnTo>
                  <a:lnTo>
                    <a:pt x="257" y="2272"/>
                  </a:lnTo>
                  <a:lnTo>
                    <a:pt x="291" y="2248"/>
                  </a:lnTo>
                  <a:lnTo>
                    <a:pt x="303" y="2212"/>
                  </a:lnTo>
                  <a:lnTo>
                    <a:pt x="337" y="2166"/>
                  </a:lnTo>
                  <a:lnTo>
                    <a:pt x="350" y="2129"/>
                  </a:lnTo>
                  <a:lnTo>
                    <a:pt x="362" y="2081"/>
                  </a:lnTo>
                  <a:lnTo>
                    <a:pt x="374" y="2046"/>
                  </a:lnTo>
                  <a:lnTo>
                    <a:pt x="374" y="1998"/>
                  </a:lnTo>
                  <a:lnTo>
                    <a:pt x="375" y="1950"/>
                  </a:lnTo>
                  <a:lnTo>
                    <a:pt x="376" y="1878"/>
                  </a:lnTo>
                  <a:lnTo>
                    <a:pt x="377" y="1830"/>
                  </a:lnTo>
                  <a:lnTo>
                    <a:pt x="378" y="1782"/>
                  </a:lnTo>
                  <a:lnTo>
                    <a:pt x="368" y="1733"/>
                  </a:lnTo>
                  <a:lnTo>
                    <a:pt x="357" y="1685"/>
                  </a:lnTo>
                  <a:lnTo>
                    <a:pt x="346" y="1649"/>
                  </a:lnTo>
                  <a:lnTo>
                    <a:pt x="336" y="1614"/>
                  </a:lnTo>
                  <a:lnTo>
                    <a:pt x="326" y="1577"/>
                  </a:lnTo>
                  <a:lnTo>
                    <a:pt x="303" y="1540"/>
                  </a:lnTo>
                  <a:lnTo>
                    <a:pt x="282" y="1504"/>
                  </a:lnTo>
                  <a:lnTo>
                    <a:pt x="259" y="1467"/>
                  </a:lnTo>
                  <a:lnTo>
                    <a:pt x="237" y="1431"/>
                  </a:lnTo>
                  <a:lnTo>
                    <a:pt x="216" y="1395"/>
                  </a:lnTo>
                  <a:lnTo>
                    <a:pt x="204" y="1358"/>
                  </a:lnTo>
                  <a:lnTo>
                    <a:pt x="194" y="1322"/>
                  </a:lnTo>
                  <a:lnTo>
                    <a:pt x="183" y="1286"/>
                  </a:lnTo>
                  <a:lnTo>
                    <a:pt x="172" y="1250"/>
                  </a:lnTo>
                  <a:lnTo>
                    <a:pt x="161" y="1213"/>
                  </a:lnTo>
                  <a:lnTo>
                    <a:pt x="151" y="1177"/>
                  </a:lnTo>
                  <a:lnTo>
                    <a:pt x="152" y="1141"/>
                  </a:lnTo>
                  <a:lnTo>
                    <a:pt x="152" y="1105"/>
                  </a:lnTo>
                  <a:lnTo>
                    <a:pt x="175" y="1070"/>
                  </a:lnTo>
                  <a:lnTo>
                    <a:pt x="198" y="1034"/>
                  </a:lnTo>
                  <a:lnTo>
                    <a:pt x="210" y="998"/>
                  </a:lnTo>
                  <a:lnTo>
                    <a:pt x="234" y="963"/>
                  </a:lnTo>
                  <a:lnTo>
                    <a:pt x="245" y="927"/>
                  </a:lnTo>
                  <a:lnTo>
                    <a:pt x="269" y="879"/>
                  </a:lnTo>
                  <a:lnTo>
                    <a:pt x="282" y="783"/>
                  </a:lnTo>
                  <a:lnTo>
                    <a:pt x="294" y="688"/>
                  </a:lnTo>
                  <a:lnTo>
                    <a:pt x="318" y="592"/>
                  </a:lnTo>
                  <a:lnTo>
                    <a:pt x="331" y="496"/>
                  </a:lnTo>
                  <a:lnTo>
                    <a:pt x="344" y="400"/>
                  </a:lnTo>
                  <a:lnTo>
                    <a:pt x="356" y="352"/>
                  </a:lnTo>
                  <a:lnTo>
                    <a:pt x="358" y="317"/>
                  </a:lnTo>
                  <a:lnTo>
                    <a:pt x="369" y="281"/>
                  </a:lnTo>
                  <a:lnTo>
                    <a:pt x="370" y="245"/>
                  </a:lnTo>
                  <a:lnTo>
                    <a:pt x="370" y="209"/>
                  </a:lnTo>
                  <a:lnTo>
                    <a:pt x="371" y="173"/>
                  </a:lnTo>
                  <a:lnTo>
                    <a:pt x="360" y="136"/>
                  </a:lnTo>
                  <a:lnTo>
                    <a:pt x="349" y="100"/>
                  </a:lnTo>
                  <a:lnTo>
                    <a:pt x="338" y="64"/>
                  </a:lnTo>
                  <a:lnTo>
                    <a:pt x="305" y="40"/>
                  </a:lnTo>
                  <a:lnTo>
                    <a:pt x="272" y="15"/>
                  </a:lnTo>
                  <a:lnTo>
                    <a:pt x="238" y="2"/>
                  </a:lnTo>
                  <a:lnTo>
                    <a:pt x="204" y="2"/>
                  </a:lnTo>
                  <a:lnTo>
                    <a:pt x="171" y="0"/>
                  </a:lnTo>
                  <a:lnTo>
                    <a:pt x="135" y="37"/>
                  </a:lnTo>
                  <a:lnTo>
                    <a:pt x="113" y="83"/>
                  </a:lnTo>
                  <a:lnTo>
                    <a:pt x="89" y="132"/>
                  </a:lnTo>
                  <a:lnTo>
                    <a:pt x="76" y="228"/>
                  </a:lnTo>
                  <a:lnTo>
                    <a:pt x="52" y="274"/>
                  </a:lnTo>
                  <a:lnTo>
                    <a:pt x="41" y="322"/>
                  </a:lnTo>
                  <a:lnTo>
                    <a:pt x="27" y="371"/>
                  </a:lnTo>
                  <a:lnTo>
                    <a:pt x="28" y="407"/>
                  </a:lnTo>
                  <a:lnTo>
                    <a:pt x="27" y="443"/>
                  </a:lnTo>
                  <a:lnTo>
                    <a:pt x="15" y="515"/>
                  </a:lnTo>
                  <a:lnTo>
                    <a:pt x="14" y="563"/>
                  </a:lnTo>
                  <a:lnTo>
                    <a:pt x="12" y="659"/>
                  </a:lnTo>
                  <a:lnTo>
                    <a:pt x="1" y="694"/>
                  </a:lnTo>
                  <a:lnTo>
                    <a:pt x="0" y="742"/>
                  </a:lnTo>
                  <a:lnTo>
                    <a:pt x="10" y="779"/>
                  </a:lnTo>
                  <a:lnTo>
                    <a:pt x="22" y="815"/>
                  </a:lnTo>
                  <a:lnTo>
                    <a:pt x="21" y="851"/>
                  </a:lnTo>
                  <a:lnTo>
                    <a:pt x="19" y="887"/>
                  </a:lnTo>
                  <a:lnTo>
                    <a:pt x="31" y="923"/>
                  </a:lnTo>
                  <a:lnTo>
                    <a:pt x="42" y="958"/>
                  </a:lnTo>
                  <a:lnTo>
                    <a:pt x="52" y="995"/>
                  </a:lnTo>
                  <a:lnTo>
                    <a:pt x="63" y="1032"/>
                  </a:lnTo>
                  <a:lnTo>
                    <a:pt x="85" y="1068"/>
                  </a:lnTo>
                  <a:lnTo>
                    <a:pt x="96" y="1104"/>
                  </a:lnTo>
                  <a:lnTo>
                    <a:pt x="95" y="1140"/>
                  </a:lnTo>
                  <a:lnTo>
                    <a:pt x="84" y="1140"/>
                  </a:lnTo>
                </a:path>
              </a:pathLst>
            </a:custGeom>
            <a:solidFill>
              <a:schemeClr val="hlink"/>
            </a:solidFill>
            <a:ln w="25400" cap="rnd">
              <a:solidFill>
                <a:schemeClr val="tx1"/>
              </a:solidFill>
              <a:round/>
              <a:headEnd/>
              <a:tailEnd/>
            </a:ln>
          </p:spPr>
          <p:txBody>
            <a:bodyPr/>
            <a:lstStyle/>
            <a:p>
              <a:endParaRPr lang="en-GB"/>
            </a:p>
          </p:txBody>
        </p:sp>
        <p:sp>
          <p:nvSpPr>
            <p:cNvPr id="28686" name="Freeform 20"/>
            <p:cNvSpPr>
              <a:spLocks/>
            </p:cNvSpPr>
            <p:nvPr/>
          </p:nvSpPr>
          <p:spPr bwMode="auto">
            <a:xfrm>
              <a:off x="4933" y="1484"/>
              <a:ext cx="325" cy="2272"/>
            </a:xfrm>
            <a:custGeom>
              <a:avLst/>
              <a:gdLst>
                <a:gd name="T0" fmla="*/ 308 w 325"/>
                <a:gd name="T1" fmla="*/ 1268 h 2272"/>
                <a:gd name="T2" fmla="*/ 305 w 325"/>
                <a:gd name="T3" fmla="*/ 1376 h 2272"/>
                <a:gd name="T4" fmla="*/ 301 w 325"/>
                <a:gd name="T5" fmla="*/ 1485 h 2272"/>
                <a:gd name="T6" fmla="*/ 296 w 325"/>
                <a:gd name="T7" fmla="*/ 1592 h 2272"/>
                <a:gd name="T8" fmla="*/ 292 w 325"/>
                <a:gd name="T9" fmla="*/ 1700 h 2272"/>
                <a:gd name="T10" fmla="*/ 289 w 325"/>
                <a:gd name="T11" fmla="*/ 1808 h 2272"/>
                <a:gd name="T12" fmla="*/ 295 w 325"/>
                <a:gd name="T13" fmla="*/ 1929 h 2272"/>
                <a:gd name="T14" fmla="*/ 281 w 325"/>
                <a:gd name="T15" fmla="*/ 2035 h 2272"/>
                <a:gd name="T16" fmla="*/ 245 w 325"/>
                <a:gd name="T17" fmla="*/ 2142 h 2272"/>
                <a:gd name="T18" fmla="*/ 194 w 325"/>
                <a:gd name="T19" fmla="*/ 2249 h 2272"/>
                <a:gd name="T20" fmla="*/ 93 w 325"/>
                <a:gd name="T21" fmla="*/ 2256 h 2272"/>
                <a:gd name="T22" fmla="*/ 40 w 325"/>
                <a:gd name="T23" fmla="*/ 2146 h 2272"/>
                <a:gd name="T24" fmla="*/ 9 w 325"/>
                <a:gd name="T25" fmla="*/ 2038 h 2272"/>
                <a:gd name="T26" fmla="*/ 2 w 325"/>
                <a:gd name="T27" fmla="*/ 1930 h 2272"/>
                <a:gd name="T28" fmla="*/ 6 w 325"/>
                <a:gd name="T29" fmla="*/ 1822 h 2272"/>
                <a:gd name="T30" fmla="*/ 10 w 325"/>
                <a:gd name="T31" fmla="*/ 1714 h 2272"/>
                <a:gd name="T32" fmla="*/ 37 w 325"/>
                <a:gd name="T33" fmla="*/ 1595 h 2272"/>
                <a:gd name="T34" fmla="*/ 63 w 325"/>
                <a:gd name="T35" fmla="*/ 1488 h 2272"/>
                <a:gd name="T36" fmla="*/ 89 w 325"/>
                <a:gd name="T37" fmla="*/ 1380 h 2272"/>
                <a:gd name="T38" fmla="*/ 161 w 325"/>
                <a:gd name="T39" fmla="*/ 1275 h 2272"/>
                <a:gd name="T40" fmla="*/ 221 w 325"/>
                <a:gd name="T41" fmla="*/ 1169 h 2272"/>
                <a:gd name="T42" fmla="*/ 226 w 325"/>
                <a:gd name="T43" fmla="*/ 1061 h 2272"/>
                <a:gd name="T44" fmla="*/ 150 w 325"/>
                <a:gd name="T45" fmla="*/ 949 h 2272"/>
                <a:gd name="T46" fmla="*/ 110 w 325"/>
                <a:gd name="T47" fmla="*/ 829 h 2272"/>
                <a:gd name="T48" fmla="*/ 79 w 325"/>
                <a:gd name="T49" fmla="*/ 719 h 2272"/>
                <a:gd name="T50" fmla="*/ 60 w 325"/>
                <a:gd name="T51" fmla="*/ 611 h 2272"/>
                <a:gd name="T52" fmla="*/ 42 w 325"/>
                <a:gd name="T53" fmla="*/ 501 h 2272"/>
                <a:gd name="T54" fmla="*/ 45 w 325"/>
                <a:gd name="T55" fmla="*/ 393 h 2272"/>
                <a:gd name="T56" fmla="*/ 49 w 325"/>
                <a:gd name="T57" fmla="*/ 274 h 2272"/>
                <a:gd name="T58" fmla="*/ 54 w 325"/>
                <a:gd name="T59" fmla="*/ 166 h 2272"/>
                <a:gd name="T60" fmla="*/ 70 w 325"/>
                <a:gd name="T61" fmla="*/ 58 h 2272"/>
                <a:gd name="T62" fmla="*/ 162 w 325"/>
                <a:gd name="T63" fmla="*/ 2 h 2272"/>
                <a:gd name="T64" fmla="*/ 249 w 325"/>
                <a:gd name="T65" fmla="*/ 41 h 2272"/>
                <a:gd name="T66" fmla="*/ 291 w 325"/>
                <a:gd name="T67" fmla="*/ 150 h 2272"/>
                <a:gd name="T68" fmla="*/ 310 w 325"/>
                <a:gd name="T69" fmla="*/ 259 h 2272"/>
                <a:gd name="T70" fmla="*/ 307 w 325"/>
                <a:gd name="T71" fmla="*/ 366 h 2272"/>
                <a:gd name="T72" fmla="*/ 303 w 325"/>
                <a:gd name="T73" fmla="*/ 474 h 2272"/>
                <a:gd name="T74" fmla="*/ 287 w 325"/>
                <a:gd name="T75" fmla="*/ 583 h 2272"/>
                <a:gd name="T76" fmla="*/ 283 w 325"/>
                <a:gd name="T77" fmla="*/ 690 h 2272"/>
                <a:gd name="T78" fmla="*/ 279 w 325"/>
                <a:gd name="T79" fmla="*/ 798 h 2272"/>
                <a:gd name="T80" fmla="*/ 276 w 325"/>
                <a:gd name="T81" fmla="*/ 906 h 2272"/>
                <a:gd name="T82" fmla="*/ 272 w 325"/>
                <a:gd name="T83" fmla="*/ 1014 h 2272"/>
                <a:gd name="T84" fmla="*/ 314 w 325"/>
                <a:gd name="T85" fmla="*/ 1112 h 227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5"/>
                <a:gd name="T130" fmla="*/ 0 h 2272"/>
                <a:gd name="T131" fmla="*/ 325 w 325"/>
                <a:gd name="T132" fmla="*/ 2272 h 227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5" h="2272">
                  <a:moveTo>
                    <a:pt x="322" y="1196"/>
                  </a:moveTo>
                  <a:lnTo>
                    <a:pt x="309" y="1232"/>
                  </a:lnTo>
                  <a:lnTo>
                    <a:pt x="308" y="1268"/>
                  </a:lnTo>
                  <a:lnTo>
                    <a:pt x="307" y="1304"/>
                  </a:lnTo>
                  <a:lnTo>
                    <a:pt x="307" y="1340"/>
                  </a:lnTo>
                  <a:lnTo>
                    <a:pt x="305" y="1376"/>
                  </a:lnTo>
                  <a:lnTo>
                    <a:pt x="303" y="1413"/>
                  </a:lnTo>
                  <a:lnTo>
                    <a:pt x="303" y="1449"/>
                  </a:lnTo>
                  <a:lnTo>
                    <a:pt x="301" y="1485"/>
                  </a:lnTo>
                  <a:lnTo>
                    <a:pt x="299" y="1521"/>
                  </a:lnTo>
                  <a:lnTo>
                    <a:pt x="297" y="1557"/>
                  </a:lnTo>
                  <a:lnTo>
                    <a:pt x="296" y="1592"/>
                  </a:lnTo>
                  <a:lnTo>
                    <a:pt x="296" y="1628"/>
                  </a:lnTo>
                  <a:lnTo>
                    <a:pt x="294" y="1664"/>
                  </a:lnTo>
                  <a:lnTo>
                    <a:pt x="292" y="1700"/>
                  </a:lnTo>
                  <a:lnTo>
                    <a:pt x="292" y="1736"/>
                  </a:lnTo>
                  <a:lnTo>
                    <a:pt x="290" y="1772"/>
                  </a:lnTo>
                  <a:lnTo>
                    <a:pt x="289" y="1808"/>
                  </a:lnTo>
                  <a:lnTo>
                    <a:pt x="288" y="1856"/>
                  </a:lnTo>
                  <a:lnTo>
                    <a:pt x="287" y="1892"/>
                  </a:lnTo>
                  <a:lnTo>
                    <a:pt x="295" y="1929"/>
                  </a:lnTo>
                  <a:lnTo>
                    <a:pt x="294" y="1964"/>
                  </a:lnTo>
                  <a:lnTo>
                    <a:pt x="294" y="2000"/>
                  </a:lnTo>
                  <a:lnTo>
                    <a:pt x="281" y="2035"/>
                  </a:lnTo>
                  <a:lnTo>
                    <a:pt x="268" y="2070"/>
                  </a:lnTo>
                  <a:lnTo>
                    <a:pt x="255" y="2106"/>
                  </a:lnTo>
                  <a:lnTo>
                    <a:pt x="245" y="2142"/>
                  </a:lnTo>
                  <a:lnTo>
                    <a:pt x="231" y="2178"/>
                  </a:lnTo>
                  <a:lnTo>
                    <a:pt x="217" y="2213"/>
                  </a:lnTo>
                  <a:lnTo>
                    <a:pt x="194" y="2249"/>
                  </a:lnTo>
                  <a:lnTo>
                    <a:pt x="159" y="2271"/>
                  </a:lnTo>
                  <a:lnTo>
                    <a:pt x="125" y="2270"/>
                  </a:lnTo>
                  <a:lnTo>
                    <a:pt x="93" y="2256"/>
                  </a:lnTo>
                  <a:lnTo>
                    <a:pt x="71" y="2220"/>
                  </a:lnTo>
                  <a:lnTo>
                    <a:pt x="61" y="2184"/>
                  </a:lnTo>
                  <a:lnTo>
                    <a:pt x="40" y="2146"/>
                  </a:lnTo>
                  <a:lnTo>
                    <a:pt x="19" y="2111"/>
                  </a:lnTo>
                  <a:lnTo>
                    <a:pt x="8" y="2074"/>
                  </a:lnTo>
                  <a:lnTo>
                    <a:pt x="9" y="2038"/>
                  </a:lnTo>
                  <a:lnTo>
                    <a:pt x="0" y="2001"/>
                  </a:lnTo>
                  <a:lnTo>
                    <a:pt x="0" y="1965"/>
                  </a:lnTo>
                  <a:lnTo>
                    <a:pt x="2" y="1930"/>
                  </a:lnTo>
                  <a:lnTo>
                    <a:pt x="4" y="1894"/>
                  </a:lnTo>
                  <a:lnTo>
                    <a:pt x="5" y="1858"/>
                  </a:lnTo>
                  <a:lnTo>
                    <a:pt x="6" y="1822"/>
                  </a:lnTo>
                  <a:lnTo>
                    <a:pt x="8" y="1786"/>
                  </a:lnTo>
                  <a:lnTo>
                    <a:pt x="10" y="1750"/>
                  </a:lnTo>
                  <a:lnTo>
                    <a:pt x="10" y="1714"/>
                  </a:lnTo>
                  <a:lnTo>
                    <a:pt x="21" y="1679"/>
                  </a:lnTo>
                  <a:lnTo>
                    <a:pt x="23" y="1642"/>
                  </a:lnTo>
                  <a:lnTo>
                    <a:pt x="37" y="1595"/>
                  </a:lnTo>
                  <a:lnTo>
                    <a:pt x="38" y="1559"/>
                  </a:lnTo>
                  <a:lnTo>
                    <a:pt x="51" y="1523"/>
                  </a:lnTo>
                  <a:lnTo>
                    <a:pt x="63" y="1488"/>
                  </a:lnTo>
                  <a:lnTo>
                    <a:pt x="75" y="1451"/>
                  </a:lnTo>
                  <a:lnTo>
                    <a:pt x="77" y="1415"/>
                  </a:lnTo>
                  <a:lnTo>
                    <a:pt x="89" y="1380"/>
                  </a:lnTo>
                  <a:lnTo>
                    <a:pt x="113" y="1345"/>
                  </a:lnTo>
                  <a:lnTo>
                    <a:pt x="138" y="1309"/>
                  </a:lnTo>
                  <a:lnTo>
                    <a:pt x="161" y="1275"/>
                  </a:lnTo>
                  <a:lnTo>
                    <a:pt x="185" y="1240"/>
                  </a:lnTo>
                  <a:lnTo>
                    <a:pt x="209" y="1204"/>
                  </a:lnTo>
                  <a:lnTo>
                    <a:pt x="221" y="1169"/>
                  </a:lnTo>
                  <a:lnTo>
                    <a:pt x="234" y="1133"/>
                  </a:lnTo>
                  <a:lnTo>
                    <a:pt x="235" y="1097"/>
                  </a:lnTo>
                  <a:lnTo>
                    <a:pt x="226" y="1061"/>
                  </a:lnTo>
                  <a:lnTo>
                    <a:pt x="192" y="1023"/>
                  </a:lnTo>
                  <a:lnTo>
                    <a:pt x="160" y="987"/>
                  </a:lnTo>
                  <a:lnTo>
                    <a:pt x="150" y="949"/>
                  </a:lnTo>
                  <a:lnTo>
                    <a:pt x="128" y="900"/>
                  </a:lnTo>
                  <a:lnTo>
                    <a:pt x="119" y="865"/>
                  </a:lnTo>
                  <a:lnTo>
                    <a:pt x="110" y="829"/>
                  </a:lnTo>
                  <a:lnTo>
                    <a:pt x="99" y="791"/>
                  </a:lnTo>
                  <a:lnTo>
                    <a:pt x="89" y="755"/>
                  </a:lnTo>
                  <a:lnTo>
                    <a:pt x="79" y="719"/>
                  </a:lnTo>
                  <a:lnTo>
                    <a:pt x="69" y="682"/>
                  </a:lnTo>
                  <a:lnTo>
                    <a:pt x="58" y="647"/>
                  </a:lnTo>
                  <a:lnTo>
                    <a:pt x="60" y="611"/>
                  </a:lnTo>
                  <a:lnTo>
                    <a:pt x="50" y="574"/>
                  </a:lnTo>
                  <a:lnTo>
                    <a:pt x="51" y="538"/>
                  </a:lnTo>
                  <a:lnTo>
                    <a:pt x="42" y="501"/>
                  </a:lnTo>
                  <a:lnTo>
                    <a:pt x="42" y="465"/>
                  </a:lnTo>
                  <a:lnTo>
                    <a:pt x="44" y="429"/>
                  </a:lnTo>
                  <a:lnTo>
                    <a:pt x="45" y="393"/>
                  </a:lnTo>
                  <a:lnTo>
                    <a:pt x="45" y="357"/>
                  </a:lnTo>
                  <a:lnTo>
                    <a:pt x="48" y="310"/>
                  </a:lnTo>
                  <a:lnTo>
                    <a:pt x="49" y="274"/>
                  </a:lnTo>
                  <a:lnTo>
                    <a:pt x="51" y="238"/>
                  </a:lnTo>
                  <a:lnTo>
                    <a:pt x="53" y="202"/>
                  </a:lnTo>
                  <a:lnTo>
                    <a:pt x="54" y="166"/>
                  </a:lnTo>
                  <a:lnTo>
                    <a:pt x="54" y="130"/>
                  </a:lnTo>
                  <a:lnTo>
                    <a:pt x="67" y="94"/>
                  </a:lnTo>
                  <a:lnTo>
                    <a:pt x="70" y="58"/>
                  </a:lnTo>
                  <a:lnTo>
                    <a:pt x="93" y="24"/>
                  </a:lnTo>
                  <a:lnTo>
                    <a:pt x="127" y="0"/>
                  </a:lnTo>
                  <a:lnTo>
                    <a:pt x="162" y="2"/>
                  </a:lnTo>
                  <a:lnTo>
                    <a:pt x="195" y="3"/>
                  </a:lnTo>
                  <a:lnTo>
                    <a:pt x="230" y="3"/>
                  </a:lnTo>
                  <a:lnTo>
                    <a:pt x="249" y="41"/>
                  </a:lnTo>
                  <a:lnTo>
                    <a:pt x="272" y="78"/>
                  </a:lnTo>
                  <a:lnTo>
                    <a:pt x="282" y="113"/>
                  </a:lnTo>
                  <a:lnTo>
                    <a:pt x="291" y="150"/>
                  </a:lnTo>
                  <a:lnTo>
                    <a:pt x="302" y="187"/>
                  </a:lnTo>
                  <a:lnTo>
                    <a:pt x="311" y="223"/>
                  </a:lnTo>
                  <a:lnTo>
                    <a:pt x="310" y="259"/>
                  </a:lnTo>
                  <a:lnTo>
                    <a:pt x="308" y="295"/>
                  </a:lnTo>
                  <a:lnTo>
                    <a:pt x="307" y="330"/>
                  </a:lnTo>
                  <a:lnTo>
                    <a:pt x="307" y="366"/>
                  </a:lnTo>
                  <a:lnTo>
                    <a:pt x="306" y="402"/>
                  </a:lnTo>
                  <a:lnTo>
                    <a:pt x="303" y="438"/>
                  </a:lnTo>
                  <a:lnTo>
                    <a:pt x="303" y="474"/>
                  </a:lnTo>
                  <a:lnTo>
                    <a:pt x="301" y="510"/>
                  </a:lnTo>
                  <a:lnTo>
                    <a:pt x="289" y="547"/>
                  </a:lnTo>
                  <a:lnTo>
                    <a:pt x="287" y="583"/>
                  </a:lnTo>
                  <a:lnTo>
                    <a:pt x="286" y="619"/>
                  </a:lnTo>
                  <a:lnTo>
                    <a:pt x="284" y="654"/>
                  </a:lnTo>
                  <a:lnTo>
                    <a:pt x="283" y="690"/>
                  </a:lnTo>
                  <a:lnTo>
                    <a:pt x="281" y="726"/>
                  </a:lnTo>
                  <a:lnTo>
                    <a:pt x="281" y="762"/>
                  </a:lnTo>
                  <a:lnTo>
                    <a:pt x="279" y="798"/>
                  </a:lnTo>
                  <a:lnTo>
                    <a:pt x="279" y="834"/>
                  </a:lnTo>
                  <a:lnTo>
                    <a:pt x="277" y="870"/>
                  </a:lnTo>
                  <a:lnTo>
                    <a:pt x="276" y="906"/>
                  </a:lnTo>
                  <a:lnTo>
                    <a:pt x="275" y="942"/>
                  </a:lnTo>
                  <a:lnTo>
                    <a:pt x="274" y="978"/>
                  </a:lnTo>
                  <a:lnTo>
                    <a:pt x="272" y="1014"/>
                  </a:lnTo>
                  <a:lnTo>
                    <a:pt x="272" y="1050"/>
                  </a:lnTo>
                  <a:lnTo>
                    <a:pt x="303" y="1074"/>
                  </a:lnTo>
                  <a:lnTo>
                    <a:pt x="314" y="1112"/>
                  </a:lnTo>
                  <a:lnTo>
                    <a:pt x="324" y="1148"/>
                  </a:lnTo>
                  <a:lnTo>
                    <a:pt x="322" y="1196"/>
                  </a:lnTo>
                </a:path>
              </a:pathLst>
            </a:custGeom>
            <a:solidFill>
              <a:schemeClr val="hlink"/>
            </a:solidFill>
            <a:ln w="25400" cap="rnd">
              <a:solidFill>
                <a:schemeClr val="tx1"/>
              </a:solidFill>
              <a:round/>
              <a:headEnd/>
              <a:tailEnd/>
            </a:ln>
          </p:spPr>
          <p:txBody>
            <a:bodyPr/>
            <a:lstStyle/>
            <a:p>
              <a:endParaRPr lang="en-GB"/>
            </a:p>
          </p:txBody>
        </p:sp>
        <p:sp>
          <p:nvSpPr>
            <p:cNvPr id="28687" name="Oval 21"/>
            <p:cNvSpPr>
              <a:spLocks noChangeArrowheads="1"/>
            </p:cNvSpPr>
            <p:nvPr/>
          </p:nvSpPr>
          <p:spPr bwMode="auto">
            <a:xfrm rot="60000">
              <a:off x="5144" y="2455"/>
              <a:ext cx="286" cy="336"/>
            </a:xfrm>
            <a:prstGeom prst="ellipse">
              <a:avLst/>
            </a:prstGeom>
            <a:solidFill>
              <a:srgbClr val="D93192"/>
            </a:solidFill>
            <a:ln w="25400">
              <a:solidFill>
                <a:schemeClr val="tx1"/>
              </a:solidFill>
              <a:round/>
              <a:headEnd/>
              <a:tailEnd/>
            </a:ln>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sp>
          <p:nvSpPr>
            <p:cNvPr id="28688" name="Line 23"/>
            <p:cNvSpPr>
              <a:spLocks noChangeShapeType="1"/>
            </p:cNvSpPr>
            <p:nvPr/>
          </p:nvSpPr>
          <p:spPr bwMode="auto">
            <a:xfrm>
              <a:off x="3608" y="2592"/>
              <a:ext cx="704" cy="0"/>
            </a:xfrm>
            <a:prstGeom prst="line">
              <a:avLst/>
            </a:prstGeom>
            <a:noFill/>
            <a:ln w="254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GB"/>
            </a:p>
          </p:txBody>
        </p:sp>
        <p:sp>
          <p:nvSpPr>
            <p:cNvPr id="28689" name="Freeform 24"/>
            <p:cNvSpPr>
              <a:spLocks/>
            </p:cNvSpPr>
            <p:nvPr/>
          </p:nvSpPr>
          <p:spPr bwMode="auto">
            <a:xfrm>
              <a:off x="4584" y="2964"/>
              <a:ext cx="385" cy="781"/>
            </a:xfrm>
            <a:custGeom>
              <a:avLst/>
              <a:gdLst>
                <a:gd name="T0" fmla="*/ 24 w 385"/>
                <a:gd name="T1" fmla="*/ 12 h 781"/>
                <a:gd name="T2" fmla="*/ 60 w 385"/>
                <a:gd name="T3" fmla="*/ 0 h 781"/>
                <a:gd name="T4" fmla="*/ 96 w 385"/>
                <a:gd name="T5" fmla="*/ 0 h 781"/>
                <a:gd name="T6" fmla="*/ 132 w 385"/>
                <a:gd name="T7" fmla="*/ 0 h 781"/>
                <a:gd name="T8" fmla="*/ 168 w 385"/>
                <a:gd name="T9" fmla="*/ 0 h 781"/>
                <a:gd name="T10" fmla="*/ 204 w 385"/>
                <a:gd name="T11" fmla="*/ 0 h 781"/>
                <a:gd name="T12" fmla="*/ 240 w 385"/>
                <a:gd name="T13" fmla="*/ 0 h 781"/>
                <a:gd name="T14" fmla="*/ 276 w 385"/>
                <a:gd name="T15" fmla="*/ 0 h 781"/>
                <a:gd name="T16" fmla="*/ 300 w 385"/>
                <a:gd name="T17" fmla="*/ 36 h 781"/>
                <a:gd name="T18" fmla="*/ 312 w 385"/>
                <a:gd name="T19" fmla="*/ 72 h 781"/>
                <a:gd name="T20" fmla="*/ 324 w 385"/>
                <a:gd name="T21" fmla="*/ 108 h 781"/>
                <a:gd name="T22" fmla="*/ 360 w 385"/>
                <a:gd name="T23" fmla="*/ 132 h 781"/>
                <a:gd name="T24" fmla="*/ 360 w 385"/>
                <a:gd name="T25" fmla="*/ 168 h 781"/>
                <a:gd name="T26" fmla="*/ 372 w 385"/>
                <a:gd name="T27" fmla="*/ 204 h 781"/>
                <a:gd name="T28" fmla="*/ 372 w 385"/>
                <a:gd name="T29" fmla="*/ 240 h 781"/>
                <a:gd name="T30" fmla="*/ 372 w 385"/>
                <a:gd name="T31" fmla="*/ 276 h 781"/>
                <a:gd name="T32" fmla="*/ 372 w 385"/>
                <a:gd name="T33" fmla="*/ 312 h 781"/>
                <a:gd name="T34" fmla="*/ 372 w 385"/>
                <a:gd name="T35" fmla="*/ 348 h 781"/>
                <a:gd name="T36" fmla="*/ 372 w 385"/>
                <a:gd name="T37" fmla="*/ 384 h 781"/>
                <a:gd name="T38" fmla="*/ 372 w 385"/>
                <a:gd name="T39" fmla="*/ 420 h 781"/>
                <a:gd name="T40" fmla="*/ 372 w 385"/>
                <a:gd name="T41" fmla="*/ 456 h 781"/>
                <a:gd name="T42" fmla="*/ 372 w 385"/>
                <a:gd name="T43" fmla="*/ 492 h 781"/>
                <a:gd name="T44" fmla="*/ 372 w 385"/>
                <a:gd name="T45" fmla="*/ 528 h 781"/>
                <a:gd name="T46" fmla="*/ 372 w 385"/>
                <a:gd name="T47" fmla="*/ 564 h 781"/>
                <a:gd name="T48" fmla="*/ 384 w 385"/>
                <a:gd name="T49" fmla="*/ 600 h 781"/>
                <a:gd name="T50" fmla="*/ 360 w 385"/>
                <a:gd name="T51" fmla="*/ 636 h 781"/>
                <a:gd name="T52" fmla="*/ 324 w 385"/>
                <a:gd name="T53" fmla="*/ 648 h 781"/>
                <a:gd name="T54" fmla="*/ 300 w 385"/>
                <a:gd name="T55" fmla="*/ 684 h 781"/>
                <a:gd name="T56" fmla="*/ 276 w 385"/>
                <a:gd name="T57" fmla="*/ 720 h 781"/>
                <a:gd name="T58" fmla="*/ 264 w 385"/>
                <a:gd name="T59" fmla="*/ 756 h 781"/>
                <a:gd name="T60" fmla="*/ 228 w 385"/>
                <a:gd name="T61" fmla="*/ 768 h 781"/>
                <a:gd name="T62" fmla="*/ 192 w 385"/>
                <a:gd name="T63" fmla="*/ 780 h 781"/>
                <a:gd name="T64" fmla="*/ 156 w 385"/>
                <a:gd name="T65" fmla="*/ 780 h 781"/>
                <a:gd name="T66" fmla="*/ 120 w 385"/>
                <a:gd name="T67" fmla="*/ 768 h 781"/>
                <a:gd name="T68" fmla="*/ 108 w 385"/>
                <a:gd name="T69" fmla="*/ 732 h 781"/>
                <a:gd name="T70" fmla="*/ 84 w 385"/>
                <a:gd name="T71" fmla="*/ 696 h 781"/>
                <a:gd name="T72" fmla="*/ 72 w 385"/>
                <a:gd name="T73" fmla="*/ 660 h 781"/>
                <a:gd name="T74" fmla="*/ 60 w 385"/>
                <a:gd name="T75" fmla="*/ 624 h 781"/>
                <a:gd name="T76" fmla="*/ 36 w 385"/>
                <a:gd name="T77" fmla="*/ 588 h 781"/>
                <a:gd name="T78" fmla="*/ 24 w 385"/>
                <a:gd name="T79" fmla="*/ 552 h 781"/>
                <a:gd name="T80" fmla="*/ 12 w 385"/>
                <a:gd name="T81" fmla="*/ 516 h 781"/>
                <a:gd name="T82" fmla="*/ 0 w 385"/>
                <a:gd name="T83" fmla="*/ 480 h 781"/>
                <a:gd name="T84" fmla="*/ 0 w 385"/>
                <a:gd name="T85" fmla="*/ 444 h 781"/>
                <a:gd name="T86" fmla="*/ 0 w 385"/>
                <a:gd name="T87" fmla="*/ 408 h 781"/>
                <a:gd name="T88" fmla="*/ 0 w 385"/>
                <a:gd name="T89" fmla="*/ 372 h 781"/>
                <a:gd name="T90" fmla="*/ 0 w 385"/>
                <a:gd name="T91" fmla="*/ 336 h 781"/>
                <a:gd name="T92" fmla="*/ 0 w 385"/>
                <a:gd name="T93" fmla="*/ 300 h 781"/>
                <a:gd name="T94" fmla="*/ 0 w 385"/>
                <a:gd name="T95" fmla="*/ 264 h 781"/>
                <a:gd name="T96" fmla="*/ 0 w 385"/>
                <a:gd name="T97" fmla="*/ 228 h 781"/>
                <a:gd name="T98" fmla="*/ 0 w 385"/>
                <a:gd name="T99" fmla="*/ 192 h 781"/>
                <a:gd name="T100" fmla="*/ 0 w 385"/>
                <a:gd name="T101" fmla="*/ 156 h 781"/>
                <a:gd name="T102" fmla="*/ 0 w 385"/>
                <a:gd name="T103" fmla="*/ 120 h 781"/>
                <a:gd name="T104" fmla="*/ 0 w 385"/>
                <a:gd name="T105" fmla="*/ 84 h 781"/>
                <a:gd name="T106" fmla="*/ 0 w 385"/>
                <a:gd name="T107" fmla="*/ 48 h 781"/>
                <a:gd name="T108" fmla="*/ 24 w 385"/>
                <a:gd name="T109" fmla="*/ 12 h 781"/>
                <a:gd name="T110" fmla="*/ 24 w 385"/>
                <a:gd name="T111" fmla="*/ 12 h 78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385"/>
                <a:gd name="T169" fmla="*/ 0 h 781"/>
                <a:gd name="T170" fmla="*/ 385 w 385"/>
                <a:gd name="T171" fmla="*/ 781 h 78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385" h="781">
                  <a:moveTo>
                    <a:pt x="24" y="12"/>
                  </a:moveTo>
                  <a:lnTo>
                    <a:pt x="60" y="0"/>
                  </a:lnTo>
                  <a:lnTo>
                    <a:pt x="96" y="0"/>
                  </a:lnTo>
                  <a:lnTo>
                    <a:pt x="132" y="0"/>
                  </a:lnTo>
                  <a:lnTo>
                    <a:pt x="168" y="0"/>
                  </a:lnTo>
                  <a:lnTo>
                    <a:pt x="204" y="0"/>
                  </a:lnTo>
                  <a:lnTo>
                    <a:pt x="240" y="0"/>
                  </a:lnTo>
                  <a:lnTo>
                    <a:pt x="276" y="0"/>
                  </a:lnTo>
                  <a:lnTo>
                    <a:pt x="300" y="36"/>
                  </a:lnTo>
                  <a:lnTo>
                    <a:pt x="312" y="72"/>
                  </a:lnTo>
                  <a:lnTo>
                    <a:pt x="324" y="108"/>
                  </a:lnTo>
                  <a:lnTo>
                    <a:pt x="360" y="132"/>
                  </a:lnTo>
                  <a:lnTo>
                    <a:pt x="360" y="168"/>
                  </a:lnTo>
                  <a:lnTo>
                    <a:pt x="372" y="204"/>
                  </a:lnTo>
                  <a:lnTo>
                    <a:pt x="372" y="240"/>
                  </a:lnTo>
                  <a:lnTo>
                    <a:pt x="372" y="276"/>
                  </a:lnTo>
                  <a:lnTo>
                    <a:pt x="372" y="312"/>
                  </a:lnTo>
                  <a:lnTo>
                    <a:pt x="372" y="348"/>
                  </a:lnTo>
                  <a:lnTo>
                    <a:pt x="372" y="384"/>
                  </a:lnTo>
                  <a:lnTo>
                    <a:pt x="372" y="420"/>
                  </a:lnTo>
                  <a:lnTo>
                    <a:pt x="372" y="456"/>
                  </a:lnTo>
                  <a:lnTo>
                    <a:pt x="372" y="492"/>
                  </a:lnTo>
                  <a:lnTo>
                    <a:pt x="372" y="528"/>
                  </a:lnTo>
                  <a:lnTo>
                    <a:pt x="372" y="564"/>
                  </a:lnTo>
                  <a:lnTo>
                    <a:pt x="384" y="600"/>
                  </a:lnTo>
                  <a:lnTo>
                    <a:pt x="360" y="636"/>
                  </a:lnTo>
                  <a:lnTo>
                    <a:pt x="324" y="648"/>
                  </a:lnTo>
                  <a:lnTo>
                    <a:pt x="300" y="684"/>
                  </a:lnTo>
                  <a:lnTo>
                    <a:pt x="276" y="720"/>
                  </a:lnTo>
                  <a:lnTo>
                    <a:pt x="264" y="756"/>
                  </a:lnTo>
                  <a:lnTo>
                    <a:pt x="228" y="768"/>
                  </a:lnTo>
                  <a:lnTo>
                    <a:pt x="192" y="780"/>
                  </a:lnTo>
                  <a:lnTo>
                    <a:pt x="156" y="780"/>
                  </a:lnTo>
                  <a:lnTo>
                    <a:pt x="120" y="768"/>
                  </a:lnTo>
                  <a:lnTo>
                    <a:pt x="108" y="732"/>
                  </a:lnTo>
                  <a:lnTo>
                    <a:pt x="84" y="696"/>
                  </a:lnTo>
                  <a:lnTo>
                    <a:pt x="72" y="660"/>
                  </a:lnTo>
                  <a:lnTo>
                    <a:pt x="60" y="624"/>
                  </a:lnTo>
                  <a:lnTo>
                    <a:pt x="36" y="588"/>
                  </a:lnTo>
                  <a:lnTo>
                    <a:pt x="24" y="552"/>
                  </a:lnTo>
                  <a:lnTo>
                    <a:pt x="12" y="516"/>
                  </a:lnTo>
                  <a:lnTo>
                    <a:pt x="0" y="480"/>
                  </a:lnTo>
                  <a:lnTo>
                    <a:pt x="0" y="444"/>
                  </a:lnTo>
                  <a:lnTo>
                    <a:pt x="0" y="408"/>
                  </a:lnTo>
                  <a:lnTo>
                    <a:pt x="0" y="372"/>
                  </a:lnTo>
                  <a:lnTo>
                    <a:pt x="0" y="336"/>
                  </a:lnTo>
                  <a:lnTo>
                    <a:pt x="0" y="300"/>
                  </a:lnTo>
                  <a:lnTo>
                    <a:pt x="0" y="264"/>
                  </a:lnTo>
                  <a:lnTo>
                    <a:pt x="0" y="228"/>
                  </a:lnTo>
                  <a:lnTo>
                    <a:pt x="0" y="192"/>
                  </a:lnTo>
                  <a:lnTo>
                    <a:pt x="0" y="156"/>
                  </a:lnTo>
                  <a:lnTo>
                    <a:pt x="0" y="120"/>
                  </a:lnTo>
                  <a:lnTo>
                    <a:pt x="0" y="84"/>
                  </a:lnTo>
                  <a:lnTo>
                    <a:pt x="0" y="48"/>
                  </a:lnTo>
                  <a:lnTo>
                    <a:pt x="24" y="12"/>
                  </a:lnTo>
                </a:path>
              </a:pathLst>
            </a:custGeom>
            <a:solidFill>
              <a:schemeClr val="hlink"/>
            </a:solidFill>
            <a:ln w="25400" cap="rnd">
              <a:solidFill>
                <a:schemeClr val="tx1"/>
              </a:solidFill>
              <a:round/>
              <a:headEnd/>
              <a:tailEnd/>
            </a:ln>
          </p:spPr>
          <p:txBody>
            <a:bodyPr/>
            <a:lstStyle/>
            <a:p>
              <a:endParaRPr lang="en-GB"/>
            </a:p>
          </p:txBody>
        </p:sp>
        <p:sp>
          <p:nvSpPr>
            <p:cNvPr id="28690" name="Freeform 25"/>
            <p:cNvSpPr>
              <a:spLocks/>
            </p:cNvSpPr>
            <p:nvPr/>
          </p:nvSpPr>
          <p:spPr bwMode="auto">
            <a:xfrm>
              <a:off x="4920" y="2976"/>
              <a:ext cx="349" cy="793"/>
            </a:xfrm>
            <a:custGeom>
              <a:avLst/>
              <a:gdLst>
                <a:gd name="T0" fmla="*/ 312 w 349"/>
                <a:gd name="T1" fmla="*/ 0 h 793"/>
                <a:gd name="T2" fmla="*/ 276 w 349"/>
                <a:gd name="T3" fmla="*/ 0 h 793"/>
                <a:gd name="T4" fmla="*/ 240 w 349"/>
                <a:gd name="T5" fmla="*/ 0 h 793"/>
                <a:gd name="T6" fmla="*/ 204 w 349"/>
                <a:gd name="T7" fmla="*/ 0 h 793"/>
                <a:gd name="T8" fmla="*/ 168 w 349"/>
                <a:gd name="T9" fmla="*/ 0 h 793"/>
                <a:gd name="T10" fmla="*/ 132 w 349"/>
                <a:gd name="T11" fmla="*/ 0 h 793"/>
                <a:gd name="T12" fmla="*/ 96 w 349"/>
                <a:gd name="T13" fmla="*/ 0 h 793"/>
                <a:gd name="T14" fmla="*/ 60 w 349"/>
                <a:gd name="T15" fmla="*/ 0 h 793"/>
                <a:gd name="T16" fmla="*/ 48 w 349"/>
                <a:gd name="T17" fmla="*/ 36 h 793"/>
                <a:gd name="T18" fmla="*/ 48 w 349"/>
                <a:gd name="T19" fmla="*/ 72 h 793"/>
                <a:gd name="T20" fmla="*/ 24 w 349"/>
                <a:gd name="T21" fmla="*/ 108 h 793"/>
                <a:gd name="T22" fmla="*/ 12 w 349"/>
                <a:gd name="T23" fmla="*/ 144 h 793"/>
                <a:gd name="T24" fmla="*/ 0 w 349"/>
                <a:gd name="T25" fmla="*/ 192 h 793"/>
                <a:gd name="T26" fmla="*/ 0 w 349"/>
                <a:gd name="T27" fmla="*/ 240 h 793"/>
                <a:gd name="T28" fmla="*/ 0 w 349"/>
                <a:gd name="T29" fmla="*/ 276 h 793"/>
                <a:gd name="T30" fmla="*/ 0 w 349"/>
                <a:gd name="T31" fmla="*/ 312 h 793"/>
                <a:gd name="T32" fmla="*/ 0 w 349"/>
                <a:gd name="T33" fmla="*/ 348 h 793"/>
                <a:gd name="T34" fmla="*/ 0 w 349"/>
                <a:gd name="T35" fmla="*/ 384 h 793"/>
                <a:gd name="T36" fmla="*/ 0 w 349"/>
                <a:gd name="T37" fmla="*/ 420 h 793"/>
                <a:gd name="T38" fmla="*/ 0 w 349"/>
                <a:gd name="T39" fmla="*/ 456 h 793"/>
                <a:gd name="T40" fmla="*/ 0 w 349"/>
                <a:gd name="T41" fmla="*/ 492 h 793"/>
                <a:gd name="T42" fmla="*/ 0 w 349"/>
                <a:gd name="T43" fmla="*/ 528 h 793"/>
                <a:gd name="T44" fmla="*/ 0 w 349"/>
                <a:gd name="T45" fmla="*/ 564 h 793"/>
                <a:gd name="T46" fmla="*/ 12 w 349"/>
                <a:gd name="T47" fmla="*/ 600 h 793"/>
                <a:gd name="T48" fmla="*/ 24 w 349"/>
                <a:gd name="T49" fmla="*/ 636 h 793"/>
                <a:gd name="T50" fmla="*/ 48 w 349"/>
                <a:gd name="T51" fmla="*/ 672 h 793"/>
                <a:gd name="T52" fmla="*/ 60 w 349"/>
                <a:gd name="T53" fmla="*/ 708 h 793"/>
                <a:gd name="T54" fmla="*/ 72 w 349"/>
                <a:gd name="T55" fmla="*/ 744 h 793"/>
                <a:gd name="T56" fmla="*/ 108 w 349"/>
                <a:gd name="T57" fmla="*/ 768 h 793"/>
                <a:gd name="T58" fmla="*/ 144 w 349"/>
                <a:gd name="T59" fmla="*/ 792 h 793"/>
                <a:gd name="T60" fmla="*/ 180 w 349"/>
                <a:gd name="T61" fmla="*/ 792 h 793"/>
                <a:gd name="T62" fmla="*/ 216 w 349"/>
                <a:gd name="T63" fmla="*/ 792 h 793"/>
                <a:gd name="T64" fmla="*/ 252 w 349"/>
                <a:gd name="T65" fmla="*/ 768 h 793"/>
                <a:gd name="T66" fmla="*/ 264 w 349"/>
                <a:gd name="T67" fmla="*/ 732 h 793"/>
                <a:gd name="T68" fmla="*/ 276 w 349"/>
                <a:gd name="T69" fmla="*/ 696 h 793"/>
                <a:gd name="T70" fmla="*/ 288 w 349"/>
                <a:gd name="T71" fmla="*/ 660 h 793"/>
                <a:gd name="T72" fmla="*/ 300 w 349"/>
                <a:gd name="T73" fmla="*/ 624 h 793"/>
                <a:gd name="T74" fmla="*/ 300 w 349"/>
                <a:gd name="T75" fmla="*/ 588 h 793"/>
                <a:gd name="T76" fmla="*/ 288 w 349"/>
                <a:gd name="T77" fmla="*/ 552 h 793"/>
                <a:gd name="T78" fmla="*/ 288 w 349"/>
                <a:gd name="T79" fmla="*/ 516 h 793"/>
                <a:gd name="T80" fmla="*/ 300 w 349"/>
                <a:gd name="T81" fmla="*/ 480 h 793"/>
                <a:gd name="T82" fmla="*/ 312 w 349"/>
                <a:gd name="T83" fmla="*/ 444 h 793"/>
                <a:gd name="T84" fmla="*/ 312 w 349"/>
                <a:gd name="T85" fmla="*/ 408 h 793"/>
                <a:gd name="T86" fmla="*/ 336 w 349"/>
                <a:gd name="T87" fmla="*/ 372 h 793"/>
                <a:gd name="T88" fmla="*/ 336 w 349"/>
                <a:gd name="T89" fmla="*/ 336 h 793"/>
                <a:gd name="T90" fmla="*/ 336 w 349"/>
                <a:gd name="T91" fmla="*/ 300 h 793"/>
                <a:gd name="T92" fmla="*/ 336 w 349"/>
                <a:gd name="T93" fmla="*/ 264 h 793"/>
                <a:gd name="T94" fmla="*/ 336 w 349"/>
                <a:gd name="T95" fmla="*/ 228 h 793"/>
                <a:gd name="T96" fmla="*/ 336 w 349"/>
                <a:gd name="T97" fmla="*/ 192 h 793"/>
                <a:gd name="T98" fmla="*/ 336 w 349"/>
                <a:gd name="T99" fmla="*/ 156 h 793"/>
                <a:gd name="T100" fmla="*/ 336 w 349"/>
                <a:gd name="T101" fmla="*/ 120 h 793"/>
                <a:gd name="T102" fmla="*/ 348 w 349"/>
                <a:gd name="T103" fmla="*/ 84 h 793"/>
                <a:gd name="T104" fmla="*/ 324 w 349"/>
                <a:gd name="T105" fmla="*/ 48 h 793"/>
                <a:gd name="T106" fmla="*/ 300 w 349"/>
                <a:gd name="T107" fmla="*/ 12 h 793"/>
                <a:gd name="T108" fmla="*/ 312 w 349"/>
                <a:gd name="T109" fmla="*/ 0 h 79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349"/>
                <a:gd name="T166" fmla="*/ 0 h 793"/>
                <a:gd name="T167" fmla="*/ 349 w 349"/>
                <a:gd name="T168" fmla="*/ 793 h 793"/>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349" h="793">
                  <a:moveTo>
                    <a:pt x="312" y="0"/>
                  </a:moveTo>
                  <a:lnTo>
                    <a:pt x="276" y="0"/>
                  </a:lnTo>
                  <a:lnTo>
                    <a:pt x="240" y="0"/>
                  </a:lnTo>
                  <a:lnTo>
                    <a:pt x="204" y="0"/>
                  </a:lnTo>
                  <a:lnTo>
                    <a:pt x="168" y="0"/>
                  </a:lnTo>
                  <a:lnTo>
                    <a:pt x="132" y="0"/>
                  </a:lnTo>
                  <a:lnTo>
                    <a:pt x="96" y="0"/>
                  </a:lnTo>
                  <a:lnTo>
                    <a:pt x="60" y="0"/>
                  </a:lnTo>
                  <a:lnTo>
                    <a:pt x="48" y="36"/>
                  </a:lnTo>
                  <a:lnTo>
                    <a:pt x="48" y="72"/>
                  </a:lnTo>
                  <a:lnTo>
                    <a:pt x="24" y="108"/>
                  </a:lnTo>
                  <a:lnTo>
                    <a:pt x="12" y="144"/>
                  </a:lnTo>
                  <a:lnTo>
                    <a:pt x="0" y="192"/>
                  </a:lnTo>
                  <a:lnTo>
                    <a:pt x="0" y="240"/>
                  </a:lnTo>
                  <a:lnTo>
                    <a:pt x="0" y="276"/>
                  </a:lnTo>
                  <a:lnTo>
                    <a:pt x="0" y="312"/>
                  </a:lnTo>
                  <a:lnTo>
                    <a:pt x="0" y="348"/>
                  </a:lnTo>
                  <a:lnTo>
                    <a:pt x="0" y="384"/>
                  </a:lnTo>
                  <a:lnTo>
                    <a:pt x="0" y="420"/>
                  </a:lnTo>
                  <a:lnTo>
                    <a:pt x="0" y="456"/>
                  </a:lnTo>
                  <a:lnTo>
                    <a:pt x="0" y="492"/>
                  </a:lnTo>
                  <a:lnTo>
                    <a:pt x="0" y="528"/>
                  </a:lnTo>
                  <a:lnTo>
                    <a:pt x="0" y="564"/>
                  </a:lnTo>
                  <a:lnTo>
                    <a:pt x="12" y="600"/>
                  </a:lnTo>
                  <a:lnTo>
                    <a:pt x="24" y="636"/>
                  </a:lnTo>
                  <a:lnTo>
                    <a:pt x="48" y="672"/>
                  </a:lnTo>
                  <a:lnTo>
                    <a:pt x="60" y="708"/>
                  </a:lnTo>
                  <a:lnTo>
                    <a:pt x="72" y="744"/>
                  </a:lnTo>
                  <a:lnTo>
                    <a:pt x="108" y="768"/>
                  </a:lnTo>
                  <a:lnTo>
                    <a:pt x="144" y="792"/>
                  </a:lnTo>
                  <a:lnTo>
                    <a:pt x="180" y="792"/>
                  </a:lnTo>
                  <a:lnTo>
                    <a:pt x="216" y="792"/>
                  </a:lnTo>
                  <a:lnTo>
                    <a:pt x="252" y="768"/>
                  </a:lnTo>
                  <a:lnTo>
                    <a:pt x="264" y="732"/>
                  </a:lnTo>
                  <a:lnTo>
                    <a:pt x="276" y="696"/>
                  </a:lnTo>
                  <a:lnTo>
                    <a:pt x="288" y="660"/>
                  </a:lnTo>
                  <a:lnTo>
                    <a:pt x="300" y="624"/>
                  </a:lnTo>
                  <a:lnTo>
                    <a:pt x="300" y="588"/>
                  </a:lnTo>
                  <a:lnTo>
                    <a:pt x="288" y="552"/>
                  </a:lnTo>
                  <a:lnTo>
                    <a:pt x="288" y="516"/>
                  </a:lnTo>
                  <a:lnTo>
                    <a:pt x="300" y="480"/>
                  </a:lnTo>
                  <a:lnTo>
                    <a:pt x="312" y="444"/>
                  </a:lnTo>
                  <a:lnTo>
                    <a:pt x="312" y="408"/>
                  </a:lnTo>
                  <a:lnTo>
                    <a:pt x="336" y="372"/>
                  </a:lnTo>
                  <a:lnTo>
                    <a:pt x="336" y="336"/>
                  </a:lnTo>
                  <a:lnTo>
                    <a:pt x="336" y="300"/>
                  </a:lnTo>
                  <a:lnTo>
                    <a:pt x="336" y="264"/>
                  </a:lnTo>
                  <a:lnTo>
                    <a:pt x="336" y="228"/>
                  </a:lnTo>
                  <a:lnTo>
                    <a:pt x="336" y="192"/>
                  </a:lnTo>
                  <a:lnTo>
                    <a:pt x="336" y="156"/>
                  </a:lnTo>
                  <a:lnTo>
                    <a:pt x="336" y="120"/>
                  </a:lnTo>
                  <a:lnTo>
                    <a:pt x="348" y="84"/>
                  </a:lnTo>
                  <a:lnTo>
                    <a:pt x="324" y="48"/>
                  </a:lnTo>
                  <a:lnTo>
                    <a:pt x="300" y="12"/>
                  </a:lnTo>
                  <a:lnTo>
                    <a:pt x="312" y="0"/>
                  </a:lnTo>
                </a:path>
              </a:pathLst>
            </a:custGeom>
            <a:solidFill>
              <a:schemeClr val="accent1"/>
            </a:solidFill>
            <a:ln w="25400" cap="rnd">
              <a:solidFill>
                <a:schemeClr val="tx1"/>
              </a:solidFill>
              <a:round/>
              <a:headEnd/>
              <a:tailEnd/>
            </a:ln>
          </p:spPr>
          <p:txBody>
            <a:bodyPr/>
            <a:lstStyle/>
            <a:p>
              <a:endParaRPr lang="en-GB"/>
            </a:p>
          </p:txBody>
        </p:sp>
        <p:sp>
          <p:nvSpPr>
            <p:cNvPr id="28691" name="AutoShape 38"/>
            <p:cNvSpPr>
              <a:spLocks/>
            </p:cNvSpPr>
            <p:nvPr/>
          </p:nvSpPr>
          <p:spPr bwMode="auto">
            <a:xfrm rot="5406134">
              <a:off x="4751" y="623"/>
              <a:ext cx="384" cy="1248"/>
            </a:xfrm>
            <a:prstGeom prst="leftBrace">
              <a:avLst>
                <a:gd name="adj1" fmla="val 27083"/>
                <a:gd name="adj2" fmla="val 50000"/>
              </a:avLst>
            </a:prstGeom>
            <a:noFill/>
            <a:ln w="2857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SzPct val="100000"/>
                <a:buChar char="•"/>
                <a:defRPr sz="3200">
                  <a:solidFill>
                    <a:schemeClr val="tx1"/>
                  </a:solidFill>
                  <a:latin typeface="Arial" panose="020B0604020202020204" pitchFamily="34" charset="0"/>
                </a:defRPr>
              </a:lvl1pPr>
              <a:lvl2pPr marL="742950" indent="-285750">
                <a:spcBef>
                  <a:spcPct val="20000"/>
                </a:spcBef>
                <a:buSzPct val="100000"/>
                <a:buChar char="–"/>
                <a:defRPr sz="2800">
                  <a:solidFill>
                    <a:schemeClr val="tx1"/>
                  </a:solidFill>
                  <a:latin typeface="Arial" panose="020B0604020202020204" pitchFamily="34" charset="0"/>
                </a:defRPr>
              </a:lvl2pPr>
              <a:lvl3pPr marL="1143000" indent="-228600">
                <a:spcBef>
                  <a:spcPct val="20000"/>
                </a:spcBef>
                <a:buSzPct val="100000"/>
                <a:buChar char="•"/>
                <a:defRPr sz="2400">
                  <a:solidFill>
                    <a:schemeClr val="tx1"/>
                  </a:solidFill>
                  <a:latin typeface="Arial" panose="020B0604020202020204" pitchFamily="34" charset="0"/>
                </a:defRPr>
              </a:lvl3pPr>
              <a:lvl4pPr marL="1600200" indent="-228600">
                <a:spcBef>
                  <a:spcPct val="20000"/>
                </a:spcBef>
                <a:buSzPct val="100000"/>
                <a:buChar char="–"/>
                <a:defRPr sz="2000">
                  <a:solidFill>
                    <a:schemeClr val="tx1"/>
                  </a:solidFill>
                  <a:latin typeface="Arial" panose="020B0604020202020204" pitchFamily="34" charset="0"/>
                </a:defRPr>
              </a:lvl4pPr>
              <a:lvl5pPr marL="2057400" indent="-228600">
                <a:spcBef>
                  <a:spcPct val="20000"/>
                </a:spcBef>
                <a:buSzPct val="10000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SzPct val="100000"/>
                <a:buChar char="•"/>
                <a:defRPr sz="2000">
                  <a:solidFill>
                    <a:schemeClr val="tx1"/>
                  </a:solidFill>
                  <a:latin typeface="Arial" panose="020B0604020202020204" pitchFamily="34" charset="0"/>
                </a:defRPr>
              </a:lvl9pPr>
            </a:lstStyle>
            <a:p>
              <a:pPr>
                <a:spcBef>
                  <a:spcPct val="0"/>
                </a:spcBef>
                <a:buSzTx/>
                <a:buFontTx/>
                <a:buNone/>
              </a:pPr>
              <a:endParaRPr lang="en-US" altLang="en-US" sz="2400"/>
            </a:p>
          </p:txBody>
        </p:sp>
      </p:grpSp>
    </p:spTree>
    <p:extLst>
      <p:ext uri="{BB962C8B-B14F-4D97-AF65-F5344CB8AC3E}">
        <p14:creationId xmlns:p14="http://schemas.microsoft.com/office/powerpoint/2010/main" val="362416780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362">
                                            <p:txEl>
                                              <p:pRg st="0" end="0"/>
                                            </p:txEl>
                                          </p:spTgt>
                                        </p:tgtEl>
                                        <p:attrNameLst>
                                          <p:attrName>style.visibility</p:attrName>
                                        </p:attrNameLst>
                                      </p:cBhvr>
                                      <p:to>
                                        <p:strVal val="visible"/>
                                      </p:to>
                                    </p:set>
                                    <p:animEffect transition="in" filter="wipe(left)">
                                      <p:cBhvr>
                                        <p:cTn id="7" dur="500"/>
                                        <p:tgtEl>
                                          <p:spTgt spid="1536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left)">
                                      <p:cBhvr>
                                        <p:cTn id="22" dur="500"/>
                                        <p:tgtEl>
                                          <p:spTgt spid="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396"/>
                                        </p:tgtEl>
                                        <p:attrNameLst>
                                          <p:attrName>style.visibility</p:attrName>
                                        </p:attrNameLst>
                                      </p:cBhvr>
                                      <p:to>
                                        <p:strVal val="visible"/>
                                      </p:to>
                                    </p:set>
                                    <p:anim calcmode="lin" valueType="num">
                                      <p:cBhvr additive="base">
                                        <p:cTn id="27" dur="500" fill="hold"/>
                                        <p:tgtEl>
                                          <p:spTgt spid="15396"/>
                                        </p:tgtEl>
                                        <p:attrNameLst>
                                          <p:attrName>ppt_x</p:attrName>
                                        </p:attrNameLst>
                                      </p:cBhvr>
                                      <p:tavLst>
                                        <p:tav tm="0">
                                          <p:val>
                                            <p:strVal val="#ppt_x"/>
                                          </p:val>
                                        </p:tav>
                                        <p:tav tm="100000">
                                          <p:val>
                                            <p:strVal val="#ppt_x"/>
                                          </p:val>
                                        </p:tav>
                                      </p:tavLst>
                                    </p:anim>
                                    <p:anim calcmode="lin" valueType="num">
                                      <p:cBhvr additive="base">
                                        <p:cTn id="28" dur="500" fill="hold"/>
                                        <p:tgtEl>
                                          <p:spTgt spid="153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build="p" autoUpdateAnimBg="0"/>
      <p:bldP spid="15396"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6055"/>
            <a:ext cx="9448800" cy="1825096"/>
          </a:xfrm>
        </p:spPr>
        <p:style>
          <a:lnRef idx="3">
            <a:schemeClr val="lt1"/>
          </a:lnRef>
          <a:fillRef idx="1">
            <a:schemeClr val="accent6"/>
          </a:fillRef>
          <a:effectRef idx="1">
            <a:schemeClr val="accent6"/>
          </a:effectRef>
          <a:fontRef idx="minor">
            <a:schemeClr val="lt1"/>
          </a:fontRef>
        </p:style>
        <p:txBody>
          <a:bodyPr/>
          <a:lstStyle/>
          <a:p>
            <a:r>
              <a:rPr lang="en-GB" dirty="0" smtClean="0">
                <a:latin typeface="Comic Sans MS" panose="030F0702030302020204" pitchFamily="66" charset="0"/>
              </a:rPr>
              <a:t>Sex linkage and disease</a:t>
            </a:r>
            <a:endParaRPr lang="en-GB" dirty="0">
              <a:latin typeface="Comic Sans MS" panose="030F0702030302020204" pitchFamily="66" charset="0"/>
            </a:endParaRPr>
          </a:p>
        </p:txBody>
      </p:sp>
      <p:sp>
        <p:nvSpPr>
          <p:cNvPr id="3" name="Subtitle 2"/>
          <p:cNvSpPr>
            <a:spLocks noGrp="1"/>
          </p:cNvSpPr>
          <p:nvPr>
            <p:ph type="subTitle" idx="1"/>
          </p:nvPr>
        </p:nvSpPr>
        <p:spPr>
          <a:xfrm>
            <a:off x="1214438" y="2142601"/>
            <a:ext cx="9605962" cy="685800"/>
          </a:xfrm>
        </p:spPr>
        <p:txBody>
          <a:bodyPr>
            <a:noAutofit/>
          </a:bodyPr>
          <a:lstStyle/>
          <a:p>
            <a:pPr marL="457200" indent="-457200">
              <a:buFont typeface="Arial" panose="020B0604020202020204" pitchFamily="34" charset="0"/>
              <a:buChar char="•"/>
            </a:pPr>
            <a:r>
              <a:rPr lang="en-GB" sz="3600" dirty="0" smtClean="0">
                <a:latin typeface="Comic Sans MS" panose="030F0702030302020204" pitchFamily="66" charset="0"/>
              </a:rPr>
              <a:t>Understand sex linkage on the X chromosome, including haemophilia in humans.</a:t>
            </a:r>
          </a:p>
          <a:p>
            <a:pPr marL="457200" indent="-457200">
              <a:buFont typeface="Arial" panose="020B0604020202020204" pitchFamily="34" charset="0"/>
              <a:buChar char="•"/>
            </a:pPr>
            <a:r>
              <a:rPr lang="en-GB" sz="3600" dirty="0" smtClean="0">
                <a:latin typeface="Comic Sans MS" panose="030F0702030302020204" pitchFamily="66" charset="0"/>
              </a:rPr>
              <a:t>Be able to use chi squared tests to test the significance of the difference between observed and expected results.</a:t>
            </a:r>
          </a:p>
        </p:txBody>
      </p:sp>
      <p:sp>
        <p:nvSpPr>
          <p:cNvPr id="4" name="Date Placeholder 3"/>
          <p:cNvSpPr>
            <a:spLocks noGrp="1"/>
          </p:cNvSpPr>
          <p:nvPr>
            <p:ph type="dt" sz="half" idx="10"/>
          </p:nvPr>
        </p:nvSpPr>
        <p:spPr/>
        <p:txBody>
          <a:bodyPr/>
          <a:lstStyle/>
          <a:p>
            <a:fld id="{F708F126-F7C6-45EE-B51E-9C2432A1D9C9}" type="datetime1">
              <a:rPr lang="en-GB" smtClean="0"/>
              <a:t>30/11/2018</a:t>
            </a:fld>
            <a:endParaRPr lang="en-GB"/>
          </a:p>
        </p:txBody>
      </p:sp>
      <p:sp>
        <p:nvSpPr>
          <p:cNvPr id="6" name="Date Placeholder 3"/>
          <p:cNvSpPr txBox="1">
            <a:spLocks/>
          </p:cNvSpPr>
          <p:nvPr/>
        </p:nvSpPr>
        <p:spPr>
          <a:xfrm>
            <a:off x="285750" y="196064"/>
            <a:ext cx="127825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smtClean="0">
                <a:solidFill>
                  <a:schemeClr val="tx1"/>
                </a:solidFill>
              </a:rPr>
              <a:t>C/W                                                                                                                 </a:t>
            </a:r>
            <a:fld id="{96E9C5A8-280E-4A28-9AC2-F6D1A8E4C959}" type="datetime1">
              <a:rPr lang="en-GB" sz="2800" smtClean="0">
                <a:solidFill>
                  <a:schemeClr val="tx1"/>
                </a:solidFill>
              </a:rPr>
              <a:pPr/>
              <a:t>30/11/2018</a:t>
            </a:fld>
            <a:endParaRPr lang="en-GB" sz="2000" dirty="0">
              <a:solidFill>
                <a:schemeClr val="tx1"/>
              </a:solidFill>
            </a:endParaRPr>
          </a:p>
        </p:txBody>
      </p:sp>
    </p:spTree>
    <p:extLst>
      <p:ext uri="{BB962C8B-B14F-4D97-AF65-F5344CB8AC3E}">
        <p14:creationId xmlns:p14="http://schemas.microsoft.com/office/powerpoint/2010/main" val="9718647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Blood type</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85000" lnSpcReduction="20000"/>
          </a:bodyPr>
          <a:lstStyle/>
          <a:p>
            <a:pPr marL="0" indent="0">
              <a:buNone/>
            </a:pPr>
            <a:r>
              <a:rPr lang="en-GB" dirty="0" smtClean="0">
                <a:latin typeface="Comic Sans MS" panose="030F0702030302020204" pitchFamily="66" charset="0"/>
              </a:rPr>
              <a:t>We use superscripts to represent more than just 2 alleles.</a:t>
            </a:r>
          </a:p>
          <a:p>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 = the allele for type A blood</a:t>
            </a:r>
          </a:p>
          <a:p>
            <a:r>
              <a:rPr lang="en-GB" dirty="0" smtClean="0">
                <a:latin typeface="Comic Sans MS" panose="030F0702030302020204" pitchFamily="66" charset="0"/>
              </a:rPr>
              <a:t>I</a:t>
            </a:r>
            <a:r>
              <a:rPr lang="en-GB" baseline="30000" dirty="0" smtClean="0">
                <a:latin typeface="Comic Sans MS" panose="030F0702030302020204" pitchFamily="66" charset="0"/>
              </a:rPr>
              <a:t>B</a:t>
            </a:r>
            <a:r>
              <a:rPr lang="en-GB" dirty="0" smtClean="0">
                <a:latin typeface="Comic Sans MS" panose="030F0702030302020204" pitchFamily="66" charset="0"/>
              </a:rPr>
              <a:t> = the allele for type B blood</a:t>
            </a:r>
          </a:p>
          <a:p>
            <a:r>
              <a:rPr lang="en-GB" dirty="0" err="1" smtClean="0">
                <a:latin typeface="Comic Sans MS" panose="030F0702030302020204" pitchFamily="66" charset="0"/>
              </a:rPr>
              <a:t>i</a:t>
            </a:r>
            <a:r>
              <a:rPr lang="en-GB" dirty="0" smtClean="0">
                <a:latin typeface="Comic Sans MS" panose="030F0702030302020204" pitchFamily="66" charset="0"/>
              </a:rPr>
              <a:t> = the recessive allele for type O.</a:t>
            </a:r>
          </a:p>
          <a:p>
            <a:endParaRPr lang="en-GB" dirty="0">
              <a:latin typeface="Comic Sans MS" panose="030F0702030302020204" pitchFamily="66" charset="0"/>
            </a:endParaRPr>
          </a:p>
          <a:p>
            <a:pPr marL="0" indent="0">
              <a:buNone/>
            </a:pPr>
            <a:r>
              <a:rPr lang="en-GB" dirty="0" smtClean="0">
                <a:latin typeface="Comic Sans MS" panose="030F0702030302020204" pitchFamily="66" charset="0"/>
              </a:rPr>
              <a:t>Crossing these together in all possible combinations creates 6 genotypes which give rise to A, B, AB and O phenotypes.</a:t>
            </a:r>
          </a:p>
          <a:p>
            <a:pPr marL="0" indent="0">
              <a:buNone/>
            </a:pPr>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 or </a:t>
            </a:r>
            <a:r>
              <a:rPr lang="en-GB" dirty="0" err="1" smtClean="0">
                <a:latin typeface="Comic Sans MS" panose="030F0702030302020204" pitchFamily="66" charset="0"/>
              </a:rPr>
              <a:t>I</a:t>
            </a:r>
            <a:r>
              <a:rPr lang="en-GB" baseline="30000" dirty="0" err="1">
                <a:latin typeface="Comic Sans MS" panose="030F0702030302020204" pitchFamily="66" charset="0"/>
              </a:rPr>
              <a:t>A</a:t>
            </a:r>
            <a:r>
              <a:rPr lang="en-GB" dirty="0" err="1" smtClean="0">
                <a:latin typeface="Comic Sans MS" panose="030F0702030302020204" pitchFamily="66" charset="0"/>
              </a:rPr>
              <a:t>i</a:t>
            </a:r>
            <a:r>
              <a:rPr lang="en-GB" dirty="0" smtClean="0">
                <a:latin typeface="Comic Sans MS" panose="030F0702030302020204" pitchFamily="66" charset="0"/>
              </a:rPr>
              <a:t> = Type A</a:t>
            </a:r>
          </a:p>
          <a:p>
            <a:pPr marL="0" indent="0">
              <a:buNone/>
            </a:pPr>
            <a:r>
              <a:rPr lang="en-GB" dirty="0" smtClean="0">
                <a:latin typeface="Comic Sans MS" panose="030F0702030302020204" pitchFamily="66" charset="0"/>
              </a:rPr>
              <a:t>I</a:t>
            </a:r>
            <a:r>
              <a:rPr lang="en-GB" baseline="30000" dirty="0" smtClean="0">
                <a:latin typeface="Comic Sans MS" panose="030F0702030302020204" pitchFamily="66" charset="0"/>
              </a:rPr>
              <a:t>B</a:t>
            </a:r>
            <a:r>
              <a:rPr lang="en-GB" dirty="0" smtClean="0">
                <a:latin typeface="Comic Sans MS" panose="030F0702030302020204" pitchFamily="66" charset="0"/>
              </a:rPr>
              <a:t>I</a:t>
            </a:r>
            <a:r>
              <a:rPr lang="en-GB" baseline="30000" dirty="0" smtClean="0">
                <a:latin typeface="Comic Sans MS" panose="030F0702030302020204" pitchFamily="66" charset="0"/>
              </a:rPr>
              <a:t>B</a:t>
            </a:r>
            <a:r>
              <a:rPr lang="en-GB" dirty="0" smtClean="0">
                <a:latin typeface="Comic Sans MS" panose="030F0702030302020204" pitchFamily="66" charset="0"/>
              </a:rPr>
              <a:t> or </a:t>
            </a:r>
            <a:r>
              <a:rPr lang="en-GB" dirty="0" err="1" smtClean="0">
                <a:latin typeface="Comic Sans MS" panose="030F0702030302020204" pitchFamily="66" charset="0"/>
              </a:rPr>
              <a:t>I</a:t>
            </a:r>
            <a:r>
              <a:rPr lang="en-GB" baseline="30000" dirty="0" err="1">
                <a:latin typeface="Comic Sans MS" panose="030F0702030302020204" pitchFamily="66" charset="0"/>
              </a:rPr>
              <a:t>B</a:t>
            </a:r>
            <a:r>
              <a:rPr lang="en-GB" dirty="0" err="1" smtClean="0">
                <a:latin typeface="Comic Sans MS" panose="030F0702030302020204" pitchFamily="66" charset="0"/>
              </a:rPr>
              <a:t>i</a:t>
            </a:r>
            <a:r>
              <a:rPr lang="en-GB" dirty="0" smtClean="0">
                <a:latin typeface="Comic Sans MS" panose="030F0702030302020204" pitchFamily="66" charset="0"/>
              </a:rPr>
              <a:t> = Type B</a:t>
            </a:r>
          </a:p>
          <a:p>
            <a:pPr marL="0" indent="0">
              <a:buNone/>
            </a:pPr>
            <a:r>
              <a:rPr lang="en-GB" dirty="0" smtClean="0">
                <a:latin typeface="Comic Sans MS" panose="030F0702030302020204" pitchFamily="66" charset="0"/>
              </a:rPr>
              <a:t>I</a:t>
            </a:r>
            <a:r>
              <a:rPr lang="en-GB" baseline="30000" dirty="0" smtClean="0">
                <a:latin typeface="Comic Sans MS" panose="030F0702030302020204" pitchFamily="66" charset="0"/>
              </a:rPr>
              <a:t>A</a:t>
            </a:r>
            <a:r>
              <a:rPr lang="en-GB" dirty="0" smtClean="0">
                <a:latin typeface="Comic Sans MS" panose="030F0702030302020204" pitchFamily="66" charset="0"/>
              </a:rPr>
              <a:t> I</a:t>
            </a:r>
            <a:r>
              <a:rPr lang="en-GB" baseline="30000" dirty="0" smtClean="0">
                <a:latin typeface="Comic Sans MS" panose="030F0702030302020204" pitchFamily="66" charset="0"/>
              </a:rPr>
              <a:t>B</a:t>
            </a:r>
            <a:r>
              <a:rPr lang="en-GB" dirty="0">
                <a:latin typeface="Comic Sans MS" panose="030F0702030302020204" pitchFamily="66" charset="0"/>
              </a:rPr>
              <a:t> </a:t>
            </a:r>
            <a:r>
              <a:rPr lang="en-GB" dirty="0" smtClean="0">
                <a:latin typeface="Comic Sans MS" panose="030F0702030302020204" pitchFamily="66" charset="0"/>
              </a:rPr>
              <a:t>        =  Type AB blood</a:t>
            </a:r>
          </a:p>
          <a:p>
            <a:pPr marL="0" indent="0">
              <a:buNone/>
            </a:pPr>
            <a:r>
              <a:rPr lang="en-GB" dirty="0" smtClean="0">
                <a:latin typeface="Comic Sans MS" panose="030F0702030302020204" pitchFamily="66" charset="0"/>
              </a:rPr>
              <a:t>ii              = Type O blood</a:t>
            </a:r>
          </a:p>
        </p:txBody>
      </p:sp>
    </p:spTree>
    <p:extLst>
      <p:ext uri="{BB962C8B-B14F-4D97-AF65-F5344CB8AC3E}">
        <p14:creationId xmlns:p14="http://schemas.microsoft.com/office/powerpoint/2010/main" val="1164199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dirty="0">
                <a:latin typeface="Comic Sans MS" panose="030F0702030302020204" pitchFamily="66" charset="0"/>
              </a:rPr>
              <a:t>Genes Carried on the sex chromosomes</a:t>
            </a: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Y chromosome is smaller than the X therefore has fewer loci and thus fewer genes than the X chromosome.</a:t>
            </a:r>
          </a:p>
          <a:p>
            <a:r>
              <a:rPr lang="en-GB" dirty="0" smtClean="0">
                <a:latin typeface="Comic Sans MS" panose="030F0702030302020204" pitchFamily="66" charset="0"/>
              </a:rPr>
              <a:t>Therefore some alleles present on the X chromosome don’t have an ‘opposite’ number on the Y chromosome.</a:t>
            </a:r>
            <a:endParaRPr lang="en-GB" dirty="0">
              <a:latin typeface="Comic Sans MS" panose="030F0702030302020204" pitchFamily="66" charset="0"/>
            </a:endParaRPr>
          </a:p>
        </p:txBody>
      </p:sp>
    </p:spTree>
    <p:extLst>
      <p:ext uri="{BB962C8B-B14F-4D97-AF65-F5344CB8AC3E}">
        <p14:creationId xmlns:p14="http://schemas.microsoft.com/office/powerpoint/2010/main" val="25436800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Sex Linkage</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Any genetic trait whose allele has its locus on the X or the Y chromosome is said to be sex linked.</a:t>
            </a:r>
          </a:p>
          <a:p>
            <a:r>
              <a:rPr lang="en-GB" dirty="0" smtClean="0">
                <a:latin typeface="Comic Sans MS" panose="030F0702030302020204" pitchFamily="66" charset="0"/>
              </a:rPr>
              <a:t>Colour Blindness</a:t>
            </a:r>
          </a:p>
          <a:p>
            <a:r>
              <a:rPr lang="en-GB" dirty="0" smtClean="0">
                <a:latin typeface="Comic Sans MS" panose="030F0702030302020204" pitchFamily="66" charset="0"/>
              </a:rPr>
              <a:t>Haemophilia</a:t>
            </a:r>
            <a:endParaRPr lang="en-GB" dirty="0">
              <a:latin typeface="Comic Sans MS" panose="030F0702030302020204" pitchFamily="66" charset="0"/>
            </a:endParaRPr>
          </a:p>
        </p:txBody>
      </p:sp>
    </p:spTree>
    <p:extLst>
      <p:ext uri="{BB962C8B-B14F-4D97-AF65-F5344CB8AC3E}">
        <p14:creationId xmlns:p14="http://schemas.microsoft.com/office/powerpoint/2010/main" val="398675537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Haemophilia</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smtClean="0">
                <a:latin typeface="Comic Sans MS" panose="030F0702030302020204" pitchFamily="66" charset="0"/>
              </a:rPr>
              <a:t>Disorder in which the blood does not clot properly. </a:t>
            </a:r>
          </a:p>
          <a:p>
            <a:r>
              <a:rPr lang="en-GB" dirty="0" smtClean="0">
                <a:latin typeface="Comic Sans MS" panose="030F0702030302020204" pitchFamily="66" charset="0"/>
              </a:rPr>
              <a:t>People with haemophilia risk bleeding to death from what most people would consider minor injury such as a bruise in which tiny blood vessels are ruptured.</a:t>
            </a:r>
            <a:endParaRPr lang="en-GB"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8474416" y="4129088"/>
            <a:ext cx="3717583" cy="2538412"/>
          </a:xfrm>
          <a:prstGeom prst="rect">
            <a:avLst/>
          </a:prstGeom>
        </p:spPr>
      </p:pic>
    </p:spTree>
    <p:extLst>
      <p:ext uri="{BB962C8B-B14F-4D97-AF65-F5344CB8AC3E}">
        <p14:creationId xmlns:p14="http://schemas.microsoft.com/office/powerpoint/2010/main" val="25637409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562" y="-149225"/>
            <a:ext cx="10515600" cy="1325563"/>
          </a:xfrm>
        </p:spPr>
        <p:txBody>
          <a:bodyPr/>
          <a:lstStyle/>
          <a:p>
            <a:r>
              <a:rPr lang="en-GB" dirty="0" smtClean="0">
                <a:latin typeface="Comic Sans MS" panose="030F0702030302020204" pitchFamily="66" charset="0"/>
              </a:rPr>
              <a:t>Haemophilia –  X - linked</a:t>
            </a:r>
            <a:endParaRPr lang="en-GB" dirty="0">
              <a:latin typeface="Comic Sans MS" panose="030F0702030302020204" pitchFamily="66" charset="0"/>
            </a:endParaRPr>
          </a:p>
        </p:txBody>
      </p:sp>
      <p:sp>
        <p:nvSpPr>
          <p:cNvPr id="3" name="Content Placeholder 2"/>
          <p:cNvSpPr>
            <a:spLocks noGrp="1"/>
          </p:cNvSpPr>
          <p:nvPr>
            <p:ph idx="1"/>
          </p:nvPr>
        </p:nvSpPr>
        <p:spPr>
          <a:xfrm>
            <a:off x="309562" y="996950"/>
            <a:ext cx="11706225" cy="5689600"/>
          </a:xfrm>
        </p:spPr>
        <p:txBody>
          <a:bodyPr>
            <a:normAutofit fontScale="77500" lnSpcReduction="20000"/>
          </a:bodyPr>
          <a:lstStyle/>
          <a:p>
            <a:pPr marL="118872" indent="0">
              <a:lnSpc>
                <a:spcPct val="120000"/>
              </a:lnSpc>
              <a:buNone/>
            </a:pPr>
            <a:r>
              <a:rPr lang="en-GB" dirty="0" smtClean="0">
                <a:latin typeface="Comic Sans MS" panose="030F0702030302020204" pitchFamily="66" charset="0"/>
              </a:rPr>
              <a:t>1. X</a:t>
            </a:r>
            <a:r>
              <a:rPr lang="en-GB" baseline="30000" dirty="0" smtClean="0">
                <a:latin typeface="Comic Sans MS" panose="030F0702030302020204" pitchFamily="66" charset="0"/>
              </a:rPr>
              <a:t>H</a:t>
            </a:r>
            <a:r>
              <a:rPr lang="en-GB" dirty="0" smtClean="0">
                <a:latin typeface="Comic Sans MS" panose="030F0702030302020204" pitchFamily="66" charset="0"/>
              </a:rPr>
              <a:t>X</a:t>
            </a:r>
            <a:r>
              <a:rPr lang="en-GB" baseline="30000" dirty="0">
                <a:latin typeface="Comic Sans MS" panose="030F0702030302020204" pitchFamily="66" charset="0"/>
              </a:rPr>
              <a:t>H</a:t>
            </a:r>
            <a:r>
              <a:rPr lang="en-GB" baseline="30000" dirty="0" smtClean="0">
                <a:latin typeface="Comic Sans MS" panose="030F0702030302020204" pitchFamily="66" charset="0"/>
              </a:rPr>
              <a:t> </a:t>
            </a:r>
            <a:r>
              <a:rPr lang="en-GB" dirty="0" smtClean="0">
                <a:latin typeface="Comic Sans MS" panose="030F0702030302020204" pitchFamily="66" charset="0"/>
              </a:rPr>
              <a:t>non-affected female</a:t>
            </a:r>
            <a:endParaRPr lang="en-GB" baseline="30000" dirty="0" smtClean="0">
              <a:latin typeface="Comic Sans MS" panose="030F0702030302020204" pitchFamily="66" charset="0"/>
            </a:endParaRPr>
          </a:p>
          <a:p>
            <a:pPr marL="118872" indent="0">
              <a:lnSpc>
                <a:spcPct val="120000"/>
              </a:lnSpc>
              <a:buNone/>
            </a:pPr>
            <a:r>
              <a:rPr lang="en-GB" dirty="0" smtClean="0">
                <a:latin typeface="Comic Sans MS" panose="030F0702030302020204" pitchFamily="66" charset="0"/>
              </a:rPr>
              <a:t>2. </a:t>
            </a:r>
            <a:r>
              <a:rPr lang="en-GB" dirty="0" err="1" smtClean="0">
                <a:latin typeface="Comic Sans MS" panose="030F0702030302020204" pitchFamily="66" charset="0"/>
              </a:rPr>
              <a:t>X</a:t>
            </a:r>
            <a:r>
              <a:rPr lang="en-GB" baseline="30000" dirty="0" err="1" smtClean="0">
                <a:latin typeface="Comic Sans MS" panose="030F0702030302020204" pitchFamily="66" charset="0"/>
              </a:rPr>
              <a:t>H</a:t>
            </a:r>
            <a:r>
              <a:rPr lang="en-GB" dirty="0" err="1" smtClean="0">
                <a:latin typeface="Comic Sans MS" panose="030F0702030302020204" pitchFamily="66" charset="0"/>
              </a:rPr>
              <a:t>X</a:t>
            </a:r>
            <a:r>
              <a:rPr lang="en-GB" baseline="30000" dirty="0" err="1">
                <a:latin typeface="Comic Sans MS" panose="030F0702030302020204" pitchFamily="66" charset="0"/>
              </a:rPr>
              <a:t>h</a:t>
            </a:r>
            <a:r>
              <a:rPr lang="en-GB" baseline="30000" dirty="0" smtClean="0">
                <a:latin typeface="Comic Sans MS" panose="030F0702030302020204" pitchFamily="66" charset="0"/>
              </a:rPr>
              <a:t> </a:t>
            </a:r>
            <a:r>
              <a:rPr lang="en-GB" dirty="0" smtClean="0">
                <a:latin typeface="Comic Sans MS" panose="030F0702030302020204" pitchFamily="66" charset="0"/>
              </a:rPr>
              <a:t>non affected female who is a carrier</a:t>
            </a:r>
            <a:endParaRPr lang="en-GB" baseline="30000" dirty="0">
              <a:latin typeface="Comic Sans MS" panose="030F0702030302020204" pitchFamily="66" charset="0"/>
            </a:endParaRPr>
          </a:p>
          <a:p>
            <a:pPr marL="118872" indent="0">
              <a:lnSpc>
                <a:spcPct val="120000"/>
              </a:lnSpc>
              <a:buNone/>
            </a:pPr>
            <a:r>
              <a:rPr lang="en-GB" dirty="0" smtClean="0">
                <a:latin typeface="Comic Sans MS" panose="030F0702030302020204" pitchFamily="66" charset="0"/>
              </a:rPr>
              <a:t>3. </a:t>
            </a:r>
            <a:r>
              <a:rPr lang="en-GB" dirty="0" err="1" smtClean="0">
                <a:latin typeface="Comic Sans MS" panose="030F0702030302020204" pitchFamily="66" charset="0"/>
              </a:rPr>
              <a:t>X</a:t>
            </a:r>
            <a:r>
              <a:rPr lang="en-GB" baseline="30000" dirty="0" err="1" smtClean="0">
                <a:latin typeface="Comic Sans MS" panose="030F0702030302020204" pitchFamily="66" charset="0"/>
              </a:rPr>
              <a:t>h</a:t>
            </a:r>
            <a:r>
              <a:rPr lang="en-GB" dirty="0" err="1" smtClean="0">
                <a:latin typeface="Comic Sans MS" panose="030F0702030302020204" pitchFamily="66" charset="0"/>
              </a:rPr>
              <a:t>X</a:t>
            </a:r>
            <a:r>
              <a:rPr lang="en-GB" baseline="30000" dirty="0" err="1">
                <a:latin typeface="Comic Sans MS" panose="030F0702030302020204" pitchFamily="66" charset="0"/>
              </a:rPr>
              <a:t>h</a:t>
            </a:r>
            <a:r>
              <a:rPr lang="en-GB" dirty="0" smtClean="0">
                <a:latin typeface="Comic Sans MS" panose="030F0702030302020204" pitchFamily="66" charset="0"/>
              </a:rPr>
              <a:t> affected female</a:t>
            </a:r>
            <a:endParaRPr lang="en-GB" baseline="30000" dirty="0">
              <a:latin typeface="Comic Sans MS" panose="030F0702030302020204" pitchFamily="66" charset="0"/>
            </a:endParaRPr>
          </a:p>
          <a:p>
            <a:pPr marL="118872" indent="0">
              <a:lnSpc>
                <a:spcPct val="120000"/>
              </a:lnSpc>
              <a:buNone/>
            </a:pPr>
            <a:r>
              <a:rPr lang="en-GB" dirty="0" smtClean="0">
                <a:latin typeface="Comic Sans MS" panose="030F0702030302020204" pitchFamily="66" charset="0"/>
              </a:rPr>
              <a:t>4. X</a:t>
            </a:r>
            <a:r>
              <a:rPr lang="en-GB" baseline="30000" dirty="0">
                <a:latin typeface="Comic Sans MS" panose="030F0702030302020204" pitchFamily="66" charset="0"/>
              </a:rPr>
              <a:t>H</a:t>
            </a:r>
            <a:r>
              <a:rPr lang="en-GB" dirty="0" smtClean="0">
                <a:latin typeface="Comic Sans MS" panose="030F0702030302020204" pitchFamily="66" charset="0"/>
              </a:rPr>
              <a:t>Y non affected male</a:t>
            </a:r>
            <a:endParaRPr lang="en-GB" baseline="30000" dirty="0">
              <a:latin typeface="Comic Sans MS" panose="030F0702030302020204" pitchFamily="66" charset="0"/>
            </a:endParaRPr>
          </a:p>
          <a:p>
            <a:pPr marL="118872" indent="0">
              <a:lnSpc>
                <a:spcPct val="120000"/>
              </a:lnSpc>
              <a:buNone/>
            </a:pPr>
            <a:r>
              <a:rPr lang="en-GB" dirty="0" smtClean="0">
                <a:latin typeface="Comic Sans MS" panose="030F0702030302020204" pitchFamily="66" charset="0"/>
              </a:rPr>
              <a:t>5. </a:t>
            </a:r>
            <a:r>
              <a:rPr lang="en-GB" dirty="0" err="1" smtClean="0">
                <a:latin typeface="Comic Sans MS" panose="030F0702030302020204" pitchFamily="66" charset="0"/>
              </a:rPr>
              <a:t>X</a:t>
            </a:r>
            <a:r>
              <a:rPr lang="en-GB" baseline="30000" dirty="0" err="1">
                <a:latin typeface="Comic Sans MS" panose="030F0702030302020204" pitchFamily="66" charset="0"/>
              </a:rPr>
              <a:t>h</a:t>
            </a:r>
            <a:r>
              <a:rPr lang="en-GB" dirty="0" err="1" smtClean="0">
                <a:latin typeface="Comic Sans MS" panose="030F0702030302020204" pitchFamily="66" charset="0"/>
              </a:rPr>
              <a:t>Y</a:t>
            </a:r>
            <a:r>
              <a:rPr lang="en-GB" dirty="0" smtClean="0">
                <a:latin typeface="Comic Sans MS" panose="030F0702030302020204" pitchFamily="66" charset="0"/>
              </a:rPr>
              <a:t> affected male</a:t>
            </a:r>
            <a:endParaRPr lang="en-GB" baseline="30000" dirty="0">
              <a:latin typeface="Comic Sans MS" panose="030F0702030302020204" pitchFamily="66" charset="0"/>
            </a:endParaRPr>
          </a:p>
          <a:p>
            <a:pPr marL="118872" indent="0">
              <a:lnSpc>
                <a:spcPct val="120000"/>
              </a:lnSpc>
              <a:buNone/>
            </a:pPr>
            <a:endParaRPr lang="en-GB" baseline="30000" dirty="0" smtClean="0">
              <a:latin typeface="Comic Sans MS" panose="030F0702030302020204" pitchFamily="66" charset="0"/>
            </a:endParaRPr>
          </a:p>
          <a:p>
            <a:pPr marL="118872" indent="0">
              <a:lnSpc>
                <a:spcPct val="120000"/>
              </a:lnSpc>
              <a:buNone/>
            </a:pPr>
            <a:r>
              <a:rPr lang="en-GB" dirty="0" smtClean="0">
                <a:latin typeface="Comic Sans MS" panose="030F0702030302020204" pitchFamily="66" charset="0"/>
              </a:rPr>
              <a:t>Task 1 – In your notes, work out, using a genetic cross diagram the outcome of:</a:t>
            </a:r>
          </a:p>
          <a:p>
            <a:pPr>
              <a:lnSpc>
                <a:spcPct val="120000"/>
              </a:lnSpc>
            </a:pPr>
            <a:r>
              <a:rPr lang="en-GB" dirty="0" smtClean="0">
                <a:latin typeface="Comic Sans MS" panose="030F0702030302020204" pitchFamily="66" charset="0"/>
              </a:rPr>
              <a:t>1. &amp; 4</a:t>
            </a:r>
          </a:p>
          <a:p>
            <a:pPr>
              <a:lnSpc>
                <a:spcPct val="120000"/>
              </a:lnSpc>
            </a:pPr>
            <a:r>
              <a:rPr lang="en-GB" dirty="0" smtClean="0">
                <a:latin typeface="Comic Sans MS" panose="030F0702030302020204" pitchFamily="66" charset="0"/>
              </a:rPr>
              <a:t>2 &amp; 4</a:t>
            </a:r>
          </a:p>
          <a:p>
            <a:pPr>
              <a:lnSpc>
                <a:spcPct val="120000"/>
              </a:lnSpc>
            </a:pPr>
            <a:r>
              <a:rPr lang="en-GB" dirty="0" smtClean="0">
                <a:latin typeface="Comic Sans MS" panose="030F0702030302020204" pitchFamily="66" charset="0"/>
              </a:rPr>
              <a:t>2 &amp; 5</a:t>
            </a:r>
          </a:p>
          <a:p>
            <a:pPr>
              <a:lnSpc>
                <a:spcPct val="120000"/>
              </a:lnSpc>
            </a:pPr>
            <a:r>
              <a:rPr lang="en-GB" dirty="0" smtClean="0">
                <a:latin typeface="Comic Sans MS" panose="030F0702030302020204" pitchFamily="66" charset="0"/>
              </a:rPr>
              <a:t>3 &amp; 4 </a:t>
            </a:r>
          </a:p>
          <a:p>
            <a:pPr marL="118872" indent="0">
              <a:lnSpc>
                <a:spcPct val="120000"/>
              </a:lnSpc>
              <a:buNone/>
            </a:pPr>
            <a:r>
              <a:rPr lang="en-GB" dirty="0" smtClean="0">
                <a:latin typeface="Comic Sans MS" panose="030F0702030302020204" pitchFamily="66" charset="0"/>
              </a:rPr>
              <a:t>Annotate fully and explain the percentage of the offspring with Haemophilia. </a:t>
            </a:r>
          </a:p>
        </p:txBody>
      </p:sp>
    </p:spTree>
    <p:extLst>
      <p:ext uri="{BB962C8B-B14F-4D97-AF65-F5344CB8AC3E}">
        <p14:creationId xmlns:p14="http://schemas.microsoft.com/office/powerpoint/2010/main" val="2409318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9649" y="255460"/>
            <a:ext cx="10677525" cy="1216152"/>
          </a:xfrm>
        </p:spPr>
        <p:txBody>
          <a:bodyPr>
            <a:normAutofit fontScale="90000"/>
          </a:bodyPr>
          <a:lstStyle/>
          <a:p>
            <a:r>
              <a:rPr lang="en-GB" sz="4000" dirty="0">
                <a:latin typeface="Comic Sans MS" panose="030F0702030302020204" pitchFamily="66" charset="0"/>
              </a:rPr>
              <a:t>Explain that female carriers are heterozygous for x-linked recessive alleles</a:t>
            </a:r>
            <a:r>
              <a:rPr lang="en-GB" dirty="0" smtClean="0">
                <a:latin typeface="Comic Sans MS" panose="030F0702030302020204" pitchFamily="66" charset="0"/>
              </a:rPr>
              <a:t>.</a:t>
            </a:r>
            <a:endParaRPr lang="en-GB" dirty="0">
              <a:latin typeface="Comic Sans MS" panose="030F0702030302020204" pitchFamily="66" charset="0"/>
            </a:endParaRPr>
          </a:p>
        </p:txBody>
      </p:sp>
      <p:sp>
        <p:nvSpPr>
          <p:cNvPr id="3" name="Content Placeholder 2"/>
          <p:cNvSpPr>
            <a:spLocks noGrp="1"/>
          </p:cNvSpPr>
          <p:nvPr>
            <p:ph idx="1"/>
          </p:nvPr>
        </p:nvSpPr>
        <p:spPr/>
        <p:txBody>
          <a:bodyPr>
            <a:normAutofit fontScale="92500" lnSpcReduction="10000"/>
          </a:bodyPr>
          <a:lstStyle/>
          <a:p>
            <a:r>
              <a:rPr lang="en-GB" dirty="0" smtClean="0">
                <a:latin typeface="Comic Sans MS" panose="030F0702030302020204" pitchFamily="66" charset="0"/>
              </a:rPr>
              <a:t>Can you use reasoning from the information you have gained on haemophilia and colour-blindness </a:t>
            </a:r>
            <a:r>
              <a:rPr lang="en-GB" dirty="0" err="1" smtClean="0">
                <a:latin typeface="Comic Sans MS" panose="030F0702030302020204" pitchFamily="66" charset="0"/>
              </a:rPr>
              <a:t>inheritence</a:t>
            </a:r>
            <a:r>
              <a:rPr lang="en-GB" dirty="0" smtClean="0">
                <a:latin typeface="Comic Sans MS" panose="030F0702030302020204" pitchFamily="66" charset="0"/>
              </a:rPr>
              <a:t> to explain the above?</a:t>
            </a:r>
          </a:p>
          <a:p>
            <a:r>
              <a:rPr lang="en-GB" dirty="0" smtClean="0">
                <a:latin typeface="Comic Sans MS" panose="030F0702030302020204" pitchFamily="66" charset="0"/>
              </a:rPr>
              <a:t>Sex linked recessive alleles are rare in populations of humans.</a:t>
            </a:r>
          </a:p>
          <a:p>
            <a:r>
              <a:rPr lang="en-GB" dirty="0" smtClean="0">
                <a:latin typeface="Comic Sans MS" panose="030F0702030302020204" pitchFamily="66" charset="0"/>
              </a:rPr>
              <a:t>Thus it is unlikely to get one and less probable to get 2.</a:t>
            </a:r>
          </a:p>
          <a:p>
            <a:r>
              <a:rPr lang="en-GB" dirty="0" smtClean="0">
                <a:latin typeface="Comic Sans MS" panose="030F0702030302020204" pitchFamily="66" charset="0"/>
              </a:rPr>
              <a:t>That is why it is so rare for women to be colour-blind. Their 2</a:t>
            </a:r>
            <a:r>
              <a:rPr lang="en-GB" baseline="30000" dirty="0" smtClean="0">
                <a:latin typeface="Comic Sans MS" panose="030F0702030302020204" pitchFamily="66" charset="0"/>
              </a:rPr>
              <a:t>nd</a:t>
            </a:r>
            <a:r>
              <a:rPr lang="en-GB" dirty="0" smtClean="0">
                <a:latin typeface="Comic Sans MS" panose="030F0702030302020204" pitchFamily="66" charset="0"/>
              </a:rPr>
              <a:t> copy of the gene is most likely to be dominant and thus mask the recessive allele.</a:t>
            </a:r>
          </a:p>
          <a:p>
            <a:r>
              <a:rPr lang="en-GB" dirty="0" smtClean="0">
                <a:latin typeface="Comic Sans MS" panose="030F0702030302020204" pitchFamily="66" charset="0"/>
              </a:rPr>
              <a:t>This is true also for haemophilia.</a:t>
            </a:r>
          </a:p>
          <a:p>
            <a:r>
              <a:rPr lang="en-GB" dirty="0" smtClean="0">
                <a:latin typeface="Comic Sans MS" panose="030F0702030302020204" pitchFamily="66" charset="0"/>
              </a:rPr>
              <a:t>What are the three possible genotypes for females and the two types for males?</a:t>
            </a:r>
            <a:endParaRPr lang="en-GB" dirty="0">
              <a:latin typeface="Comic Sans MS" panose="030F0702030302020204" pitchFamily="66" charset="0"/>
            </a:endParaRPr>
          </a:p>
        </p:txBody>
      </p:sp>
    </p:spTree>
    <p:extLst>
      <p:ext uri="{BB962C8B-B14F-4D97-AF65-F5344CB8AC3E}">
        <p14:creationId xmlns:p14="http://schemas.microsoft.com/office/powerpoint/2010/main" val="110874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latin typeface="Comic Sans MS" panose="030F0702030302020204" pitchFamily="66" charset="0"/>
              </a:rPr>
              <a:t>Further examples of sex linked traits:</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r>
              <a:rPr lang="en-GB" dirty="0" err="1" smtClean="0">
                <a:latin typeface="Comic Sans MS" panose="030F0702030302020204" pitchFamily="66" charset="0"/>
              </a:rPr>
              <a:t>Duchenne</a:t>
            </a:r>
            <a:r>
              <a:rPr lang="en-GB" dirty="0" smtClean="0">
                <a:latin typeface="Comic Sans MS" panose="030F0702030302020204" pitchFamily="66" charset="0"/>
              </a:rPr>
              <a:t> muscular Dystrophy.</a:t>
            </a:r>
          </a:p>
          <a:p>
            <a:r>
              <a:rPr lang="en-GB" dirty="0" smtClean="0">
                <a:latin typeface="Comic Sans MS" panose="030F0702030302020204" pitchFamily="66" charset="0"/>
              </a:rPr>
              <a:t>White eye colour in fruit flies.</a:t>
            </a:r>
          </a:p>
          <a:p>
            <a:r>
              <a:rPr lang="en-GB" dirty="0" smtClean="0">
                <a:latin typeface="Comic Sans MS" panose="030F0702030302020204" pitchFamily="66" charset="0"/>
              </a:rPr>
              <a:t>Calico tortoiseshell fur colour in cats.</a:t>
            </a:r>
          </a:p>
          <a:p>
            <a:endParaRPr lang="en-GB" dirty="0" smtClean="0"/>
          </a:p>
          <a:p>
            <a:endParaRPr lang="en-GB" dirty="0"/>
          </a:p>
        </p:txBody>
      </p:sp>
      <p:pic>
        <p:nvPicPr>
          <p:cNvPr id="2050" name="Picture 2" descr="http://sansscience.files.wordpress.com/2012/08/my-cat-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2173" y="3801663"/>
            <a:ext cx="2999656" cy="22497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1330039"/>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26988"/>
            <a:ext cx="6715125" cy="683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onut 6"/>
          <p:cNvSpPr/>
          <p:nvPr/>
        </p:nvSpPr>
        <p:spPr>
          <a:xfrm>
            <a:off x="6672264" y="3068639"/>
            <a:ext cx="1785937" cy="1785937"/>
          </a:xfrm>
          <a:prstGeom prst="donut">
            <a:avLst>
              <a:gd name="adj" fmla="val 4435"/>
            </a:avLst>
          </a:prstGeom>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endParaRPr lang="en-US" b="1">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26628" name="Text Box 4"/>
          <p:cNvSpPr txBox="1">
            <a:spLocks noChangeArrowheads="1"/>
          </p:cNvSpPr>
          <p:nvPr/>
        </p:nvSpPr>
        <p:spPr bwMode="auto">
          <a:xfrm>
            <a:off x="8435975" y="2933700"/>
            <a:ext cx="20066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1600" b="1">
                <a:cs typeface="Arial" panose="020B0604020202020204" pitchFamily="34" charset="0"/>
              </a:rPr>
              <a:t>KARL PEARSON</a:t>
            </a:r>
            <a:br>
              <a:rPr lang="en-GB" altLang="en-US" sz="1600" b="1">
                <a:cs typeface="Arial" panose="020B0604020202020204" pitchFamily="34" charset="0"/>
              </a:rPr>
            </a:br>
            <a:r>
              <a:rPr lang="en-GB" altLang="en-US" sz="1600" b="1">
                <a:cs typeface="Arial" panose="020B0604020202020204" pitchFamily="34" charset="0"/>
              </a:rPr>
              <a:t>(1857-1936)</a:t>
            </a:r>
          </a:p>
          <a:p>
            <a:pPr>
              <a:spcBef>
                <a:spcPct val="50000"/>
              </a:spcBef>
            </a:pPr>
            <a:r>
              <a:rPr lang="en-GB" altLang="en-US" sz="1600">
                <a:cs typeface="Arial" panose="020B0604020202020204" pitchFamily="34" charset="0"/>
              </a:rPr>
              <a:t>British mathematician, ‘father’ of modern statistics and a pioneer of eugenics!</a:t>
            </a:r>
          </a:p>
        </p:txBody>
      </p:sp>
      <p:pic>
        <p:nvPicPr>
          <p:cNvPr id="26629" name="Picture 5" descr="Pears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26463" y="368301"/>
            <a:ext cx="1827212" cy="2168525"/>
          </a:xfrm>
          <a:prstGeom prst="rect">
            <a:avLst/>
          </a:prstGeom>
          <a:noFill/>
          <a:extLst>
            <a:ext uri="{909E8E84-426E-40DD-AFC4-6F175D3DCCD1}">
              <a14:hiddenFill xmlns:a14="http://schemas.microsoft.com/office/drawing/2010/main">
                <a:solidFill>
                  <a:srgbClr val="FFFFFF"/>
                </a:solidFill>
              </a14:hiddenFill>
            </a:ext>
          </a:extLst>
        </p:spPr>
      </p:pic>
      <p:sp>
        <p:nvSpPr>
          <p:cNvPr id="26630" name="Text Box 6"/>
          <p:cNvSpPr txBox="1">
            <a:spLocks noChangeArrowheads="1"/>
          </p:cNvSpPr>
          <p:nvPr/>
        </p:nvSpPr>
        <p:spPr bwMode="auto">
          <a:xfrm>
            <a:off x="6959601" y="3500439"/>
            <a:ext cx="100309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1400" b="1">
                <a:solidFill>
                  <a:srgbClr val="FF0000"/>
                </a:solidFill>
              </a:rPr>
              <a:t>(Pearson’s)</a:t>
            </a:r>
          </a:p>
        </p:txBody>
      </p:sp>
    </p:spTree>
    <p:extLst>
      <p:ext uri="{BB962C8B-B14F-4D97-AF65-F5344CB8AC3E}">
        <p14:creationId xmlns:p14="http://schemas.microsoft.com/office/powerpoint/2010/main" val="174622409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3"/>
          <p:cNvSpPr>
            <a:spLocks noGrp="1"/>
          </p:cNvSpPr>
          <p:nvPr>
            <p:ph type="title"/>
          </p:nvPr>
        </p:nvSpPr>
        <p:spPr/>
        <p:txBody>
          <a:bodyPr/>
          <a:lstStyle/>
          <a:p>
            <a:pPr algn="l"/>
            <a:r>
              <a:rPr lang="en-GB" altLang="en-US" dirty="0" smtClean="0">
                <a:solidFill>
                  <a:schemeClr val="tx1"/>
                </a:solidFill>
                <a:latin typeface="Comic Sans MS" panose="030F0702030302020204" pitchFamily="66" charset="0"/>
              </a:rPr>
              <a:t>Chi-squared (</a:t>
            </a:r>
            <a:r>
              <a:rPr lang="el-GR" altLang="en-US" dirty="0" smtClean="0">
                <a:solidFill>
                  <a:schemeClr val="tx1"/>
                </a:solidFill>
                <a:latin typeface="Comic Sans MS" panose="030F0702030302020204" pitchFamily="66" charset="0"/>
                <a:cs typeface="Times New Roman" panose="02020603050405020304" pitchFamily="18" charset="0"/>
              </a:rPr>
              <a:t>χ</a:t>
            </a:r>
            <a:r>
              <a:rPr lang="en-GB" altLang="en-US" baseline="30000" dirty="0" smtClean="0">
                <a:solidFill>
                  <a:schemeClr val="tx1"/>
                </a:solidFill>
                <a:latin typeface="Comic Sans MS" panose="030F0702030302020204" pitchFamily="66" charset="0"/>
                <a:cs typeface="Times New Roman" panose="02020603050405020304" pitchFamily="18" charset="0"/>
              </a:rPr>
              <a:t>2</a:t>
            </a:r>
            <a:r>
              <a:rPr lang="en-GB" altLang="en-US" dirty="0" smtClean="0">
                <a:solidFill>
                  <a:schemeClr val="tx1"/>
                </a:solidFill>
                <a:latin typeface="Comic Sans MS" panose="030F0702030302020204" pitchFamily="66" charset="0"/>
              </a:rPr>
              <a:t>) test</a:t>
            </a:r>
          </a:p>
        </p:txBody>
      </p:sp>
      <p:sp>
        <p:nvSpPr>
          <p:cNvPr id="13314" name="Content Placeholder 4"/>
          <p:cNvSpPr>
            <a:spLocks noGrp="1"/>
          </p:cNvSpPr>
          <p:nvPr>
            <p:ph idx="1"/>
          </p:nvPr>
        </p:nvSpPr>
        <p:spPr/>
        <p:txBody>
          <a:bodyPr/>
          <a:lstStyle/>
          <a:p>
            <a:r>
              <a:rPr lang="en-GB" altLang="en-US" dirty="0" smtClean="0">
                <a:latin typeface="Comic Sans MS" panose="030F0702030302020204" pitchFamily="66" charset="0"/>
              </a:rPr>
              <a:t>This test compares measurements relating to the </a:t>
            </a:r>
            <a:r>
              <a:rPr lang="en-GB" altLang="en-US" b="1" dirty="0" smtClean="0">
                <a:latin typeface="Comic Sans MS" panose="030F0702030302020204" pitchFamily="66" charset="0"/>
              </a:rPr>
              <a:t>frequency</a:t>
            </a:r>
            <a:r>
              <a:rPr lang="en-GB" altLang="en-US" dirty="0" smtClean="0">
                <a:latin typeface="Comic Sans MS" panose="030F0702030302020204" pitchFamily="66" charset="0"/>
              </a:rPr>
              <a:t> of individuals in defined </a:t>
            </a:r>
            <a:r>
              <a:rPr lang="en-GB" altLang="en-US" b="1" dirty="0" smtClean="0">
                <a:latin typeface="Comic Sans MS" panose="030F0702030302020204" pitchFamily="66" charset="0"/>
              </a:rPr>
              <a:t>categories</a:t>
            </a:r>
            <a:r>
              <a:rPr lang="en-GB" altLang="en-US" dirty="0" smtClean="0">
                <a:latin typeface="Comic Sans MS" panose="030F0702030302020204" pitchFamily="66" charset="0"/>
              </a:rPr>
              <a:t> e.g. the numbers of white and purple flowers in a population of pea plants.</a:t>
            </a:r>
          </a:p>
          <a:p>
            <a:r>
              <a:rPr lang="en-GB" altLang="en-US" dirty="0" smtClean="0">
                <a:latin typeface="Comic Sans MS" panose="030F0702030302020204" pitchFamily="66" charset="0"/>
              </a:rPr>
              <a:t>Chi-squared is used to test if the </a:t>
            </a:r>
            <a:r>
              <a:rPr lang="en-GB" altLang="en-US" b="1" dirty="0" smtClean="0">
                <a:latin typeface="Comic Sans MS" panose="030F0702030302020204" pitchFamily="66" charset="0"/>
              </a:rPr>
              <a:t>observed</a:t>
            </a:r>
            <a:r>
              <a:rPr lang="en-GB" altLang="en-US" dirty="0" smtClean="0">
                <a:latin typeface="Comic Sans MS" panose="030F0702030302020204" pitchFamily="66" charset="0"/>
              </a:rPr>
              <a:t> frequency fits the frequency you </a:t>
            </a:r>
            <a:r>
              <a:rPr lang="en-GB" altLang="en-US" b="1" dirty="0" smtClean="0">
                <a:latin typeface="Comic Sans MS" panose="030F0702030302020204" pitchFamily="66" charset="0"/>
              </a:rPr>
              <a:t>expected</a:t>
            </a:r>
            <a:r>
              <a:rPr lang="en-GB" altLang="en-US" dirty="0" smtClean="0">
                <a:latin typeface="Comic Sans MS" panose="030F0702030302020204" pitchFamily="66" charset="0"/>
              </a:rPr>
              <a:t> or predicted. </a:t>
            </a:r>
          </a:p>
        </p:txBody>
      </p:sp>
      <p:sp>
        <p:nvSpPr>
          <p:cNvPr id="2" name="Rectangle 1"/>
          <p:cNvSpPr/>
          <p:nvPr/>
        </p:nvSpPr>
        <p:spPr>
          <a:xfrm>
            <a:off x="190500" y="5167610"/>
            <a:ext cx="11596688" cy="1077218"/>
          </a:xfrm>
          <a:prstGeom prst="rect">
            <a:avLst/>
          </a:prstGeom>
        </p:spPr>
        <p:style>
          <a:lnRef idx="1">
            <a:schemeClr val="accent5"/>
          </a:lnRef>
          <a:fillRef idx="3">
            <a:schemeClr val="accent5"/>
          </a:fillRef>
          <a:effectRef idx="2">
            <a:schemeClr val="accent5"/>
          </a:effectRef>
          <a:fontRef idx="minor">
            <a:schemeClr val="lt1"/>
          </a:fontRef>
        </p:style>
        <p:txBody>
          <a:bodyPr wrap="square">
            <a:spAutoFit/>
          </a:bodyPr>
          <a:lstStyle/>
          <a:p>
            <a:pPr algn="ctr"/>
            <a:r>
              <a:rPr lang="en-GB" sz="3200" dirty="0">
                <a:latin typeface="Comic Sans MS" panose="030F0702030302020204" pitchFamily="66" charset="0"/>
              </a:rPr>
              <a:t>Be able to use chi squared tests to test the significance of the difference between observed and expected results</a:t>
            </a:r>
            <a:endParaRPr lang="en-GB" sz="3200" dirty="0"/>
          </a:p>
        </p:txBody>
      </p:sp>
    </p:spTree>
    <p:extLst>
      <p:ext uri="{BB962C8B-B14F-4D97-AF65-F5344CB8AC3E}">
        <p14:creationId xmlns:p14="http://schemas.microsoft.com/office/powerpoint/2010/main" val="5197860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chias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8650" y="1143000"/>
            <a:ext cx="876935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4351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idx="4294967295"/>
          </p:nvPr>
        </p:nvSpPr>
        <p:spPr>
          <a:xfrm>
            <a:off x="180975" y="0"/>
            <a:ext cx="10515600" cy="1325563"/>
          </a:xfrm>
        </p:spPr>
        <p:txBody>
          <a:bodyPr/>
          <a:lstStyle/>
          <a:p>
            <a:pPr algn="l"/>
            <a:r>
              <a:rPr lang="en-GB" altLang="en-US" dirty="0" smtClean="0">
                <a:latin typeface="Comic Sans MS" panose="030F0702030302020204" pitchFamily="66" charset="0"/>
              </a:rPr>
              <a:t>How do we calculate the expected frequency?</a:t>
            </a:r>
          </a:p>
        </p:txBody>
      </p:sp>
      <p:sp>
        <p:nvSpPr>
          <p:cNvPr id="33795" name="Rectangle 3"/>
          <p:cNvSpPr>
            <a:spLocks noGrp="1"/>
          </p:cNvSpPr>
          <p:nvPr>
            <p:ph type="body" idx="4294967295"/>
          </p:nvPr>
        </p:nvSpPr>
        <p:spPr>
          <a:xfrm>
            <a:off x="180975" y="1414462"/>
            <a:ext cx="11749088" cy="3341688"/>
          </a:xfrm>
        </p:spPr>
        <p:txBody>
          <a:bodyPr/>
          <a:lstStyle/>
          <a:p>
            <a:pPr>
              <a:lnSpc>
                <a:spcPct val="100000"/>
              </a:lnSpc>
            </a:pPr>
            <a:r>
              <a:rPr lang="en-GB" altLang="en-US" dirty="0" smtClean="0">
                <a:latin typeface="Comic Sans MS" panose="030F0702030302020204" pitchFamily="66" charset="0"/>
              </a:rPr>
              <a:t>You might expect the observed frequency of your data to match a specific ratio. </a:t>
            </a:r>
            <a:r>
              <a:rPr lang="en-GB" altLang="en-US" i="1" dirty="0" smtClean="0">
                <a:latin typeface="Comic Sans MS" panose="030F0702030302020204" pitchFamily="66" charset="0"/>
              </a:rPr>
              <a:t>e.g.</a:t>
            </a:r>
            <a:r>
              <a:rPr lang="en-GB" altLang="en-US" dirty="0" smtClean="0">
                <a:latin typeface="Comic Sans MS" panose="030F0702030302020204" pitchFamily="66" charset="0"/>
              </a:rPr>
              <a:t> a 3:1 ratio of phenotypes in a genetic cross. </a:t>
            </a:r>
          </a:p>
          <a:p>
            <a:pPr>
              <a:lnSpc>
                <a:spcPct val="100000"/>
              </a:lnSpc>
              <a:spcBef>
                <a:spcPct val="45000"/>
              </a:spcBef>
            </a:pPr>
            <a:r>
              <a:rPr lang="en-GB" altLang="en-US" dirty="0" smtClean="0">
                <a:latin typeface="Comic Sans MS" panose="030F0702030302020204" pitchFamily="66" charset="0"/>
              </a:rPr>
              <a:t>Or you may predict a homogenous distribution of individuals in an environment. </a:t>
            </a:r>
            <a:r>
              <a:rPr lang="en-GB" altLang="en-US" i="1" dirty="0" smtClean="0">
                <a:latin typeface="Comic Sans MS" panose="030F0702030302020204" pitchFamily="66" charset="0"/>
              </a:rPr>
              <a:t>e.g.</a:t>
            </a:r>
            <a:r>
              <a:rPr lang="en-GB" altLang="en-US" dirty="0" smtClean="0">
                <a:latin typeface="Comic Sans MS" panose="030F0702030302020204" pitchFamily="66" charset="0"/>
              </a:rPr>
              <a:t> numbers of daisies counted in quadrats on a field.</a:t>
            </a:r>
          </a:p>
        </p:txBody>
      </p:sp>
      <p:sp>
        <p:nvSpPr>
          <p:cNvPr id="33796" name="Text Box 4"/>
          <p:cNvSpPr txBox="1">
            <a:spLocks noChangeArrowheads="1"/>
          </p:cNvSpPr>
          <p:nvPr/>
        </p:nvSpPr>
        <p:spPr bwMode="auto">
          <a:xfrm>
            <a:off x="1753394" y="4170363"/>
            <a:ext cx="8604250" cy="181588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800" b="1" dirty="0">
                <a:latin typeface="Comic Sans MS" panose="030F0702030302020204" pitchFamily="66" charset="0"/>
              </a:rPr>
              <a:t>Note</a:t>
            </a:r>
            <a:r>
              <a:rPr lang="en-GB" altLang="en-US" sz="2800" dirty="0">
                <a:latin typeface="Comic Sans MS" panose="030F0702030302020204" pitchFamily="66" charset="0"/>
              </a:rPr>
              <a:t>: In some cases you might expect the observed frequencies to match the expected, in others you might hope for a difference between them.</a:t>
            </a:r>
          </a:p>
        </p:txBody>
      </p:sp>
    </p:spTree>
    <p:extLst>
      <p:ext uri="{BB962C8B-B14F-4D97-AF65-F5344CB8AC3E}">
        <p14:creationId xmlns:p14="http://schemas.microsoft.com/office/powerpoint/2010/main" val="8279766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3796"/>
                                        </p:tgtEl>
                                        <p:attrNameLst>
                                          <p:attrName>style.visibility</p:attrName>
                                        </p:attrNameLst>
                                      </p:cBhvr>
                                      <p:to>
                                        <p:strVal val="visible"/>
                                      </p:to>
                                    </p:set>
                                    <p:animEffect transition="in" filter="blinds(horizontal)">
                                      <p:cBhvr>
                                        <p:cTn id="7" dur="500"/>
                                        <p:tgtEl>
                                          <p:spTgt spid="337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6"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p:cNvSpPr>
          <p:nvPr>
            <p:ph type="title" idx="4294967295"/>
          </p:nvPr>
        </p:nvSpPr>
        <p:spPr/>
        <p:txBody>
          <a:bodyPr/>
          <a:lstStyle/>
          <a:p>
            <a:pPr algn="l"/>
            <a:r>
              <a:rPr lang="en-GB" altLang="en-US" dirty="0" smtClean="0">
                <a:latin typeface="Comic Sans MS" panose="030F0702030302020204" pitchFamily="66" charset="0"/>
              </a:rPr>
              <a:t>Example 1: GENETICS</a:t>
            </a:r>
          </a:p>
        </p:txBody>
      </p:sp>
      <p:sp>
        <p:nvSpPr>
          <p:cNvPr id="49156" name="Text Box 4"/>
          <p:cNvSpPr txBox="1">
            <a:spLocks noChangeArrowheads="1"/>
          </p:cNvSpPr>
          <p:nvPr/>
        </p:nvSpPr>
        <p:spPr bwMode="auto">
          <a:xfrm>
            <a:off x="1954213" y="3052764"/>
            <a:ext cx="8847137" cy="2554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GB" altLang="en-US" sz="4000" dirty="0">
                <a:latin typeface="Comic Sans MS" panose="030F0702030302020204" pitchFamily="66" charset="0"/>
              </a:rPr>
              <a:t>Comparing the observed frequency of different types of maize grains with the expected ratio calculated using a Punnett square.</a:t>
            </a:r>
          </a:p>
        </p:txBody>
      </p:sp>
      <p:pic>
        <p:nvPicPr>
          <p:cNvPr id="49158" name="Picture 6" descr="ANd9GcTVbEwUfSzjKR3SYBM0oNgHON8ELaqFbWLOyBbMFSGSq_F8buZtIUeKdTaT"/>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9305926" y="423863"/>
            <a:ext cx="2238375" cy="2047875"/>
          </a:xfrm>
        </p:spPr>
      </p:pic>
    </p:spTree>
    <p:extLst>
      <p:ext uri="{BB962C8B-B14F-4D97-AF65-F5344CB8AC3E}">
        <p14:creationId xmlns:p14="http://schemas.microsoft.com/office/powerpoint/2010/main" val="15796553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33" name="Text Box 65"/>
          <p:cNvSpPr txBox="1">
            <a:spLocks noChangeArrowheads="1"/>
          </p:cNvSpPr>
          <p:nvPr/>
        </p:nvSpPr>
        <p:spPr bwMode="auto">
          <a:xfrm>
            <a:off x="1774826" y="404813"/>
            <a:ext cx="8353425"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dirty="0">
                <a:latin typeface="Comic Sans MS" panose="030F0702030302020204" pitchFamily="66" charset="0"/>
              </a:rPr>
              <a:t>The photo shows four different phenotypes for maize grain, as follows: </a:t>
            </a:r>
          </a:p>
          <a:p>
            <a:pPr>
              <a:spcBef>
                <a:spcPct val="50000"/>
              </a:spcBef>
            </a:pPr>
            <a:r>
              <a:rPr lang="en-GB" altLang="en-US" sz="2400" dirty="0">
                <a:latin typeface="Comic Sans MS" panose="030F0702030302020204" pitchFamily="66" charset="0"/>
              </a:rPr>
              <a:t>Purple &amp; Smooth (</a:t>
            </a:r>
            <a:r>
              <a:rPr lang="en-GB" altLang="en-US" sz="2400" b="1" dirty="0">
                <a:latin typeface="Comic Sans MS" panose="030F0702030302020204" pitchFamily="66" charset="0"/>
              </a:rPr>
              <a:t>A</a:t>
            </a:r>
            <a:r>
              <a:rPr lang="en-GB" altLang="en-US" sz="2400" dirty="0">
                <a:latin typeface="Comic Sans MS" panose="030F0702030302020204" pitchFamily="66" charset="0"/>
              </a:rPr>
              <a:t>), Purple &amp; Shrunken (</a:t>
            </a:r>
            <a:r>
              <a:rPr lang="en-GB" altLang="en-US" sz="2400" b="1" dirty="0">
                <a:latin typeface="Comic Sans MS" panose="030F0702030302020204" pitchFamily="66" charset="0"/>
              </a:rPr>
              <a:t>B</a:t>
            </a:r>
            <a:r>
              <a:rPr lang="en-GB" altLang="en-US" sz="2400" dirty="0">
                <a:latin typeface="Comic Sans MS" panose="030F0702030302020204" pitchFamily="66" charset="0"/>
              </a:rPr>
              <a:t>), Yellow &amp; Smooth (</a:t>
            </a:r>
            <a:r>
              <a:rPr lang="en-GB" altLang="en-US" sz="2400" b="1" dirty="0">
                <a:latin typeface="Comic Sans MS" panose="030F0702030302020204" pitchFamily="66" charset="0"/>
              </a:rPr>
              <a:t>C</a:t>
            </a:r>
            <a:r>
              <a:rPr lang="en-GB" altLang="en-US" sz="2400" dirty="0">
                <a:latin typeface="Comic Sans MS" panose="030F0702030302020204" pitchFamily="66" charset="0"/>
              </a:rPr>
              <a:t>) and Yellow &amp; Shrunken (</a:t>
            </a:r>
            <a:r>
              <a:rPr lang="en-GB" altLang="en-US" sz="2400" b="1" dirty="0">
                <a:latin typeface="Comic Sans MS" panose="030F0702030302020204" pitchFamily="66" charset="0"/>
              </a:rPr>
              <a:t>D</a:t>
            </a:r>
            <a:r>
              <a:rPr lang="en-GB" altLang="en-US" sz="2400" dirty="0">
                <a:latin typeface="Comic Sans MS" panose="030F0702030302020204" pitchFamily="66" charset="0"/>
              </a:rPr>
              <a:t>)</a:t>
            </a:r>
          </a:p>
        </p:txBody>
      </p:sp>
      <p:pic>
        <p:nvPicPr>
          <p:cNvPr id="32867" name="Picture 99" descr="gencor2b"/>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1966913" y="2359027"/>
            <a:ext cx="6697662" cy="4256087"/>
          </a:xfrm>
        </p:spPr>
      </p:pic>
    </p:spTree>
    <p:extLst>
      <p:ext uri="{BB962C8B-B14F-4D97-AF65-F5344CB8AC3E}">
        <p14:creationId xmlns:p14="http://schemas.microsoft.com/office/powerpoint/2010/main" val="76022973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Group 3"/>
          <p:cNvGraphicFramePr>
            <a:graphicFrameLocks noGrp="1"/>
          </p:cNvGraphicFramePr>
          <p:nvPr>
            <p:ph idx="4294967295"/>
            <p:extLst/>
          </p:nvPr>
        </p:nvGraphicFramePr>
        <p:xfrm>
          <a:off x="2782889" y="1989138"/>
          <a:ext cx="6589710" cy="3668713"/>
        </p:xfrm>
        <a:graphic>
          <a:graphicData uri="http://schemas.openxmlformats.org/drawingml/2006/table">
            <a:tbl>
              <a:tblPr/>
              <a:tblGrid>
                <a:gridCol w="1853680">
                  <a:extLst>
                    <a:ext uri="{9D8B030D-6E8A-4147-A177-3AD203B41FA5}">
                      <a16:colId xmlns:a16="http://schemas.microsoft.com/office/drawing/2014/main" val="20000"/>
                    </a:ext>
                  </a:extLst>
                </a:gridCol>
                <a:gridCol w="1197815">
                  <a:extLst>
                    <a:ext uri="{9D8B030D-6E8A-4147-A177-3AD203B41FA5}">
                      <a16:colId xmlns:a16="http://schemas.microsoft.com/office/drawing/2014/main" val="20001"/>
                    </a:ext>
                  </a:extLst>
                </a:gridCol>
                <a:gridCol w="1170200">
                  <a:extLst>
                    <a:ext uri="{9D8B030D-6E8A-4147-A177-3AD203B41FA5}">
                      <a16:colId xmlns:a16="http://schemas.microsoft.com/office/drawing/2014/main" val="20002"/>
                    </a:ext>
                  </a:extLst>
                </a:gridCol>
                <a:gridCol w="1197815">
                  <a:extLst>
                    <a:ext uri="{9D8B030D-6E8A-4147-A177-3AD203B41FA5}">
                      <a16:colId xmlns:a16="http://schemas.microsoft.com/office/drawing/2014/main" val="20003"/>
                    </a:ext>
                  </a:extLst>
                </a:gridCol>
                <a:gridCol w="1170200">
                  <a:extLst>
                    <a:ext uri="{9D8B030D-6E8A-4147-A177-3AD203B41FA5}">
                      <a16:colId xmlns:a16="http://schemas.microsoft.com/office/drawing/2014/main" val="20004"/>
                    </a:ext>
                  </a:extLst>
                </a:gridCol>
              </a:tblGrid>
              <a:tr h="734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dirty="0" smtClean="0">
                          <a:ln>
                            <a:noFill/>
                          </a:ln>
                          <a:solidFill>
                            <a:schemeClr val="tx1"/>
                          </a:solidFill>
                          <a:effectLst/>
                          <a:latin typeface="Calibri" panose="020F0502020204030204" pitchFamily="34" charset="0"/>
                        </a:rPr>
                        <a:t>Gametes</a:t>
                      </a:r>
                      <a:endParaRPr kumimoji="0" lang="en-US" altLang="en-US" sz="4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cap="fla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cap="fla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cap="fla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cap="flat">
                      <a:noFill/>
                    </a:lnT>
                    <a:lnB>
                      <a:noFill/>
                    </a:lnB>
                    <a:lnTlToBr>
                      <a:noFill/>
                    </a:lnTlToBr>
                    <a:lnBlToTr>
                      <a:noFill/>
                    </a:lnBlToTr>
                    <a:solidFill>
                      <a:srgbClr val="FFFFC6"/>
                    </a:solidFill>
                  </a:tcPr>
                </a:tc>
                <a:extLst>
                  <a:ext uri="{0D108BD9-81ED-4DB2-BD59-A6C34878D82A}">
                    <a16:rowId xmlns:a16="http://schemas.microsoft.com/office/drawing/2014/main" val="10000"/>
                  </a:ext>
                </a:extLst>
              </a:tr>
              <a:tr h="7327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a:noFill/>
                    </a:lnT>
                    <a:lnB>
                      <a:noFill/>
                    </a:lnB>
                    <a:lnTlToBr>
                      <a:noFill/>
                    </a:lnTlToBr>
                    <a:lnBlToTr>
                      <a:noFill/>
                    </a:lnBlToTr>
                    <a:solidFill>
                      <a:srgbClr val="94D6E7"/>
                    </a:solidFill>
                  </a:tcPr>
                </a:tc>
                <a:extLst>
                  <a:ext uri="{0D108BD9-81ED-4DB2-BD59-A6C34878D82A}">
                    <a16:rowId xmlns:a16="http://schemas.microsoft.com/office/drawing/2014/main" val="10001"/>
                  </a:ext>
                </a:extLst>
              </a:tr>
              <a:tr h="734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FF634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a:noFill/>
                    </a:lnT>
                    <a:lnB>
                      <a:noFill/>
                    </a:lnB>
                    <a:lnTlToBr>
                      <a:noFill/>
                    </a:lnTlToBr>
                    <a:lnBlToTr>
                      <a:noFill/>
                    </a:lnBlToTr>
                    <a:solidFill>
                      <a:srgbClr val="FF6342"/>
                    </a:solidFill>
                  </a:tcPr>
                </a:tc>
                <a:extLst>
                  <a:ext uri="{0D108BD9-81ED-4DB2-BD59-A6C34878D82A}">
                    <a16:rowId xmlns:a16="http://schemas.microsoft.com/office/drawing/2014/main" val="10002"/>
                  </a:ext>
                </a:extLst>
              </a:tr>
              <a:tr h="7327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a:noFill/>
                    </a:lnT>
                    <a:lnB>
                      <a:noFill/>
                    </a:lnB>
                    <a:lnTlToBr>
                      <a:noFill/>
                    </a:lnTlToBr>
                    <a:lnBlToTr>
                      <a:noFill/>
                    </a:lnBlToTr>
                    <a:solidFill>
                      <a:srgbClr val="00FF00"/>
                    </a:solidFill>
                  </a:tcPr>
                </a:tc>
                <a:extLst>
                  <a:ext uri="{0D108BD9-81ED-4DB2-BD59-A6C34878D82A}">
                    <a16:rowId xmlns:a16="http://schemas.microsoft.com/office/drawing/2014/main" val="10003"/>
                  </a:ext>
                </a:extLst>
              </a:tr>
              <a:tr h="734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chemeClr val="tx1"/>
                          </a:solidFill>
                          <a:effectLst/>
                          <a:latin typeface="Calibri" panose="020F0502020204030204" pitchFamily="34" charset="0"/>
                        </a:rPr>
                        <a:t>ps</a:t>
                      </a: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cap="flat">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cap="flat">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cap="flat">
                      <a:noFill/>
                    </a:lnB>
                    <a:lnTlToBr>
                      <a:noFill/>
                    </a:lnTlToBr>
                    <a:lnBlToTr>
                      <a:noFill/>
                    </a:lnBlToTr>
                    <a:solidFill>
                      <a:srgbClr val="FF634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cap="flat">
                      <a:noFill/>
                    </a:lnB>
                    <a:lnTlToBr>
                      <a:noFill/>
                    </a:lnTlToBr>
                    <a:lnBlToTr>
                      <a:noFill/>
                    </a:lnBlToTr>
                    <a:solidFill>
                      <a:srgbClr val="00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40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a:noFill/>
                    </a:lnL>
                    <a:lnR cap="flat">
                      <a:noFill/>
                    </a:lnR>
                    <a:lnT>
                      <a:noFill/>
                    </a:lnT>
                    <a:lnB cap="flat">
                      <a:noFill/>
                    </a:lnB>
                    <a:lnTlToBr>
                      <a:noFill/>
                    </a:lnTlToBr>
                    <a:lnBlToTr>
                      <a:noFill/>
                    </a:lnBlToTr>
                    <a:solidFill>
                      <a:srgbClr val="F7BDDE"/>
                    </a:solidFill>
                  </a:tcPr>
                </a:tc>
                <a:extLst>
                  <a:ext uri="{0D108BD9-81ED-4DB2-BD59-A6C34878D82A}">
                    <a16:rowId xmlns:a16="http://schemas.microsoft.com/office/drawing/2014/main" val="10004"/>
                  </a:ext>
                </a:extLst>
              </a:tr>
            </a:tbl>
          </a:graphicData>
        </a:graphic>
      </p:graphicFrame>
      <p:sp>
        <p:nvSpPr>
          <p:cNvPr id="37921" name="Text Box 33"/>
          <p:cNvSpPr txBox="1">
            <a:spLocks noChangeArrowheads="1"/>
          </p:cNvSpPr>
          <p:nvPr/>
        </p:nvSpPr>
        <p:spPr bwMode="auto">
          <a:xfrm>
            <a:off x="1703388" y="188913"/>
            <a:ext cx="8642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dirty="0">
                <a:latin typeface="Comic Sans MS" panose="030F0702030302020204" pitchFamily="66" charset="0"/>
              </a:rPr>
              <a:t>The Punnett square below shows the expected ratio of phenotypes from crosses of four genotypes of maize.</a:t>
            </a:r>
            <a:r>
              <a:rPr lang="en-GB" altLang="en-US" sz="2400" dirty="0">
                <a:latin typeface="Comic Sans MS" panose="030F0702030302020204" pitchFamily="66" charset="0"/>
              </a:rPr>
              <a:t> </a:t>
            </a:r>
          </a:p>
        </p:txBody>
      </p:sp>
    </p:spTree>
    <p:extLst>
      <p:ext uri="{BB962C8B-B14F-4D97-AF65-F5344CB8AC3E}">
        <p14:creationId xmlns:p14="http://schemas.microsoft.com/office/powerpoint/2010/main" val="303418189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1" name="Group 3"/>
          <p:cNvGraphicFramePr>
            <a:graphicFrameLocks noGrp="1"/>
          </p:cNvGraphicFramePr>
          <p:nvPr>
            <p:ph idx="4294967295"/>
            <p:extLst/>
          </p:nvPr>
        </p:nvGraphicFramePr>
        <p:xfrm>
          <a:off x="2782889" y="1989138"/>
          <a:ext cx="6589710" cy="3668713"/>
        </p:xfrm>
        <a:graphic>
          <a:graphicData uri="http://schemas.openxmlformats.org/drawingml/2006/table">
            <a:tbl>
              <a:tblPr/>
              <a:tblGrid>
                <a:gridCol w="1853680">
                  <a:extLst>
                    <a:ext uri="{9D8B030D-6E8A-4147-A177-3AD203B41FA5}">
                      <a16:colId xmlns:a16="http://schemas.microsoft.com/office/drawing/2014/main" val="20000"/>
                    </a:ext>
                  </a:extLst>
                </a:gridCol>
                <a:gridCol w="1197815">
                  <a:extLst>
                    <a:ext uri="{9D8B030D-6E8A-4147-A177-3AD203B41FA5}">
                      <a16:colId xmlns:a16="http://schemas.microsoft.com/office/drawing/2014/main" val="20001"/>
                    </a:ext>
                  </a:extLst>
                </a:gridCol>
                <a:gridCol w="1170200">
                  <a:extLst>
                    <a:ext uri="{9D8B030D-6E8A-4147-A177-3AD203B41FA5}">
                      <a16:colId xmlns:a16="http://schemas.microsoft.com/office/drawing/2014/main" val="20002"/>
                    </a:ext>
                  </a:extLst>
                </a:gridCol>
                <a:gridCol w="1197815">
                  <a:extLst>
                    <a:ext uri="{9D8B030D-6E8A-4147-A177-3AD203B41FA5}">
                      <a16:colId xmlns:a16="http://schemas.microsoft.com/office/drawing/2014/main" val="20003"/>
                    </a:ext>
                  </a:extLst>
                </a:gridCol>
                <a:gridCol w="1170200">
                  <a:extLst>
                    <a:ext uri="{9D8B030D-6E8A-4147-A177-3AD203B41FA5}">
                      <a16:colId xmlns:a16="http://schemas.microsoft.com/office/drawing/2014/main" val="20004"/>
                    </a:ext>
                  </a:extLst>
                </a:gridCol>
              </a:tblGrid>
              <a:tr h="734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Calibri" panose="020F0502020204030204" pitchFamily="34" charset="0"/>
                        </a:rPr>
                        <a:t>Gametes</a:t>
                      </a:r>
                      <a:endParaRPr kumimoji="0" lang="en-US" altLang="en-US" sz="18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cap="flat">
                      <a:noFill/>
                    </a:lnL>
                    <a:lnR>
                      <a:noFill/>
                    </a:lnR>
                    <a:lnT cap="flat">
                      <a:noFill/>
                    </a:lnT>
                    <a:lnB>
                      <a:noFill/>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cap="fla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cap="fla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cap="fla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cap="flat">
                      <a:noFill/>
                    </a:lnT>
                    <a:lnB>
                      <a:noFill/>
                    </a:lnB>
                    <a:lnTlToBr>
                      <a:noFill/>
                    </a:lnTlToBr>
                    <a:lnBlToTr>
                      <a:noFill/>
                    </a:lnBlToTr>
                    <a:solidFill>
                      <a:srgbClr val="FFFFC6"/>
                    </a:solidFill>
                  </a:tcPr>
                </a:tc>
                <a:extLst>
                  <a:ext uri="{0D108BD9-81ED-4DB2-BD59-A6C34878D82A}">
                    <a16:rowId xmlns:a16="http://schemas.microsoft.com/office/drawing/2014/main" val="10000"/>
                  </a:ext>
                </a:extLst>
              </a:tr>
              <a:tr h="7327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a:noFill/>
                    </a:lnT>
                    <a:lnB>
                      <a:noFill/>
                    </a:lnB>
                    <a:lnTlToBr>
                      <a:noFill/>
                    </a:lnTlToBr>
                    <a:lnBlToTr>
                      <a:noFill/>
                    </a:lnBlToTr>
                    <a:solidFill>
                      <a:srgbClr val="94D6E7"/>
                    </a:solidFill>
                  </a:tcPr>
                </a:tc>
                <a:extLst>
                  <a:ext uri="{0D108BD9-81ED-4DB2-BD59-A6C34878D82A}">
                    <a16:rowId xmlns:a16="http://schemas.microsoft.com/office/drawing/2014/main" val="10001"/>
                  </a:ext>
                </a:extLst>
              </a:tr>
              <a:tr h="734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FF634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a:noFill/>
                    </a:lnT>
                    <a:lnB>
                      <a:noFill/>
                    </a:lnB>
                    <a:lnTlToBr>
                      <a:noFill/>
                    </a:lnTlToBr>
                    <a:lnBlToTr>
                      <a:noFill/>
                    </a:lnBlToTr>
                    <a:solidFill>
                      <a:srgbClr val="FF6342"/>
                    </a:solidFill>
                  </a:tcPr>
                </a:tc>
                <a:extLst>
                  <a:ext uri="{0D108BD9-81ED-4DB2-BD59-A6C34878D82A}">
                    <a16:rowId xmlns:a16="http://schemas.microsoft.com/office/drawing/2014/main" val="10002"/>
                  </a:ext>
                </a:extLst>
              </a:tr>
              <a:tr h="732761">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a:noFill/>
                    </a:lnB>
                    <a:lnTlToBr>
                      <a:noFill/>
                    </a:lnTlToBr>
                    <a:lnBlToTr>
                      <a:noFill/>
                    </a:lnBlToTr>
                    <a:solidFill>
                      <a:srgbClr val="00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cap="flat">
                      <a:noFill/>
                    </a:lnR>
                    <a:lnT>
                      <a:noFill/>
                    </a:lnT>
                    <a:lnB>
                      <a:noFill/>
                    </a:lnB>
                    <a:lnTlToBr>
                      <a:noFill/>
                    </a:lnTlToBr>
                    <a:lnBlToTr>
                      <a:noFill/>
                    </a:lnBlToTr>
                    <a:solidFill>
                      <a:srgbClr val="00FF00"/>
                    </a:solidFill>
                  </a:tcPr>
                </a:tc>
                <a:extLst>
                  <a:ext uri="{0D108BD9-81ED-4DB2-BD59-A6C34878D82A}">
                    <a16:rowId xmlns:a16="http://schemas.microsoft.com/office/drawing/2014/main" val="10003"/>
                  </a:ext>
                </a:extLst>
              </a:tr>
              <a:tr h="734397">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cap="flat">
                      <a:noFill/>
                    </a:lnL>
                    <a:lnR>
                      <a:noFill/>
                    </a:lnR>
                    <a:lnT>
                      <a:noFill/>
                    </a:lnT>
                    <a:lnB cap="flat">
                      <a:noFill/>
                    </a:lnB>
                    <a:lnTlToBr>
                      <a:noFill/>
                    </a:lnTlToBr>
                    <a:lnBlToTr>
                      <a:noFill/>
                    </a:lnBlToTr>
                    <a:solidFill>
                      <a:srgbClr val="FFFFC6"/>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cap="flat">
                      <a:noFill/>
                    </a:lnB>
                    <a:lnTlToBr>
                      <a:noFill/>
                    </a:lnTlToBr>
                    <a:lnBlToTr>
                      <a:noFill/>
                    </a:lnBlToTr>
                    <a:solidFill>
                      <a:srgbClr val="94D6E7"/>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cap="flat">
                      <a:noFill/>
                    </a:lnB>
                    <a:lnTlToBr>
                      <a:noFill/>
                    </a:lnTlToBr>
                    <a:lnBlToTr>
                      <a:noFill/>
                    </a:lnBlToTr>
                    <a:solidFill>
                      <a:srgbClr val="FF6342"/>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Calibri" panose="020F0502020204030204" pitchFamily="34" charset="0"/>
                        </a:rPr>
                        <a:t>ppSs</a:t>
                      </a:r>
                      <a:endParaRPr kumimoji="0" lang="en-US" altLang="en-US" sz="1800" b="0" i="0" u="none" strike="noStrike" cap="none" normalizeH="0" baseline="0" smtClean="0">
                        <a:ln>
                          <a:noFill/>
                        </a:ln>
                        <a:solidFill>
                          <a:schemeClr val="tx1"/>
                        </a:solidFill>
                        <a:effectLst/>
                        <a:latin typeface="Calibri" panose="020F0502020204030204" pitchFamily="34" charset="0"/>
                      </a:endParaRPr>
                    </a:p>
                  </a:txBody>
                  <a:tcPr anchor="ctr" horzOverflow="overflow">
                    <a:lnL>
                      <a:noFill/>
                    </a:lnL>
                    <a:lnR>
                      <a:noFill/>
                    </a:lnR>
                    <a:lnT>
                      <a:noFill/>
                    </a:lnT>
                    <a:lnB cap="flat">
                      <a:noFill/>
                    </a:lnB>
                    <a:lnTlToBr>
                      <a:noFill/>
                    </a:lnTlToBr>
                    <a:lnBlToTr>
                      <a:noFill/>
                    </a:lnBlToTr>
                    <a:solidFill>
                      <a:srgbClr val="00FF00"/>
                    </a:solid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err="1" smtClean="0">
                          <a:ln>
                            <a:noFill/>
                          </a:ln>
                          <a:solidFill>
                            <a:schemeClr val="tx1"/>
                          </a:solidFill>
                          <a:effectLst/>
                          <a:latin typeface="Calibri" panose="020F0502020204030204" pitchFamily="34" charset="0"/>
                        </a:rPr>
                        <a:t>ppss</a:t>
                      </a:r>
                      <a:endParaRPr kumimoji="0" lang="en-US" altLang="en-US" sz="1800" b="0" i="0" u="none" strike="noStrike" cap="none" normalizeH="0" baseline="0" dirty="0" smtClean="0">
                        <a:ln>
                          <a:noFill/>
                        </a:ln>
                        <a:solidFill>
                          <a:schemeClr val="tx1"/>
                        </a:solidFill>
                        <a:effectLst/>
                        <a:latin typeface="Calibri" panose="020F0502020204030204" pitchFamily="34" charset="0"/>
                      </a:endParaRPr>
                    </a:p>
                  </a:txBody>
                  <a:tcPr anchor="ctr" horzOverflow="overflow">
                    <a:lnL>
                      <a:noFill/>
                    </a:lnL>
                    <a:lnR cap="flat">
                      <a:noFill/>
                    </a:lnR>
                    <a:lnT>
                      <a:noFill/>
                    </a:lnT>
                    <a:lnB cap="flat">
                      <a:noFill/>
                    </a:lnB>
                    <a:lnTlToBr>
                      <a:noFill/>
                    </a:lnTlToBr>
                    <a:lnBlToTr>
                      <a:noFill/>
                    </a:lnBlToTr>
                    <a:solidFill>
                      <a:srgbClr val="F7BDDE"/>
                    </a:solidFill>
                  </a:tcPr>
                </a:tc>
                <a:extLst>
                  <a:ext uri="{0D108BD9-81ED-4DB2-BD59-A6C34878D82A}">
                    <a16:rowId xmlns:a16="http://schemas.microsoft.com/office/drawing/2014/main" val="10004"/>
                  </a:ext>
                </a:extLst>
              </a:tr>
            </a:tbl>
          </a:graphicData>
        </a:graphic>
      </p:graphicFrame>
      <p:sp>
        <p:nvSpPr>
          <p:cNvPr id="37921" name="Text Box 33"/>
          <p:cNvSpPr txBox="1">
            <a:spLocks noChangeArrowheads="1"/>
          </p:cNvSpPr>
          <p:nvPr/>
        </p:nvSpPr>
        <p:spPr bwMode="auto">
          <a:xfrm>
            <a:off x="1703388" y="188913"/>
            <a:ext cx="864235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t>The Punnett square below shows the expected ratio of phenotypes from crosses of four genotypes of maize.</a:t>
            </a:r>
            <a:r>
              <a:rPr lang="en-GB" altLang="en-US" sz="2400"/>
              <a:t> </a:t>
            </a:r>
          </a:p>
        </p:txBody>
      </p:sp>
      <p:sp>
        <p:nvSpPr>
          <p:cNvPr id="37922" name="Text Box 34"/>
          <p:cNvSpPr txBox="1">
            <a:spLocks noChangeArrowheads="1"/>
          </p:cNvSpPr>
          <p:nvPr/>
        </p:nvSpPr>
        <p:spPr bwMode="auto">
          <a:xfrm>
            <a:off x="3935413" y="5876925"/>
            <a:ext cx="379623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a:t>A : B : C : D  =  9 : 3 : 3 : 1</a:t>
            </a:r>
          </a:p>
        </p:txBody>
      </p:sp>
    </p:spTree>
    <p:extLst>
      <p:ext uri="{BB962C8B-B14F-4D97-AF65-F5344CB8AC3E}">
        <p14:creationId xmlns:p14="http://schemas.microsoft.com/office/powerpoint/2010/main" val="140003458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700" name="Group 4"/>
          <p:cNvGrpSpPr>
            <a:grpSpLocks/>
          </p:cNvGrpSpPr>
          <p:nvPr/>
        </p:nvGrpSpPr>
        <p:grpSpPr bwMode="auto">
          <a:xfrm>
            <a:off x="1847851" y="260350"/>
            <a:ext cx="8596313" cy="5807076"/>
            <a:chOff x="215" y="374"/>
            <a:chExt cx="5415" cy="3658"/>
          </a:xfrm>
        </p:grpSpPr>
        <p:sp>
          <p:nvSpPr>
            <p:cNvPr id="4" name="TextBox 3"/>
            <p:cNvSpPr txBox="1">
              <a:spLocks noChangeArrowheads="1"/>
            </p:cNvSpPr>
            <p:nvPr/>
          </p:nvSpPr>
          <p:spPr bwMode="auto">
            <a:xfrm>
              <a:off x="272" y="949"/>
              <a:ext cx="5358" cy="11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i="1" dirty="0">
                  <a:latin typeface="Comic Sans MS" panose="030F0702030302020204" pitchFamily="66" charset="0"/>
                  <a:cs typeface="Arial" panose="020B0604020202020204" pitchFamily="34" charset="0"/>
                </a:rPr>
                <a:t>H</a:t>
              </a:r>
              <a:r>
                <a:rPr lang="en-GB" altLang="en-US" sz="2800" baseline="-25000" dirty="0">
                  <a:latin typeface="Comic Sans MS" panose="030F0702030302020204" pitchFamily="66" charset="0"/>
                  <a:cs typeface="Arial" panose="020B0604020202020204" pitchFamily="34" charset="0"/>
                </a:rPr>
                <a:t>0 </a:t>
              </a:r>
              <a:r>
                <a:rPr lang="en-GB" altLang="en-US" sz="2800" dirty="0">
                  <a:latin typeface="Comic Sans MS" panose="030F0702030302020204" pitchFamily="66" charset="0"/>
                  <a:cs typeface="Arial" panose="020B0604020202020204" pitchFamily="34" charset="0"/>
                </a:rPr>
                <a:t>= there is </a:t>
              </a:r>
              <a:r>
                <a:rPr lang="en-GB" altLang="en-US" sz="2800" b="1" dirty="0">
                  <a:latin typeface="Comic Sans MS" panose="030F0702030302020204" pitchFamily="66" charset="0"/>
                  <a:cs typeface="Arial" panose="020B0604020202020204" pitchFamily="34" charset="0"/>
                </a:rPr>
                <a:t>no</a:t>
              </a:r>
              <a:r>
                <a:rPr lang="en-GB" altLang="en-US" sz="2800" dirty="0">
                  <a:latin typeface="Comic Sans MS" panose="030F0702030302020204" pitchFamily="66" charset="0"/>
                  <a:cs typeface="Arial" panose="020B0604020202020204" pitchFamily="34" charset="0"/>
                </a:rPr>
                <a:t> statistically significant difference between the observed frequency of maize grains and the expected frequency (the 9:3:3:1 ratio)</a:t>
              </a:r>
            </a:p>
          </p:txBody>
        </p:sp>
        <p:sp>
          <p:nvSpPr>
            <p:cNvPr id="9" name="TextBox 8"/>
            <p:cNvSpPr txBox="1">
              <a:spLocks noChangeArrowheads="1"/>
            </p:cNvSpPr>
            <p:nvPr/>
          </p:nvSpPr>
          <p:spPr bwMode="auto">
            <a:xfrm>
              <a:off x="272" y="2302"/>
              <a:ext cx="535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i="1" dirty="0">
                  <a:latin typeface="Comic Sans MS" panose="030F0702030302020204" pitchFamily="66" charset="0"/>
                  <a:cs typeface="Arial" panose="020B0604020202020204" pitchFamily="34" charset="0"/>
                </a:rPr>
                <a:t>H</a:t>
              </a:r>
              <a:r>
                <a:rPr lang="en-GB" altLang="en-US" sz="2800" baseline="-25000" dirty="0">
                  <a:latin typeface="Comic Sans MS" panose="030F0702030302020204" pitchFamily="66" charset="0"/>
                  <a:cs typeface="Arial" panose="020B0604020202020204" pitchFamily="34" charset="0"/>
                </a:rPr>
                <a:t>A </a:t>
              </a:r>
              <a:r>
                <a:rPr lang="en-GB" altLang="en-US" sz="2800" dirty="0">
                  <a:latin typeface="Comic Sans MS" panose="030F0702030302020204" pitchFamily="66" charset="0"/>
                  <a:cs typeface="Arial" panose="020B0604020202020204" pitchFamily="34" charset="0"/>
                </a:rPr>
                <a:t>= there </a:t>
              </a:r>
              <a:r>
                <a:rPr lang="en-GB" altLang="en-US" sz="2800" b="1" dirty="0">
                  <a:latin typeface="Comic Sans MS" panose="030F0702030302020204" pitchFamily="66" charset="0"/>
                  <a:cs typeface="Arial" panose="020B0604020202020204" pitchFamily="34" charset="0"/>
                </a:rPr>
                <a:t>is</a:t>
              </a:r>
              <a:r>
                <a:rPr lang="en-GB" altLang="en-US" sz="2800" dirty="0">
                  <a:latin typeface="Comic Sans MS" panose="030F0702030302020204" pitchFamily="66" charset="0"/>
                  <a:cs typeface="Arial" panose="020B0604020202020204" pitchFamily="34" charset="0"/>
                </a:rPr>
                <a:t> a significant difference </a:t>
              </a:r>
              <a:r>
                <a:rPr lang="en-GB" altLang="en-US" sz="2800" dirty="0">
                  <a:latin typeface="Comic Sans MS" panose="030F0702030302020204" pitchFamily="66" charset="0"/>
                </a:rPr>
                <a:t>between the observed frequency of maize grains and the expected frequency </a:t>
              </a:r>
            </a:p>
          </p:txBody>
        </p:sp>
        <p:sp>
          <p:nvSpPr>
            <p:cNvPr id="29703" name="Text Box 7"/>
            <p:cNvSpPr txBox="1">
              <a:spLocks noChangeArrowheads="1"/>
            </p:cNvSpPr>
            <p:nvPr/>
          </p:nvSpPr>
          <p:spPr bwMode="auto">
            <a:xfrm>
              <a:off x="215" y="3167"/>
              <a:ext cx="5274"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sz="2800" dirty="0">
                <a:latin typeface="Comic Sans MS" panose="030F0702030302020204" pitchFamily="66" charset="0"/>
                <a:cs typeface="Arial" panose="020B0604020202020204" pitchFamily="34" charset="0"/>
              </a:endParaRPr>
            </a:p>
            <a:p>
              <a:r>
                <a:rPr lang="en-GB" altLang="en-US" sz="2800" dirty="0">
                  <a:latin typeface="Comic Sans MS" panose="030F0702030302020204" pitchFamily="66" charset="0"/>
                  <a:cs typeface="Arial" panose="020B0604020202020204" pitchFamily="34" charset="0"/>
                </a:rPr>
                <a:t>If the value for </a:t>
              </a:r>
              <a:r>
                <a:rPr lang="el-GR" altLang="en-US" sz="2800" dirty="0">
                  <a:latin typeface="Comic Sans MS" panose="030F0702030302020204" pitchFamily="66" charset="0"/>
                  <a:cs typeface="Times New Roman" panose="02020603050405020304" pitchFamily="18" charset="0"/>
                </a:rPr>
                <a:t>χ</a:t>
              </a:r>
              <a:r>
                <a:rPr lang="en-GB" altLang="en-US" sz="2800" baseline="30000" dirty="0">
                  <a:latin typeface="Comic Sans MS" panose="030F0702030302020204" pitchFamily="66" charset="0"/>
                  <a:cs typeface="Times New Roman" panose="02020603050405020304" pitchFamily="18" charset="0"/>
                </a:rPr>
                <a:t>2</a:t>
              </a:r>
              <a:r>
                <a:rPr lang="en-GB" altLang="en-US" sz="2800" dirty="0">
                  <a:latin typeface="Comic Sans MS" panose="030F0702030302020204" pitchFamily="66" charset="0"/>
                  <a:cs typeface="Arial" panose="020B0604020202020204" pitchFamily="34" charset="0"/>
                </a:rPr>
                <a:t> </a:t>
              </a:r>
              <a:r>
                <a:rPr lang="en-GB" altLang="en-US" sz="2800" b="1" dirty="0">
                  <a:latin typeface="Comic Sans MS" panose="030F0702030302020204" pitchFamily="66" charset="0"/>
                  <a:cs typeface="Arial" panose="020B0604020202020204" pitchFamily="34" charset="0"/>
                </a:rPr>
                <a:t>exceeds</a:t>
              </a:r>
              <a:r>
                <a:rPr lang="en-GB" altLang="en-US" sz="2800" dirty="0">
                  <a:latin typeface="Comic Sans MS" panose="030F0702030302020204" pitchFamily="66" charset="0"/>
                  <a:cs typeface="Arial" panose="020B0604020202020204" pitchFamily="34" charset="0"/>
                </a:rPr>
                <a:t> the critical value (</a:t>
              </a:r>
              <a:r>
                <a:rPr lang="en-GB" altLang="en-US" sz="2800" i="1" dirty="0">
                  <a:latin typeface="Comic Sans MS" panose="030F0702030302020204" pitchFamily="66" charset="0"/>
                  <a:cs typeface="Arial" panose="020B0604020202020204" pitchFamily="34" charset="0"/>
                </a:rPr>
                <a:t>P</a:t>
              </a:r>
              <a:r>
                <a:rPr lang="en-GB" altLang="en-US" sz="2800" dirty="0">
                  <a:latin typeface="Comic Sans MS" panose="030F0702030302020204" pitchFamily="66" charset="0"/>
                  <a:cs typeface="Arial" panose="020B0604020202020204" pitchFamily="34" charset="0"/>
                </a:rPr>
                <a:t> = 0.05), then you can </a:t>
              </a:r>
              <a:r>
                <a:rPr lang="en-GB" altLang="en-US" sz="2800" b="1" dirty="0">
                  <a:latin typeface="Comic Sans MS" panose="030F0702030302020204" pitchFamily="66" charset="0"/>
                  <a:cs typeface="Arial" panose="020B0604020202020204" pitchFamily="34" charset="0"/>
                </a:rPr>
                <a:t>reject</a:t>
              </a:r>
              <a:r>
                <a:rPr lang="en-GB" altLang="en-US" sz="2800" dirty="0">
                  <a:latin typeface="Comic Sans MS" panose="030F0702030302020204" pitchFamily="66" charset="0"/>
                  <a:cs typeface="Arial" panose="020B0604020202020204" pitchFamily="34" charset="0"/>
                </a:rPr>
                <a:t> the null hypothesis. </a:t>
              </a:r>
            </a:p>
          </p:txBody>
        </p:sp>
        <p:sp>
          <p:nvSpPr>
            <p:cNvPr id="29704" name="Text Box 8"/>
            <p:cNvSpPr txBox="1">
              <a:spLocks noChangeArrowheads="1"/>
            </p:cNvSpPr>
            <p:nvPr/>
          </p:nvSpPr>
          <p:spPr bwMode="auto">
            <a:xfrm>
              <a:off x="215" y="374"/>
              <a:ext cx="442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dirty="0">
                  <a:latin typeface="Comic Sans MS" panose="030F0702030302020204" pitchFamily="66" charset="0"/>
                  <a:cs typeface="Arial" panose="020B0604020202020204" pitchFamily="34" charset="0"/>
                </a:rPr>
                <a:t>What is the null hypothesis (H</a:t>
              </a:r>
              <a:r>
                <a:rPr lang="en-GB" altLang="en-US" sz="3200" baseline="-25000" dirty="0">
                  <a:latin typeface="Comic Sans MS" panose="030F0702030302020204" pitchFamily="66" charset="0"/>
                  <a:cs typeface="Arial" panose="020B0604020202020204" pitchFamily="34" charset="0"/>
                </a:rPr>
                <a:t>0</a:t>
              </a:r>
              <a:r>
                <a:rPr lang="en-GB" altLang="en-US" sz="3200" dirty="0">
                  <a:latin typeface="Comic Sans MS" panose="030F0702030302020204" pitchFamily="66" charset="0"/>
                  <a:cs typeface="Arial" panose="020B0604020202020204" pitchFamily="34" charset="0"/>
                </a:rPr>
                <a:t>)?</a:t>
              </a:r>
            </a:p>
          </p:txBody>
        </p:sp>
      </p:grpSp>
    </p:spTree>
    <p:extLst>
      <p:ext uri="{BB962C8B-B14F-4D97-AF65-F5344CB8AC3E}">
        <p14:creationId xmlns:p14="http://schemas.microsoft.com/office/powerpoint/2010/main" val="61588713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idx="4294967295"/>
          </p:nvPr>
        </p:nvSpPr>
        <p:spPr>
          <a:xfrm>
            <a:off x="1992313" y="260350"/>
            <a:ext cx="8229600" cy="1143000"/>
          </a:xfrm>
        </p:spPr>
        <p:txBody>
          <a:bodyPr/>
          <a:lstStyle/>
          <a:p>
            <a:pPr algn="l"/>
            <a:r>
              <a:rPr lang="en-GB" altLang="en-US" smtClean="0">
                <a:latin typeface="Times New Roman" panose="02020603050405020304" pitchFamily="18" charset="0"/>
                <a:cs typeface="Times New Roman" panose="02020603050405020304" pitchFamily="18" charset="0"/>
              </a:rPr>
              <a:t>Calculating </a:t>
            </a:r>
            <a:r>
              <a:rPr lang="el-GR" altLang="en-US" smtClean="0">
                <a:latin typeface="Times New Roman" panose="02020603050405020304" pitchFamily="18" charset="0"/>
                <a:cs typeface="Times New Roman" panose="02020603050405020304" pitchFamily="18" charset="0"/>
              </a:rPr>
              <a:t>χ</a:t>
            </a:r>
            <a:r>
              <a:rPr lang="en-GB" altLang="en-US" baseline="30000" smtClean="0">
                <a:latin typeface="Times New Roman" panose="02020603050405020304" pitchFamily="18" charset="0"/>
                <a:cs typeface="Times New Roman" panose="02020603050405020304" pitchFamily="18" charset="0"/>
              </a:rPr>
              <a:t>2</a:t>
            </a:r>
            <a:endParaRPr lang="el-GR" altLang="en-US" baseline="30000" smtClean="0">
              <a:latin typeface="Times New Roman" panose="02020603050405020304" pitchFamily="18" charset="0"/>
              <a:cs typeface="Times New Roman" panose="02020603050405020304" pitchFamily="18" charset="0"/>
            </a:endParaRPr>
          </a:p>
        </p:txBody>
      </p:sp>
      <p:grpSp>
        <p:nvGrpSpPr>
          <p:cNvPr id="35849" name="Group 9"/>
          <p:cNvGrpSpPr>
            <a:grpSpLocks/>
          </p:cNvGrpSpPr>
          <p:nvPr/>
        </p:nvGrpSpPr>
        <p:grpSpPr bwMode="auto">
          <a:xfrm>
            <a:off x="3071814" y="1484314"/>
            <a:ext cx="3673475" cy="1463675"/>
            <a:chOff x="385" y="1004"/>
            <a:chExt cx="2314" cy="922"/>
          </a:xfrm>
        </p:grpSpPr>
        <p:sp>
          <p:nvSpPr>
            <p:cNvPr id="35844" name="Rectangle 4"/>
            <p:cNvSpPr>
              <a:spLocks noChangeArrowheads="1"/>
            </p:cNvSpPr>
            <p:nvPr/>
          </p:nvSpPr>
          <p:spPr bwMode="auto">
            <a:xfrm>
              <a:off x="385" y="1117"/>
              <a:ext cx="6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n-US" sz="3600">
                  <a:latin typeface="Times New Roman" panose="02020603050405020304" pitchFamily="18" charset="0"/>
                  <a:cs typeface="Times New Roman" panose="02020603050405020304" pitchFamily="18" charset="0"/>
                </a:rPr>
                <a:t>χ</a:t>
              </a:r>
              <a:r>
                <a:rPr lang="en-GB" altLang="en-US" sz="3600" baseline="30000">
                  <a:latin typeface="Times New Roman" panose="02020603050405020304" pitchFamily="18" charset="0"/>
                  <a:cs typeface="Times New Roman" panose="02020603050405020304" pitchFamily="18" charset="0"/>
                </a:rPr>
                <a:t>2</a:t>
              </a:r>
              <a:r>
                <a:rPr lang="en-GB" altLang="en-US" sz="3200">
                  <a:latin typeface="Times New Roman" panose="02020603050405020304" pitchFamily="18" charset="0"/>
                  <a:cs typeface="Times New Roman" panose="02020603050405020304" pitchFamily="18" charset="0"/>
                </a:rPr>
                <a:t>  </a:t>
              </a:r>
              <a:r>
                <a:rPr lang="en-GB" altLang="en-US" sz="3200"/>
                <a:t>=</a:t>
              </a:r>
              <a:endParaRPr lang="en-GB" altLang="en-US">
                <a:sym typeface="Symbol" panose="05050102010706020507" pitchFamily="18" charset="2"/>
              </a:endParaRPr>
            </a:p>
          </p:txBody>
        </p:sp>
        <p:sp>
          <p:nvSpPr>
            <p:cNvPr id="35845" name="Text Box 5"/>
            <p:cNvSpPr txBox="1">
              <a:spLocks noChangeArrowheads="1"/>
            </p:cNvSpPr>
            <p:nvPr/>
          </p:nvSpPr>
          <p:spPr bwMode="auto">
            <a:xfrm>
              <a:off x="1461" y="1004"/>
              <a:ext cx="109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000" i="1"/>
                <a:t>(O – E)</a:t>
              </a:r>
              <a:r>
                <a:rPr lang="en-GB" altLang="en-US" sz="4000" i="1" baseline="30000"/>
                <a:t>2</a:t>
              </a:r>
            </a:p>
          </p:txBody>
        </p:sp>
        <p:sp>
          <p:nvSpPr>
            <p:cNvPr id="35846" name="Text Box 6"/>
            <p:cNvSpPr txBox="1">
              <a:spLocks noChangeArrowheads="1"/>
            </p:cNvSpPr>
            <p:nvPr/>
          </p:nvSpPr>
          <p:spPr bwMode="auto">
            <a:xfrm>
              <a:off x="1882" y="1480"/>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000" i="1"/>
                <a:t>E</a:t>
              </a:r>
            </a:p>
          </p:txBody>
        </p:sp>
        <p:sp>
          <p:nvSpPr>
            <p:cNvPr id="35847" name="Line 7"/>
            <p:cNvSpPr>
              <a:spLocks noChangeShapeType="1"/>
            </p:cNvSpPr>
            <p:nvPr/>
          </p:nvSpPr>
          <p:spPr bwMode="auto">
            <a:xfrm>
              <a:off x="1429" y="1480"/>
              <a:ext cx="127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5848" name="Rectangle 8"/>
            <p:cNvSpPr>
              <a:spLocks noChangeArrowheads="1"/>
            </p:cNvSpPr>
            <p:nvPr/>
          </p:nvSpPr>
          <p:spPr bwMode="auto">
            <a:xfrm>
              <a:off x="1020" y="1117"/>
              <a:ext cx="40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000">
                  <a:sym typeface="Symbol" panose="05050102010706020507" pitchFamily="18" charset="2"/>
                </a:rPr>
                <a:t></a:t>
              </a:r>
            </a:p>
          </p:txBody>
        </p:sp>
      </p:grpSp>
      <p:sp>
        <p:nvSpPr>
          <p:cNvPr id="35850" name="Text Box 10"/>
          <p:cNvSpPr txBox="1">
            <a:spLocks noChangeArrowheads="1"/>
          </p:cNvSpPr>
          <p:nvPr/>
        </p:nvSpPr>
        <p:spPr bwMode="auto">
          <a:xfrm>
            <a:off x="1916114" y="3478214"/>
            <a:ext cx="57452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i="1"/>
              <a:t>O</a:t>
            </a:r>
            <a:r>
              <a:rPr lang="en-GB" altLang="en-US" sz="2800"/>
              <a:t> = the observed results</a:t>
            </a:r>
          </a:p>
          <a:p>
            <a:r>
              <a:rPr lang="en-GB" altLang="en-US" sz="2800" i="1"/>
              <a:t>E</a:t>
            </a:r>
            <a:r>
              <a:rPr lang="en-GB" altLang="en-US" sz="2800"/>
              <a:t> = the expected (or predicted) results</a:t>
            </a:r>
          </a:p>
        </p:txBody>
      </p:sp>
    </p:spTree>
    <p:extLst>
      <p:ext uri="{BB962C8B-B14F-4D97-AF65-F5344CB8AC3E}">
        <p14:creationId xmlns:p14="http://schemas.microsoft.com/office/powerpoint/2010/main" val="12326361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056" name="Group 120"/>
          <p:cNvGraphicFramePr>
            <a:graphicFrameLocks noGrp="1"/>
          </p:cNvGraphicFramePr>
          <p:nvPr>
            <p:ph idx="4294967295"/>
          </p:nvPr>
        </p:nvGraphicFramePr>
        <p:xfrm>
          <a:off x="1981200" y="274639"/>
          <a:ext cx="8229600" cy="5851528"/>
        </p:xfrm>
        <a:graphic>
          <a:graphicData uri="http://schemas.openxmlformats.org/drawingml/2006/table">
            <a:tbl>
              <a:tblPr/>
              <a:tblGrid>
                <a:gridCol w="181133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081088">
                  <a:extLst>
                    <a:ext uri="{9D8B030D-6E8A-4147-A177-3AD203B41FA5}">
                      <a16:colId xmlns:a16="http://schemas.microsoft.com/office/drawing/2014/main" val="20002"/>
                    </a:ext>
                  </a:extLst>
                </a:gridCol>
                <a:gridCol w="1443037">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dirty="0" smtClean="0">
                          <a:ln>
                            <a:noFill/>
                          </a:ln>
                          <a:solidFill>
                            <a:schemeClr val="tx1"/>
                          </a:solidFill>
                          <a:effectLst/>
                          <a:latin typeface="Calibri" panose="020F0502020204030204" pitchFamily="34" charset="0"/>
                        </a:rPr>
                        <a:t>Phenotype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E</a:t>
                      </a:r>
                    </a:p>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000" b="1" i="0" u="none" strike="noStrike" cap="none" normalizeH="0" baseline="0" smtClean="0">
                          <a:ln>
                            <a:noFill/>
                          </a:ln>
                          <a:solidFill>
                            <a:schemeClr val="tx1"/>
                          </a:solidFill>
                          <a:effectLst/>
                          <a:latin typeface="Calibri" panose="020F0502020204030204" pitchFamily="34" charset="0"/>
                        </a:rPr>
                        <a:t>(9:3:3:1)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O-E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(O-E)</a:t>
                      </a:r>
                      <a:r>
                        <a:rPr kumimoji="0" lang="en-GB" altLang="en-US" sz="2400" b="1" i="0" u="none" strike="noStrike" cap="none" normalizeH="0" baseline="30000" smtClean="0">
                          <a:ln>
                            <a:noFill/>
                          </a:ln>
                          <a:solidFill>
                            <a:schemeClr val="tx1"/>
                          </a:solidFill>
                          <a:effectLst/>
                          <a:latin typeface="Calibri" panose="020F0502020204030204" pitchFamily="34" charset="0"/>
                        </a:rPr>
                        <a:t>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   (O-E)</a:t>
                      </a:r>
                      <a:r>
                        <a:rPr kumimoji="0" lang="en-GB" altLang="en-US" sz="2400" b="1" i="0" u="none" strike="noStrike" cap="none" normalizeH="0" baseline="30000" smtClean="0">
                          <a:ln>
                            <a:noFill/>
                          </a:ln>
                          <a:solidFill>
                            <a:schemeClr val="tx1"/>
                          </a:solidFill>
                          <a:effectLst/>
                          <a:latin typeface="Calibri" panose="020F0502020204030204" pitchFamily="34" charset="0"/>
                        </a:rPr>
                        <a:t>2</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       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31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A</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dirty="0" smtClean="0">
                          <a:ln>
                            <a:noFill/>
                          </a:ln>
                          <a:solidFill>
                            <a:schemeClr val="tx1"/>
                          </a:solidFill>
                          <a:effectLst/>
                          <a:latin typeface="Calibri" panose="020F0502020204030204" pitchFamily="34" charset="0"/>
                        </a:rPr>
                        <a:t>271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244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729</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2.99</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B</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73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81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64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0.88</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C</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63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81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-18</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324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4.00</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31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D</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27</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0.04</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4800" b="0" i="0" u="none" strike="noStrike" cap="none" normalizeH="0" baseline="0" smtClean="0">
                          <a:ln>
                            <a:noFill/>
                          </a:ln>
                          <a:solidFill>
                            <a:schemeClr val="tx1"/>
                          </a:solidFill>
                          <a:effectLst/>
                          <a:latin typeface="Calibri" panose="020F0502020204030204" pitchFamily="34" charset="0"/>
                          <a:sym typeface="Symbol" panose="05050102010706020507" pitchFamily="18" charset="2"/>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433</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GB" altLang="en-US" sz="2800" b="0" i="0" u="none" strike="noStrike" cap="none" normalizeH="0" baseline="0" smtClean="0">
                        <a:ln>
                          <a:noFill/>
                        </a:ln>
                        <a:solidFill>
                          <a:schemeClr val="tx1"/>
                        </a:solidFill>
                        <a:effectLst/>
                        <a:latin typeface="Calibri" panose="020F050202020403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l-GR"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χ</a:t>
                      </a:r>
                      <a:r>
                        <a:rPr kumimoji="0" lang="en-GB" altLang="en-US" sz="32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2</a:t>
                      </a:r>
                      <a:r>
                        <a:rPr kumimoji="0" lang="en-GB" altLang="en-US" sz="4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el-GR" altLang="en-US" sz="4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7.91</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9994" name="Line 58"/>
          <p:cNvSpPr>
            <a:spLocks noChangeShapeType="1"/>
          </p:cNvSpPr>
          <p:nvPr/>
        </p:nvSpPr>
        <p:spPr bwMode="auto">
          <a:xfrm>
            <a:off x="9120189" y="765175"/>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0012" name="Line 76"/>
          <p:cNvSpPr>
            <a:spLocks noChangeShapeType="1"/>
          </p:cNvSpPr>
          <p:nvPr/>
        </p:nvSpPr>
        <p:spPr bwMode="auto">
          <a:xfrm>
            <a:off x="1992314" y="5229225"/>
            <a:ext cx="820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0028" name="Group 92"/>
          <p:cNvGrpSpPr>
            <a:grpSpLocks/>
          </p:cNvGrpSpPr>
          <p:nvPr/>
        </p:nvGrpSpPr>
        <p:grpSpPr bwMode="auto">
          <a:xfrm>
            <a:off x="5159375" y="1484314"/>
            <a:ext cx="649288" cy="4465637"/>
            <a:chOff x="2290" y="935"/>
            <a:chExt cx="409" cy="2813"/>
          </a:xfrm>
        </p:grpSpPr>
        <p:sp>
          <p:nvSpPr>
            <p:cNvPr id="40013" name="Rectangle 77"/>
            <p:cNvSpPr>
              <a:spLocks noChangeArrowheads="1"/>
            </p:cNvSpPr>
            <p:nvPr/>
          </p:nvSpPr>
          <p:spPr bwMode="auto">
            <a:xfrm>
              <a:off x="2290"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14" name="Rectangle 78"/>
            <p:cNvSpPr>
              <a:spLocks noChangeArrowheads="1"/>
            </p:cNvSpPr>
            <p:nvPr/>
          </p:nvSpPr>
          <p:spPr bwMode="auto">
            <a:xfrm>
              <a:off x="2290"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15" name="Rectangle 79"/>
            <p:cNvSpPr>
              <a:spLocks noChangeArrowheads="1"/>
            </p:cNvSpPr>
            <p:nvPr/>
          </p:nvSpPr>
          <p:spPr bwMode="auto">
            <a:xfrm>
              <a:off x="2290"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16" name="Rectangle 80"/>
            <p:cNvSpPr>
              <a:spLocks noChangeArrowheads="1"/>
            </p:cNvSpPr>
            <p:nvPr/>
          </p:nvSpPr>
          <p:spPr bwMode="auto">
            <a:xfrm>
              <a:off x="2290"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17" name="Rectangle 81"/>
            <p:cNvSpPr>
              <a:spLocks noChangeArrowheads="1"/>
            </p:cNvSpPr>
            <p:nvPr/>
          </p:nvSpPr>
          <p:spPr bwMode="auto">
            <a:xfrm>
              <a:off x="2290" y="338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0035" name="Group 99"/>
          <p:cNvGrpSpPr>
            <a:grpSpLocks/>
          </p:cNvGrpSpPr>
          <p:nvPr/>
        </p:nvGrpSpPr>
        <p:grpSpPr bwMode="auto">
          <a:xfrm>
            <a:off x="6383339" y="1484314"/>
            <a:ext cx="649287" cy="4465637"/>
            <a:chOff x="2290" y="935"/>
            <a:chExt cx="409" cy="2813"/>
          </a:xfrm>
        </p:grpSpPr>
        <p:sp>
          <p:nvSpPr>
            <p:cNvPr id="40036" name="Rectangle 100"/>
            <p:cNvSpPr>
              <a:spLocks noChangeArrowheads="1"/>
            </p:cNvSpPr>
            <p:nvPr/>
          </p:nvSpPr>
          <p:spPr bwMode="auto">
            <a:xfrm>
              <a:off x="2290"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37" name="Rectangle 101"/>
            <p:cNvSpPr>
              <a:spLocks noChangeArrowheads="1"/>
            </p:cNvSpPr>
            <p:nvPr/>
          </p:nvSpPr>
          <p:spPr bwMode="auto">
            <a:xfrm>
              <a:off x="2290"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38" name="Rectangle 102"/>
            <p:cNvSpPr>
              <a:spLocks noChangeArrowheads="1"/>
            </p:cNvSpPr>
            <p:nvPr/>
          </p:nvSpPr>
          <p:spPr bwMode="auto">
            <a:xfrm>
              <a:off x="2290"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39" name="Rectangle 103"/>
            <p:cNvSpPr>
              <a:spLocks noChangeArrowheads="1"/>
            </p:cNvSpPr>
            <p:nvPr/>
          </p:nvSpPr>
          <p:spPr bwMode="auto">
            <a:xfrm>
              <a:off x="2290"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40" name="Rectangle 104"/>
            <p:cNvSpPr>
              <a:spLocks noChangeArrowheads="1"/>
            </p:cNvSpPr>
            <p:nvPr/>
          </p:nvSpPr>
          <p:spPr bwMode="auto">
            <a:xfrm>
              <a:off x="2290" y="338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0054" name="Group 118"/>
          <p:cNvGrpSpPr>
            <a:grpSpLocks/>
          </p:cNvGrpSpPr>
          <p:nvPr/>
        </p:nvGrpSpPr>
        <p:grpSpPr bwMode="auto">
          <a:xfrm>
            <a:off x="7824789" y="1484314"/>
            <a:ext cx="649287" cy="3457575"/>
            <a:chOff x="3969" y="935"/>
            <a:chExt cx="409" cy="2178"/>
          </a:xfrm>
        </p:grpSpPr>
        <p:sp>
          <p:nvSpPr>
            <p:cNvPr id="40042" name="Rectangle 106"/>
            <p:cNvSpPr>
              <a:spLocks noChangeArrowheads="1"/>
            </p:cNvSpPr>
            <p:nvPr/>
          </p:nvSpPr>
          <p:spPr bwMode="auto">
            <a:xfrm>
              <a:off x="3969"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43" name="Rectangle 107"/>
            <p:cNvSpPr>
              <a:spLocks noChangeArrowheads="1"/>
            </p:cNvSpPr>
            <p:nvPr/>
          </p:nvSpPr>
          <p:spPr bwMode="auto">
            <a:xfrm>
              <a:off x="3969"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44" name="Rectangle 108"/>
            <p:cNvSpPr>
              <a:spLocks noChangeArrowheads="1"/>
            </p:cNvSpPr>
            <p:nvPr/>
          </p:nvSpPr>
          <p:spPr bwMode="auto">
            <a:xfrm>
              <a:off x="3969"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45" name="Rectangle 109"/>
            <p:cNvSpPr>
              <a:spLocks noChangeArrowheads="1"/>
            </p:cNvSpPr>
            <p:nvPr/>
          </p:nvSpPr>
          <p:spPr bwMode="auto">
            <a:xfrm>
              <a:off x="3969"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0053" name="Group 117"/>
          <p:cNvGrpSpPr>
            <a:grpSpLocks/>
          </p:cNvGrpSpPr>
          <p:nvPr/>
        </p:nvGrpSpPr>
        <p:grpSpPr bwMode="auto">
          <a:xfrm>
            <a:off x="9191625" y="1484314"/>
            <a:ext cx="649288" cy="3457575"/>
            <a:chOff x="4830" y="935"/>
            <a:chExt cx="409" cy="2178"/>
          </a:xfrm>
        </p:grpSpPr>
        <p:sp>
          <p:nvSpPr>
            <p:cNvPr id="40048" name="Rectangle 112"/>
            <p:cNvSpPr>
              <a:spLocks noChangeArrowheads="1"/>
            </p:cNvSpPr>
            <p:nvPr/>
          </p:nvSpPr>
          <p:spPr bwMode="auto">
            <a:xfrm>
              <a:off x="4830"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49" name="Rectangle 113"/>
            <p:cNvSpPr>
              <a:spLocks noChangeArrowheads="1"/>
            </p:cNvSpPr>
            <p:nvPr/>
          </p:nvSpPr>
          <p:spPr bwMode="auto">
            <a:xfrm>
              <a:off x="4830"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50" name="Rectangle 114"/>
            <p:cNvSpPr>
              <a:spLocks noChangeArrowheads="1"/>
            </p:cNvSpPr>
            <p:nvPr/>
          </p:nvSpPr>
          <p:spPr bwMode="auto">
            <a:xfrm>
              <a:off x="4830"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51" name="Rectangle 115"/>
            <p:cNvSpPr>
              <a:spLocks noChangeArrowheads="1"/>
            </p:cNvSpPr>
            <p:nvPr/>
          </p:nvSpPr>
          <p:spPr bwMode="auto">
            <a:xfrm>
              <a:off x="4830"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0052" name="Rectangle 116"/>
          <p:cNvSpPr>
            <a:spLocks noChangeArrowheads="1"/>
          </p:cNvSpPr>
          <p:nvPr/>
        </p:nvSpPr>
        <p:spPr bwMode="auto">
          <a:xfrm>
            <a:off x="8975726" y="5373688"/>
            <a:ext cx="936625" cy="5762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57" name="Rectangle 121"/>
          <p:cNvSpPr>
            <a:spLocks noChangeArrowheads="1"/>
          </p:cNvSpPr>
          <p:nvPr/>
        </p:nvSpPr>
        <p:spPr bwMode="auto">
          <a:xfrm>
            <a:off x="7824789" y="5445126"/>
            <a:ext cx="936625" cy="5762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0058" name="Oval 122"/>
          <p:cNvSpPr>
            <a:spLocks noChangeArrowheads="1"/>
          </p:cNvSpPr>
          <p:nvPr/>
        </p:nvSpPr>
        <p:spPr bwMode="auto">
          <a:xfrm>
            <a:off x="7535864" y="5013326"/>
            <a:ext cx="2592387" cy="13684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1394842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40028"/>
                                        </p:tgtEl>
                                      </p:cBhvr>
                                    </p:animEffect>
                                    <p:set>
                                      <p:cBhvr>
                                        <p:cTn id="7" dur="1" fill="hold">
                                          <p:stCondLst>
                                            <p:cond delay="499"/>
                                          </p:stCondLst>
                                        </p:cTn>
                                        <p:tgtEl>
                                          <p:spTgt spid="40028"/>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0035"/>
                                        </p:tgtEl>
                                      </p:cBhvr>
                                    </p:animEffect>
                                    <p:set>
                                      <p:cBhvr>
                                        <p:cTn id="12" dur="1" fill="hold">
                                          <p:stCondLst>
                                            <p:cond delay="499"/>
                                          </p:stCondLst>
                                        </p:cTn>
                                        <p:tgtEl>
                                          <p:spTgt spid="40035"/>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40054"/>
                                        </p:tgtEl>
                                      </p:cBhvr>
                                    </p:animEffect>
                                    <p:set>
                                      <p:cBhvr>
                                        <p:cTn id="17" dur="1" fill="hold">
                                          <p:stCondLst>
                                            <p:cond delay="499"/>
                                          </p:stCondLst>
                                        </p:cTn>
                                        <p:tgtEl>
                                          <p:spTgt spid="40054"/>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40053"/>
                                        </p:tgtEl>
                                      </p:cBhvr>
                                    </p:animEffect>
                                    <p:set>
                                      <p:cBhvr>
                                        <p:cTn id="22" dur="1" fill="hold">
                                          <p:stCondLst>
                                            <p:cond delay="499"/>
                                          </p:stCondLst>
                                        </p:cTn>
                                        <p:tgtEl>
                                          <p:spTgt spid="4005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40052"/>
                                        </p:tgtEl>
                                      </p:cBhvr>
                                    </p:animEffect>
                                    <p:set>
                                      <p:cBhvr>
                                        <p:cTn id="27" dur="1" fill="hold">
                                          <p:stCondLst>
                                            <p:cond delay="499"/>
                                          </p:stCondLst>
                                        </p:cTn>
                                        <p:tgtEl>
                                          <p:spTgt spid="40052"/>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40057"/>
                                        </p:tgtEl>
                                      </p:cBhvr>
                                    </p:animEffect>
                                    <p:set>
                                      <p:cBhvr>
                                        <p:cTn id="30" dur="1" fill="hold">
                                          <p:stCondLst>
                                            <p:cond delay="499"/>
                                          </p:stCondLst>
                                        </p:cTn>
                                        <p:tgtEl>
                                          <p:spTgt spid="40057"/>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40058"/>
                                        </p:tgtEl>
                                        <p:attrNameLst>
                                          <p:attrName>style.visibility</p:attrName>
                                        </p:attrNameLst>
                                      </p:cBhvr>
                                      <p:to>
                                        <p:strVal val="visible"/>
                                      </p:to>
                                    </p:set>
                                    <p:animEffect transition="in" filter="blinds(horizontal)">
                                      <p:cBhvr>
                                        <p:cTn id="33" dur="500"/>
                                        <p:tgtEl>
                                          <p:spTgt spid="40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052" grpId="0" animBg="1"/>
      <p:bldP spid="40057" grpId="0" animBg="1"/>
      <p:bldP spid="4005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Box 3"/>
          <p:cNvSpPr txBox="1">
            <a:spLocks noChangeArrowheads="1"/>
          </p:cNvSpPr>
          <p:nvPr/>
        </p:nvSpPr>
        <p:spPr bwMode="auto">
          <a:xfrm>
            <a:off x="2090738" y="368301"/>
            <a:ext cx="8235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a:latin typeface="Arial" panose="020B0604020202020204" pitchFamily="34" charset="0"/>
                <a:cs typeface="Arial" panose="020B0604020202020204" pitchFamily="34" charset="0"/>
              </a:rPr>
              <a:t>Compare your calculated value of </a:t>
            </a:r>
            <a:r>
              <a:rPr lang="el-GR" altLang="en-US" sz="2400" b="1" i="1">
                <a:latin typeface="Times New Roman" panose="02020603050405020304" pitchFamily="18" charset="0"/>
                <a:cs typeface="Times New Roman" panose="02020603050405020304" pitchFamily="18" charset="0"/>
              </a:rPr>
              <a:t>χ</a:t>
            </a:r>
            <a:r>
              <a:rPr lang="en-GB" altLang="en-US" b="1" i="1">
                <a:latin typeface="Arial" panose="020B0604020202020204" pitchFamily="34" charset="0"/>
              </a:rPr>
              <a:t>2</a:t>
            </a:r>
            <a:r>
              <a:rPr lang="en-GB" altLang="en-US" sz="2400">
                <a:latin typeface="Arial" panose="020B0604020202020204" pitchFamily="34" charset="0"/>
                <a:cs typeface="Arial" panose="020B0604020202020204" pitchFamily="34" charset="0"/>
              </a:rPr>
              <a:t> with the </a:t>
            </a:r>
            <a:r>
              <a:rPr lang="en-GB" altLang="en-US" sz="2400" i="1">
                <a:latin typeface="Arial" panose="020B0604020202020204" pitchFamily="34" charset="0"/>
                <a:cs typeface="Arial" panose="020B0604020202020204" pitchFamily="34" charset="0"/>
              </a:rPr>
              <a:t>critical value</a:t>
            </a:r>
            <a:r>
              <a:rPr lang="en-GB" altLang="en-US" sz="2400">
                <a:latin typeface="Arial" panose="020B0604020202020204" pitchFamily="34" charset="0"/>
                <a:cs typeface="Arial" panose="020B0604020202020204" pitchFamily="34" charset="0"/>
              </a:rPr>
              <a:t> in your stats table</a:t>
            </a:r>
          </a:p>
        </p:txBody>
      </p:sp>
      <p:sp>
        <p:nvSpPr>
          <p:cNvPr id="6" name="TextBox 5"/>
          <p:cNvSpPr txBox="1">
            <a:spLocks noChangeArrowheads="1"/>
          </p:cNvSpPr>
          <p:nvPr/>
        </p:nvSpPr>
        <p:spPr bwMode="auto">
          <a:xfrm>
            <a:off x="2090738" y="1358901"/>
            <a:ext cx="7161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a:latin typeface="Arial" panose="020B0604020202020204" pitchFamily="34" charset="0"/>
                <a:cs typeface="Arial" panose="020B0604020202020204" pitchFamily="34" charset="0"/>
              </a:rPr>
              <a:t>Our value of </a:t>
            </a:r>
            <a:r>
              <a:rPr lang="el-GR" altLang="en-US" sz="2400" i="1">
                <a:latin typeface="Times New Roman" panose="02020603050405020304" pitchFamily="18" charset="0"/>
                <a:cs typeface="Times New Roman" panose="02020603050405020304" pitchFamily="18" charset="0"/>
              </a:rPr>
              <a:t>χ</a:t>
            </a:r>
            <a:r>
              <a:rPr lang="en-GB" altLang="en-US" sz="2400" i="1" baseline="30000">
                <a:latin typeface="Times New Roman" panose="02020603050405020304" pitchFamily="18" charset="0"/>
                <a:cs typeface="Times New Roman" panose="02020603050405020304" pitchFamily="18" charset="0"/>
              </a:rPr>
              <a:t>2</a:t>
            </a:r>
            <a:r>
              <a:rPr lang="en-GB" altLang="en-US" sz="2400" i="1" baseline="-25000">
                <a:latin typeface="Arial" panose="020B0604020202020204" pitchFamily="34" charset="0"/>
                <a:cs typeface="Arial" panose="020B0604020202020204" pitchFamily="34" charset="0"/>
              </a:rPr>
              <a:t> </a:t>
            </a:r>
            <a:r>
              <a:rPr lang="en-GB" altLang="en-US" sz="2400">
                <a:latin typeface="Arial" panose="020B0604020202020204" pitchFamily="34" charset="0"/>
                <a:cs typeface="Arial" panose="020B0604020202020204" pitchFamily="34" charset="0"/>
              </a:rPr>
              <a:t> = </a:t>
            </a:r>
            <a:r>
              <a:rPr lang="en-GB" altLang="en-US" sz="2400" b="1">
                <a:latin typeface="Arial" panose="020B0604020202020204" pitchFamily="34" charset="0"/>
                <a:cs typeface="Arial" panose="020B0604020202020204" pitchFamily="34" charset="0"/>
              </a:rPr>
              <a:t>7.91</a:t>
            </a:r>
          </a:p>
          <a:p>
            <a:r>
              <a:rPr lang="en-GB" altLang="en-US" sz="2400">
                <a:latin typeface="Arial" panose="020B0604020202020204" pitchFamily="34" charset="0"/>
                <a:cs typeface="Arial" panose="020B0604020202020204" pitchFamily="34" charset="0"/>
              </a:rPr>
              <a:t>Degrees of freedom = no. of categories - 1   =   3</a:t>
            </a:r>
          </a:p>
        </p:txBody>
      </p:sp>
      <p:graphicFrame>
        <p:nvGraphicFramePr>
          <p:cNvPr id="30724" name="Group 4"/>
          <p:cNvGraphicFramePr>
            <a:graphicFrameLocks noGrp="1"/>
          </p:cNvGraphicFramePr>
          <p:nvPr/>
        </p:nvGraphicFramePr>
        <p:xfrm>
          <a:off x="2270125" y="2619376"/>
          <a:ext cx="2565400" cy="3291840"/>
        </p:xfrm>
        <a:graphic>
          <a:graphicData uri="http://schemas.openxmlformats.org/drawingml/2006/table">
            <a:tbl>
              <a:tblPr/>
              <a:tblGrid>
                <a:gridCol w="76517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tblGrid>
              <a:tr h="508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000" b="0" i="0" u="none" strike="noStrike" cap="none" normalizeH="0" baseline="0" smtClean="0">
                          <a:ln>
                            <a:noFill/>
                          </a:ln>
                          <a:solidFill>
                            <a:schemeClr val="tx1"/>
                          </a:solidFill>
                          <a:effectLst/>
                          <a:latin typeface="Calibri" panose="020F0502020204030204" pitchFamily="34" charset="0"/>
                        </a:rPr>
                        <a:t>D.F.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000" b="0" i="0" u="none" strike="noStrike" cap="none" normalizeH="0" baseline="0" smtClean="0">
                          <a:ln>
                            <a:noFill/>
                          </a:ln>
                          <a:solidFill>
                            <a:schemeClr val="tx1"/>
                          </a:solidFill>
                          <a:effectLst/>
                          <a:latin typeface="Calibri" panose="020F0502020204030204" pitchFamily="34" charset="0"/>
                        </a:rPr>
                        <a:t>Critical Value </a:t>
                      </a:r>
                      <a:br>
                        <a:rPr kumimoji="0" lang="en-GB" altLang="en-US" sz="2000" b="0" i="0" u="none" strike="noStrike" cap="none" normalizeH="0" baseline="0" smtClean="0">
                          <a:ln>
                            <a:noFill/>
                          </a:ln>
                          <a:solidFill>
                            <a:schemeClr val="tx1"/>
                          </a:solidFill>
                          <a:effectLst/>
                          <a:latin typeface="Calibri" panose="020F0502020204030204" pitchFamily="34" charset="0"/>
                        </a:rPr>
                      </a:br>
                      <a:r>
                        <a:rPr kumimoji="0" lang="en-GB" altLang="en-US" sz="2000" b="0" i="0" u="none" strike="noStrike" cap="none" normalizeH="0" baseline="0" smtClean="0">
                          <a:ln>
                            <a:noFill/>
                          </a:ln>
                          <a:solidFill>
                            <a:schemeClr val="tx1"/>
                          </a:solidFill>
                          <a:effectLst/>
                          <a:latin typeface="Calibri" panose="020F0502020204030204" pitchFamily="34" charset="0"/>
                        </a:rPr>
                        <a:t>(</a:t>
                      </a:r>
                      <a:r>
                        <a:rPr kumimoji="0" lang="en-GB" altLang="en-US" sz="2000" b="0" i="1" u="none" strike="noStrike" cap="none" normalizeH="0" baseline="0" smtClean="0">
                          <a:ln>
                            <a:noFill/>
                          </a:ln>
                          <a:solidFill>
                            <a:schemeClr val="tx1"/>
                          </a:solidFill>
                          <a:effectLst/>
                          <a:latin typeface="Calibri" panose="020F0502020204030204" pitchFamily="34" charset="0"/>
                        </a:rPr>
                        <a:t>P</a:t>
                      </a:r>
                      <a:r>
                        <a:rPr kumimoji="0" lang="en-GB" altLang="en-US" sz="2000" b="0" i="0" u="none" strike="noStrike" cap="none" normalizeH="0" baseline="0" smtClean="0">
                          <a:ln>
                            <a:noFill/>
                          </a:ln>
                          <a:solidFill>
                            <a:schemeClr val="tx1"/>
                          </a:solidFill>
                          <a:effectLst/>
                          <a:latin typeface="Calibri" panose="020F0502020204030204" pitchFamily="34" charset="0"/>
                        </a:rPr>
                        <a:t> = 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3.84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5.99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7.82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9.49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11.07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30747" name="Oval 27"/>
          <p:cNvSpPr>
            <a:spLocks noChangeArrowheads="1"/>
          </p:cNvSpPr>
          <p:nvPr/>
        </p:nvSpPr>
        <p:spPr bwMode="auto">
          <a:xfrm>
            <a:off x="2000251" y="4362332"/>
            <a:ext cx="2339975" cy="519351"/>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30748" name="Text Box 28"/>
          <p:cNvSpPr txBox="1">
            <a:spLocks noChangeArrowheads="1"/>
          </p:cNvSpPr>
          <p:nvPr/>
        </p:nvSpPr>
        <p:spPr bwMode="auto">
          <a:xfrm>
            <a:off x="5330826" y="2708275"/>
            <a:ext cx="45815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cs typeface="Arial" panose="020B0604020202020204" pitchFamily="34" charset="0"/>
              </a:rPr>
              <a:t>Our value for </a:t>
            </a:r>
            <a:r>
              <a:rPr lang="el-GR" altLang="en-US" sz="2400" b="1" i="1">
                <a:latin typeface="Times New Roman" panose="02020603050405020304" pitchFamily="18" charset="0"/>
                <a:cs typeface="Times New Roman" panose="02020603050405020304" pitchFamily="18" charset="0"/>
              </a:rPr>
              <a:t>χ</a:t>
            </a:r>
            <a:r>
              <a:rPr lang="en-GB" altLang="en-US" b="1" i="1" baseline="30000"/>
              <a:t>2</a:t>
            </a:r>
            <a:r>
              <a:rPr lang="en-GB" altLang="en-US"/>
              <a:t> </a:t>
            </a:r>
            <a:r>
              <a:rPr lang="en-GB" altLang="en-US" sz="2400" b="1">
                <a:cs typeface="Arial" panose="020B0604020202020204" pitchFamily="34" charset="0"/>
              </a:rPr>
              <a:t>exceeds</a:t>
            </a:r>
            <a:r>
              <a:rPr lang="en-GB" altLang="en-US" sz="2400">
                <a:cs typeface="Arial" panose="020B0604020202020204" pitchFamily="34" charset="0"/>
              </a:rPr>
              <a:t> the critical value, so we can reject the null hypothesis.  </a:t>
            </a:r>
          </a:p>
          <a:p>
            <a:pPr>
              <a:spcBef>
                <a:spcPct val="50000"/>
              </a:spcBef>
            </a:pPr>
            <a:r>
              <a:rPr lang="en-GB" altLang="en-US" sz="2400">
                <a:cs typeface="Arial" panose="020B0604020202020204" pitchFamily="34" charset="0"/>
              </a:rPr>
              <a:t>There </a:t>
            </a:r>
            <a:r>
              <a:rPr lang="en-GB" altLang="en-US" sz="2400" b="1">
                <a:cs typeface="Arial" panose="020B0604020202020204" pitchFamily="34" charset="0"/>
              </a:rPr>
              <a:t>is</a:t>
            </a:r>
            <a:r>
              <a:rPr lang="en-GB" altLang="en-US" sz="2400">
                <a:cs typeface="Arial" panose="020B0604020202020204" pitchFamily="34" charset="0"/>
              </a:rPr>
              <a:t> a significant difference between our expected and observed ratios. i.e. they are a poor fit.</a:t>
            </a:r>
          </a:p>
        </p:txBody>
      </p:sp>
    </p:spTree>
    <p:extLst>
      <p:ext uri="{BB962C8B-B14F-4D97-AF65-F5344CB8AC3E}">
        <p14:creationId xmlns:p14="http://schemas.microsoft.com/office/powerpoint/2010/main" val="16431109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0747"/>
                                        </p:tgtEl>
                                        <p:attrNameLst>
                                          <p:attrName>style.visibility</p:attrName>
                                        </p:attrNameLst>
                                      </p:cBhvr>
                                      <p:to>
                                        <p:strVal val="visible"/>
                                      </p:to>
                                    </p:set>
                                    <p:animEffect transition="in" filter="blinds(horizontal)">
                                      <p:cBhvr>
                                        <p:cTn id="7" dur="500"/>
                                        <p:tgtEl>
                                          <p:spTgt spid="3074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748"/>
                                        </p:tgtEl>
                                        <p:attrNameLst>
                                          <p:attrName>style.visibility</p:attrName>
                                        </p:attrNameLst>
                                      </p:cBhvr>
                                      <p:to>
                                        <p:strVal val="visible"/>
                                      </p:to>
                                    </p:set>
                                    <p:animEffect transition="in" filter="blinds(horizontal)">
                                      <p:cBhvr>
                                        <p:cTn id="12" dur="500"/>
                                        <p:tgtEl>
                                          <p:spTgt spid="307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7" grpId="0" animBg="1"/>
      <p:bldP spid="30748"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idx="4294967295"/>
          </p:nvPr>
        </p:nvSpPr>
        <p:spPr/>
        <p:txBody>
          <a:bodyPr/>
          <a:lstStyle/>
          <a:p>
            <a:pPr algn="l"/>
            <a:r>
              <a:rPr lang="en-GB" altLang="en-US" smtClean="0"/>
              <a:t>Example 2: ECOLOGY</a:t>
            </a:r>
          </a:p>
        </p:txBody>
      </p:sp>
      <p:sp>
        <p:nvSpPr>
          <p:cNvPr id="43011" name="Rectangle 3"/>
          <p:cNvSpPr>
            <a:spLocks noGrp="1"/>
          </p:cNvSpPr>
          <p:nvPr>
            <p:ph type="body" sz="half" idx="4294967295"/>
          </p:nvPr>
        </p:nvSpPr>
        <p:spPr>
          <a:xfrm>
            <a:off x="1981200" y="1600201"/>
            <a:ext cx="7499350" cy="4525963"/>
          </a:xfrm>
        </p:spPr>
        <p:txBody>
          <a:bodyPr/>
          <a:lstStyle/>
          <a:p>
            <a:r>
              <a:rPr lang="en-GB" altLang="en-US" dirty="0"/>
              <a:t>One section of a river was trawled and four species of fish counted and frequencies recorded.</a:t>
            </a:r>
          </a:p>
          <a:p>
            <a:r>
              <a:rPr lang="en-GB" altLang="en-US" dirty="0"/>
              <a:t>The expected frequency is equal numbers of the four fish species to be present in the sample. </a:t>
            </a:r>
          </a:p>
        </p:txBody>
      </p:sp>
      <p:pic>
        <p:nvPicPr>
          <p:cNvPr id="43013" name="Picture 5" descr="cartoon_fish"/>
          <p:cNvPicPr>
            <a:picLocks noGrp="1" noChangeAspect="1" noChangeArrowheads="1"/>
          </p:cNvPicPr>
          <p:nvPr>
            <p:ph sz="half" idx="4294967295"/>
          </p:nvPr>
        </p:nvPicPr>
        <p:blipFill>
          <a:blip r:embed="rId2">
            <a:extLst>
              <a:ext uri="{28A0092B-C50C-407E-A947-70E740481C1C}">
                <a14:useLocalDpi xmlns:a14="http://schemas.microsoft.com/office/drawing/2010/main" val="0"/>
              </a:ext>
            </a:extLst>
          </a:blip>
          <a:srcRect/>
          <a:stretch>
            <a:fillRect/>
          </a:stretch>
        </p:blipFill>
        <p:spPr>
          <a:xfrm>
            <a:off x="9432925" y="117476"/>
            <a:ext cx="2381250" cy="2152650"/>
          </a:xfrm>
        </p:spPr>
      </p:pic>
    </p:spTree>
    <p:extLst>
      <p:ext uri="{BB962C8B-B14F-4D97-AF65-F5344CB8AC3E}">
        <p14:creationId xmlns:p14="http://schemas.microsoft.com/office/powerpoint/2010/main" val="18951856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6700" y="439736"/>
            <a:ext cx="11691938" cy="5916613"/>
          </a:xfrm>
        </p:spPr>
        <p:txBody>
          <a:bodyPr>
            <a:normAutofit/>
          </a:bodyPr>
          <a:lstStyle/>
          <a:p>
            <a:pPr marL="0" indent="0">
              <a:buNone/>
            </a:pPr>
            <a:r>
              <a:rPr lang="en-GB" sz="3200" b="1" dirty="0" smtClean="0">
                <a:latin typeface="Comic Sans MS" panose="030F0702030302020204" pitchFamily="66" charset="0"/>
              </a:rPr>
              <a:t>Metaphase I</a:t>
            </a:r>
          </a:p>
          <a:p>
            <a:pPr marL="0" indent="0">
              <a:buNone/>
            </a:pPr>
            <a:r>
              <a:rPr lang="en-GB" sz="3200" dirty="0" smtClean="0">
                <a:latin typeface="Comic Sans MS" panose="030F0702030302020204" pitchFamily="66" charset="0"/>
              </a:rPr>
              <a:t>Centromeres of each chromosome have spindle microtubules attached</a:t>
            </a:r>
          </a:p>
          <a:p>
            <a:pPr marL="0" indent="0">
              <a:buNone/>
            </a:pPr>
            <a:r>
              <a:rPr lang="en-GB" sz="3200" dirty="0" smtClean="0">
                <a:latin typeface="Comic Sans MS" panose="030F0702030302020204" pitchFamily="66" charset="0"/>
              </a:rPr>
              <a:t>Bivalents line up along the equator.</a:t>
            </a:r>
          </a:p>
          <a:p>
            <a:pPr marL="0" indent="0">
              <a:buNone/>
            </a:pPr>
            <a:r>
              <a:rPr lang="en-GB" sz="3200" dirty="0" smtClean="0">
                <a:latin typeface="Comic Sans MS" panose="030F0702030302020204" pitchFamily="66" charset="0"/>
              </a:rPr>
              <a:t>This is called random orientation</a:t>
            </a:r>
          </a:p>
          <a:p>
            <a:pPr marL="0" indent="0">
              <a:buNone/>
            </a:pPr>
            <a:r>
              <a:rPr lang="en-GB" sz="3200" dirty="0" smtClean="0">
                <a:latin typeface="Comic Sans MS" panose="030F0702030302020204" pitchFamily="66" charset="0"/>
              </a:rPr>
              <a:t>Chromatids are no longer identical.</a:t>
            </a:r>
          </a:p>
          <a:p>
            <a:pPr marL="0" indent="0">
              <a:buNone/>
            </a:pPr>
            <a:r>
              <a:rPr lang="en-GB" sz="3200" b="1" dirty="0" smtClean="0">
                <a:latin typeface="Comic Sans MS" panose="030F0702030302020204" pitchFamily="66" charset="0"/>
              </a:rPr>
              <a:t>Anaphase I</a:t>
            </a:r>
          </a:p>
          <a:p>
            <a:pPr marL="0" indent="0">
              <a:buNone/>
            </a:pPr>
            <a:r>
              <a:rPr lang="en-GB" sz="3200" dirty="0" smtClean="0">
                <a:latin typeface="Comic Sans MS" panose="030F0702030302020204" pitchFamily="66" charset="0"/>
              </a:rPr>
              <a:t>Homologous chromosomes separate and are pulled to opposite poles by the spindle microtubules. </a:t>
            </a:r>
          </a:p>
          <a:p>
            <a:pPr marL="0" indent="0">
              <a:buNone/>
            </a:pPr>
            <a:r>
              <a:rPr lang="en-GB" sz="3200" dirty="0" smtClean="0">
                <a:latin typeface="Comic Sans MS" panose="030F0702030302020204" pitchFamily="66" charset="0"/>
              </a:rPr>
              <a:t>Result is that there is independent assortment of genes that are not linked</a:t>
            </a:r>
            <a:endParaRPr lang="en-GB" sz="32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0261A3D2-78F7-4D20-BC86-A2697889681A}" type="datetime1">
              <a:rPr lang="en-GB" smtClean="0"/>
              <a:t>30/11/2018</a:t>
            </a:fld>
            <a:endParaRPr lang="en-GB"/>
          </a:p>
        </p:txBody>
      </p:sp>
    </p:spTree>
    <p:extLst>
      <p:ext uri="{BB962C8B-B14F-4D97-AF65-F5344CB8AC3E}">
        <p14:creationId xmlns:p14="http://schemas.microsoft.com/office/powerpoint/2010/main" val="19156578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2"/>
          <p:cNvGrpSpPr>
            <a:grpSpLocks/>
          </p:cNvGrpSpPr>
          <p:nvPr/>
        </p:nvGrpSpPr>
        <p:grpSpPr bwMode="auto">
          <a:xfrm>
            <a:off x="1847851" y="260350"/>
            <a:ext cx="8596313" cy="5557838"/>
            <a:chOff x="215" y="374"/>
            <a:chExt cx="5415" cy="3501"/>
          </a:xfrm>
        </p:grpSpPr>
        <p:sp>
          <p:nvSpPr>
            <p:cNvPr id="4" name="TextBox 3"/>
            <p:cNvSpPr txBox="1">
              <a:spLocks noChangeArrowheads="1"/>
            </p:cNvSpPr>
            <p:nvPr/>
          </p:nvSpPr>
          <p:spPr bwMode="auto">
            <a:xfrm>
              <a:off x="243" y="1253"/>
              <a:ext cx="535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i="1">
                  <a:latin typeface="Arial" panose="020B0604020202020204" pitchFamily="34" charset="0"/>
                  <a:cs typeface="Arial" panose="020B0604020202020204" pitchFamily="34" charset="0"/>
                </a:rPr>
                <a:t>H</a:t>
              </a:r>
              <a:r>
                <a:rPr lang="en-GB" altLang="en-US" sz="2800" baseline="-25000">
                  <a:latin typeface="Arial" panose="020B0604020202020204" pitchFamily="34" charset="0"/>
                  <a:cs typeface="Arial" panose="020B0604020202020204" pitchFamily="34" charset="0"/>
                </a:rPr>
                <a:t>0 </a:t>
              </a:r>
              <a:r>
                <a:rPr lang="en-GB" altLang="en-US" sz="2800">
                  <a:latin typeface="Arial" panose="020B0604020202020204" pitchFamily="34" charset="0"/>
                  <a:cs typeface="Arial" panose="020B0604020202020204" pitchFamily="34" charset="0"/>
                </a:rPr>
                <a:t>= there is </a:t>
              </a:r>
              <a:r>
                <a:rPr lang="en-GB" altLang="en-US" sz="2800" b="1">
                  <a:latin typeface="Arial" panose="020B0604020202020204" pitchFamily="34" charset="0"/>
                  <a:cs typeface="Arial" panose="020B0604020202020204" pitchFamily="34" charset="0"/>
                </a:rPr>
                <a:t>no</a:t>
              </a:r>
              <a:r>
                <a:rPr lang="en-GB" altLang="en-US" sz="2800">
                  <a:latin typeface="Arial" panose="020B0604020202020204" pitchFamily="34" charset="0"/>
                  <a:cs typeface="Arial" panose="020B0604020202020204" pitchFamily="34" charset="0"/>
                </a:rPr>
                <a:t> statistically significant difference between the observed frequency of fish species and the expected frequency.</a:t>
              </a:r>
            </a:p>
          </p:txBody>
        </p:sp>
        <p:sp>
          <p:nvSpPr>
            <p:cNvPr id="9" name="TextBox 8"/>
            <p:cNvSpPr txBox="1">
              <a:spLocks noChangeArrowheads="1"/>
            </p:cNvSpPr>
            <p:nvPr/>
          </p:nvSpPr>
          <p:spPr bwMode="auto">
            <a:xfrm>
              <a:off x="272" y="2302"/>
              <a:ext cx="5358" cy="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800" i="1">
                  <a:latin typeface="Arial" panose="020B0604020202020204" pitchFamily="34" charset="0"/>
                  <a:cs typeface="Arial" panose="020B0604020202020204" pitchFamily="34" charset="0"/>
                </a:rPr>
                <a:t>H</a:t>
              </a:r>
              <a:r>
                <a:rPr lang="en-GB" altLang="en-US" sz="2800" baseline="-25000">
                  <a:latin typeface="Arial" panose="020B0604020202020204" pitchFamily="34" charset="0"/>
                  <a:cs typeface="Arial" panose="020B0604020202020204" pitchFamily="34" charset="0"/>
                </a:rPr>
                <a:t>A </a:t>
              </a:r>
              <a:r>
                <a:rPr lang="en-GB" altLang="en-US" sz="2800">
                  <a:latin typeface="Arial" panose="020B0604020202020204" pitchFamily="34" charset="0"/>
                  <a:cs typeface="Arial" panose="020B0604020202020204" pitchFamily="34" charset="0"/>
                </a:rPr>
                <a:t>= there </a:t>
              </a:r>
              <a:r>
                <a:rPr lang="en-GB" altLang="en-US" sz="2800" b="1">
                  <a:latin typeface="Arial" panose="020B0604020202020204" pitchFamily="34" charset="0"/>
                  <a:cs typeface="Arial" panose="020B0604020202020204" pitchFamily="34" charset="0"/>
                </a:rPr>
                <a:t>is</a:t>
              </a:r>
              <a:r>
                <a:rPr lang="en-GB" altLang="en-US" sz="2800">
                  <a:latin typeface="Arial" panose="020B0604020202020204" pitchFamily="34" charset="0"/>
                  <a:cs typeface="Arial" panose="020B0604020202020204" pitchFamily="34" charset="0"/>
                </a:rPr>
                <a:t> a significant difference </a:t>
              </a:r>
              <a:r>
                <a:rPr lang="en-GB" altLang="en-US" sz="2800">
                  <a:latin typeface="Arial" panose="020B0604020202020204" pitchFamily="34" charset="0"/>
                </a:rPr>
                <a:t>between the observed frequency of fish and the expected frequency </a:t>
              </a:r>
            </a:p>
          </p:txBody>
        </p:sp>
        <p:sp>
          <p:nvSpPr>
            <p:cNvPr id="44037" name="Text Box 5"/>
            <p:cNvSpPr txBox="1">
              <a:spLocks noChangeArrowheads="1"/>
            </p:cNvSpPr>
            <p:nvPr/>
          </p:nvSpPr>
          <p:spPr bwMode="auto">
            <a:xfrm>
              <a:off x="300" y="3010"/>
              <a:ext cx="5274" cy="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GB" altLang="en-US" sz="2800">
                <a:cs typeface="Arial" panose="020B0604020202020204" pitchFamily="34" charset="0"/>
              </a:endParaRPr>
            </a:p>
            <a:p>
              <a:r>
                <a:rPr lang="en-GB" altLang="en-US" sz="2800">
                  <a:cs typeface="Arial" panose="020B0604020202020204" pitchFamily="34" charset="0"/>
                </a:rPr>
                <a:t>If the value for </a:t>
              </a:r>
              <a:r>
                <a:rPr lang="el-GR" altLang="en-US" sz="2800">
                  <a:latin typeface="Times New Roman" panose="02020603050405020304" pitchFamily="18" charset="0"/>
                  <a:cs typeface="Times New Roman" panose="02020603050405020304" pitchFamily="18" charset="0"/>
                </a:rPr>
                <a:t>χ</a:t>
              </a:r>
              <a:r>
                <a:rPr lang="en-GB" altLang="en-US" sz="2800" baseline="30000">
                  <a:latin typeface="Times New Roman" panose="02020603050405020304" pitchFamily="18" charset="0"/>
                  <a:cs typeface="Times New Roman" panose="02020603050405020304" pitchFamily="18" charset="0"/>
                </a:rPr>
                <a:t>2</a:t>
              </a:r>
              <a:r>
                <a:rPr lang="en-GB" altLang="en-US" sz="2800">
                  <a:cs typeface="Arial" panose="020B0604020202020204" pitchFamily="34" charset="0"/>
                </a:rPr>
                <a:t> </a:t>
              </a:r>
              <a:r>
                <a:rPr lang="en-GB" altLang="en-US" sz="2800" b="1">
                  <a:cs typeface="Arial" panose="020B0604020202020204" pitchFamily="34" charset="0"/>
                </a:rPr>
                <a:t>exceeds</a:t>
              </a:r>
              <a:r>
                <a:rPr lang="en-GB" altLang="en-US" sz="2800">
                  <a:cs typeface="Arial" panose="020B0604020202020204" pitchFamily="34" charset="0"/>
                </a:rPr>
                <a:t> the critical value (</a:t>
              </a:r>
              <a:r>
                <a:rPr lang="en-GB" altLang="en-US" sz="2800" i="1">
                  <a:cs typeface="Arial" panose="020B0604020202020204" pitchFamily="34" charset="0"/>
                </a:rPr>
                <a:t>P</a:t>
              </a:r>
              <a:r>
                <a:rPr lang="en-GB" altLang="en-US" sz="2800">
                  <a:cs typeface="Arial" panose="020B0604020202020204" pitchFamily="34" charset="0"/>
                </a:rPr>
                <a:t> = 0.05), then you can </a:t>
              </a:r>
              <a:r>
                <a:rPr lang="en-GB" altLang="en-US" sz="2800" b="1">
                  <a:cs typeface="Arial" panose="020B0604020202020204" pitchFamily="34" charset="0"/>
                </a:rPr>
                <a:t>reject</a:t>
              </a:r>
              <a:r>
                <a:rPr lang="en-GB" altLang="en-US" sz="2800">
                  <a:cs typeface="Arial" panose="020B0604020202020204" pitchFamily="34" charset="0"/>
                </a:rPr>
                <a:t> the null hypothesis. </a:t>
              </a:r>
            </a:p>
          </p:txBody>
        </p:sp>
        <p:sp>
          <p:nvSpPr>
            <p:cNvPr id="44038" name="Text Box 6"/>
            <p:cNvSpPr txBox="1">
              <a:spLocks noChangeArrowheads="1"/>
            </p:cNvSpPr>
            <p:nvPr/>
          </p:nvSpPr>
          <p:spPr bwMode="auto">
            <a:xfrm>
              <a:off x="215" y="374"/>
              <a:ext cx="4422" cy="3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3200">
                  <a:cs typeface="Arial" panose="020B0604020202020204" pitchFamily="34" charset="0"/>
                </a:rPr>
                <a:t>What is the null hypothesis (H</a:t>
              </a:r>
              <a:r>
                <a:rPr lang="en-GB" altLang="en-US" sz="3200" baseline="-25000">
                  <a:cs typeface="Arial" panose="020B0604020202020204" pitchFamily="34" charset="0"/>
                </a:rPr>
                <a:t>0</a:t>
              </a:r>
              <a:r>
                <a:rPr lang="en-GB" altLang="en-US" sz="3200">
                  <a:cs typeface="Arial" panose="020B0604020202020204" pitchFamily="34" charset="0"/>
                </a:rPr>
                <a:t>)?</a:t>
              </a:r>
            </a:p>
          </p:txBody>
        </p:sp>
      </p:grpSp>
    </p:spTree>
    <p:extLst>
      <p:ext uri="{BB962C8B-B14F-4D97-AF65-F5344CB8AC3E}">
        <p14:creationId xmlns:p14="http://schemas.microsoft.com/office/powerpoint/2010/main" val="402300324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p:cNvSpPr>
          <p:nvPr>
            <p:ph type="title" idx="4294967295"/>
          </p:nvPr>
        </p:nvSpPr>
        <p:spPr>
          <a:xfrm>
            <a:off x="1992313" y="260350"/>
            <a:ext cx="8229600" cy="1143000"/>
          </a:xfrm>
        </p:spPr>
        <p:txBody>
          <a:bodyPr/>
          <a:lstStyle/>
          <a:p>
            <a:pPr algn="l"/>
            <a:r>
              <a:rPr lang="en-GB" altLang="en-US" smtClean="0">
                <a:latin typeface="Times New Roman" panose="02020603050405020304" pitchFamily="18" charset="0"/>
                <a:cs typeface="Times New Roman" panose="02020603050405020304" pitchFamily="18" charset="0"/>
              </a:rPr>
              <a:t>Calculating </a:t>
            </a:r>
            <a:r>
              <a:rPr lang="el-GR" altLang="en-US" smtClean="0">
                <a:latin typeface="Times New Roman" panose="02020603050405020304" pitchFamily="18" charset="0"/>
                <a:cs typeface="Times New Roman" panose="02020603050405020304" pitchFamily="18" charset="0"/>
              </a:rPr>
              <a:t>χ</a:t>
            </a:r>
            <a:r>
              <a:rPr lang="en-GB" altLang="en-US" baseline="30000" smtClean="0">
                <a:latin typeface="Times New Roman" panose="02020603050405020304" pitchFamily="18" charset="0"/>
                <a:cs typeface="Times New Roman" panose="02020603050405020304" pitchFamily="18" charset="0"/>
              </a:rPr>
              <a:t>2</a:t>
            </a:r>
            <a:endParaRPr lang="el-GR" altLang="en-US" baseline="30000" smtClean="0">
              <a:latin typeface="Times New Roman" panose="02020603050405020304" pitchFamily="18" charset="0"/>
              <a:cs typeface="Times New Roman" panose="02020603050405020304" pitchFamily="18" charset="0"/>
            </a:endParaRPr>
          </a:p>
        </p:txBody>
      </p:sp>
      <p:grpSp>
        <p:nvGrpSpPr>
          <p:cNvPr id="45059" name="Group 3"/>
          <p:cNvGrpSpPr>
            <a:grpSpLocks/>
          </p:cNvGrpSpPr>
          <p:nvPr/>
        </p:nvGrpSpPr>
        <p:grpSpPr bwMode="auto">
          <a:xfrm>
            <a:off x="3071814" y="1484314"/>
            <a:ext cx="3673475" cy="1463675"/>
            <a:chOff x="385" y="1004"/>
            <a:chExt cx="2314" cy="922"/>
          </a:xfrm>
        </p:grpSpPr>
        <p:sp>
          <p:nvSpPr>
            <p:cNvPr id="45060" name="Rectangle 4"/>
            <p:cNvSpPr>
              <a:spLocks noChangeArrowheads="1"/>
            </p:cNvSpPr>
            <p:nvPr/>
          </p:nvSpPr>
          <p:spPr bwMode="auto">
            <a:xfrm>
              <a:off x="385" y="1117"/>
              <a:ext cx="635" cy="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l-GR" altLang="en-US" sz="3600">
                  <a:latin typeface="Times New Roman" panose="02020603050405020304" pitchFamily="18" charset="0"/>
                  <a:cs typeface="Times New Roman" panose="02020603050405020304" pitchFamily="18" charset="0"/>
                </a:rPr>
                <a:t>χ</a:t>
              </a:r>
              <a:r>
                <a:rPr lang="en-GB" altLang="en-US" sz="3600" baseline="30000">
                  <a:latin typeface="Times New Roman" panose="02020603050405020304" pitchFamily="18" charset="0"/>
                  <a:cs typeface="Times New Roman" panose="02020603050405020304" pitchFamily="18" charset="0"/>
                </a:rPr>
                <a:t>2</a:t>
              </a:r>
              <a:r>
                <a:rPr lang="en-GB" altLang="en-US" sz="3200">
                  <a:latin typeface="Times New Roman" panose="02020603050405020304" pitchFamily="18" charset="0"/>
                  <a:cs typeface="Times New Roman" panose="02020603050405020304" pitchFamily="18" charset="0"/>
                </a:rPr>
                <a:t>  </a:t>
              </a:r>
              <a:r>
                <a:rPr lang="en-GB" altLang="en-US" sz="3200"/>
                <a:t>=</a:t>
              </a:r>
              <a:endParaRPr lang="en-GB" altLang="en-US">
                <a:sym typeface="Symbol" panose="05050102010706020507" pitchFamily="18" charset="2"/>
              </a:endParaRPr>
            </a:p>
          </p:txBody>
        </p:sp>
        <p:sp>
          <p:nvSpPr>
            <p:cNvPr id="45061" name="Text Box 5"/>
            <p:cNvSpPr txBox="1">
              <a:spLocks noChangeArrowheads="1"/>
            </p:cNvSpPr>
            <p:nvPr/>
          </p:nvSpPr>
          <p:spPr bwMode="auto">
            <a:xfrm>
              <a:off x="1461" y="1004"/>
              <a:ext cx="1096"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000" i="1"/>
                <a:t>(O – E)</a:t>
              </a:r>
              <a:r>
                <a:rPr lang="en-GB" altLang="en-US" sz="4000" i="1" baseline="30000"/>
                <a:t>2</a:t>
              </a:r>
            </a:p>
          </p:txBody>
        </p:sp>
        <p:sp>
          <p:nvSpPr>
            <p:cNvPr id="45062" name="Text Box 6"/>
            <p:cNvSpPr txBox="1">
              <a:spLocks noChangeArrowheads="1"/>
            </p:cNvSpPr>
            <p:nvPr/>
          </p:nvSpPr>
          <p:spPr bwMode="auto">
            <a:xfrm>
              <a:off x="1882" y="1480"/>
              <a:ext cx="274" cy="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4000" i="1"/>
                <a:t>E</a:t>
              </a:r>
            </a:p>
          </p:txBody>
        </p:sp>
        <p:sp>
          <p:nvSpPr>
            <p:cNvPr id="45063" name="Line 7"/>
            <p:cNvSpPr>
              <a:spLocks noChangeShapeType="1"/>
            </p:cNvSpPr>
            <p:nvPr/>
          </p:nvSpPr>
          <p:spPr bwMode="auto">
            <a:xfrm>
              <a:off x="1429" y="1480"/>
              <a:ext cx="127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5064" name="Rectangle 8"/>
            <p:cNvSpPr>
              <a:spLocks noChangeArrowheads="1"/>
            </p:cNvSpPr>
            <p:nvPr/>
          </p:nvSpPr>
          <p:spPr bwMode="auto">
            <a:xfrm>
              <a:off x="1020" y="1117"/>
              <a:ext cx="400" cy="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6000">
                  <a:sym typeface="Symbol" panose="05050102010706020507" pitchFamily="18" charset="2"/>
                </a:rPr>
                <a:t></a:t>
              </a:r>
            </a:p>
          </p:txBody>
        </p:sp>
      </p:grpSp>
      <p:sp>
        <p:nvSpPr>
          <p:cNvPr id="45065" name="Text Box 9"/>
          <p:cNvSpPr txBox="1">
            <a:spLocks noChangeArrowheads="1"/>
          </p:cNvSpPr>
          <p:nvPr/>
        </p:nvSpPr>
        <p:spPr bwMode="auto">
          <a:xfrm>
            <a:off x="1916114" y="3478214"/>
            <a:ext cx="5745291"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GB" altLang="en-US" sz="2800" i="1"/>
              <a:t>O</a:t>
            </a:r>
            <a:r>
              <a:rPr lang="en-GB" altLang="en-US" sz="2800"/>
              <a:t> = the observed results</a:t>
            </a:r>
          </a:p>
          <a:p>
            <a:r>
              <a:rPr lang="en-GB" altLang="en-US" sz="2800" i="1"/>
              <a:t>E</a:t>
            </a:r>
            <a:r>
              <a:rPr lang="en-GB" altLang="en-US" sz="2800"/>
              <a:t> = the expected (or predicted) results</a:t>
            </a:r>
          </a:p>
        </p:txBody>
      </p:sp>
    </p:spTree>
    <p:extLst>
      <p:ext uri="{BB962C8B-B14F-4D97-AF65-F5344CB8AC3E}">
        <p14:creationId xmlns:p14="http://schemas.microsoft.com/office/powerpoint/2010/main" val="31183395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6160" name="Group 80"/>
          <p:cNvGraphicFramePr>
            <a:graphicFrameLocks noGrp="1"/>
          </p:cNvGraphicFramePr>
          <p:nvPr>
            <p:ph idx="4294967295"/>
          </p:nvPr>
        </p:nvGraphicFramePr>
        <p:xfrm>
          <a:off x="1981200" y="260351"/>
          <a:ext cx="8229600" cy="5865815"/>
        </p:xfrm>
        <a:graphic>
          <a:graphicData uri="http://schemas.openxmlformats.org/drawingml/2006/table">
            <a:tbl>
              <a:tblPr/>
              <a:tblGrid>
                <a:gridCol w="1811338">
                  <a:extLst>
                    <a:ext uri="{9D8B030D-6E8A-4147-A177-3AD203B41FA5}">
                      <a16:colId xmlns:a16="http://schemas.microsoft.com/office/drawing/2014/main" val="20000"/>
                    </a:ext>
                  </a:extLst>
                </a:gridCol>
                <a:gridCol w="1150937">
                  <a:extLst>
                    <a:ext uri="{9D8B030D-6E8A-4147-A177-3AD203B41FA5}">
                      <a16:colId xmlns:a16="http://schemas.microsoft.com/office/drawing/2014/main" val="20001"/>
                    </a:ext>
                  </a:extLst>
                </a:gridCol>
                <a:gridCol w="1081088">
                  <a:extLst>
                    <a:ext uri="{9D8B030D-6E8A-4147-A177-3AD203B41FA5}">
                      <a16:colId xmlns:a16="http://schemas.microsoft.com/office/drawing/2014/main" val="20002"/>
                    </a:ext>
                  </a:extLst>
                </a:gridCol>
                <a:gridCol w="1443037">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9906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Species </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O</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E</a:t>
                      </a:r>
                      <a:endParaRPr kumimoji="0" lang="en-GB" altLang="en-US" sz="2000" b="1" i="0" u="none" strike="noStrike" cap="none" normalizeH="0" baseline="0" smtClean="0">
                        <a:ln>
                          <a:noFill/>
                        </a:ln>
                        <a:solidFill>
                          <a:schemeClr val="tx1"/>
                        </a:solidFill>
                        <a:effectLst/>
                        <a:latin typeface="Calibri" panose="020F050202020403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O-E</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(O-E)</a:t>
                      </a:r>
                      <a:r>
                        <a:rPr kumimoji="0" lang="en-GB" altLang="en-US" sz="2400" b="1" i="0" u="none" strike="noStrike" cap="none" normalizeH="0" baseline="30000" smtClean="0">
                          <a:ln>
                            <a:noFill/>
                          </a:ln>
                          <a:solidFill>
                            <a:schemeClr val="tx1"/>
                          </a:solidFill>
                          <a:effectLst/>
                          <a:latin typeface="Calibri" panose="020F0502020204030204" pitchFamily="34" charset="0"/>
                        </a:rPr>
                        <a:t>2</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   (O-E)</a:t>
                      </a:r>
                      <a:r>
                        <a:rPr kumimoji="0" lang="en-GB" altLang="en-US" sz="2400" b="1" i="0" u="none" strike="noStrike" cap="none" normalizeH="0" baseline="30000" smtClean="0">
                          <a:ln>
                            <a:noFill/>
                          </a:ln>
                          <a:solidFill>
                            <a:schemeClr val="tx1"/>
                          </a:solidFill>
                          <a:effectLst/>
                          <a:latin typeface="Calibri" panose="020F0502020204030204" pitchFamily="34" charset="0"/>
                        </a:rPr>
                        <a:t>2</a:t>
                      </a:r>
                    </a:p>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400" b="1" i="0" u="none" strike="noStrike" cap="none" normalizeH="0" baseline="0" smtClean="0">
                          <a:ln>
                            <a:noFill/>
                          </a:ln>
                          <a:solidFill>
                            <a:schemeClr val="tx1"/>
                          </a:solidFill>
                          <a:effectLst/>
                          <a:latin typeface="Calibri" panose="020F0502020204030204" pitchFamily="34" charset="0"/>
                        </a:rPr>
                        <a:t>       E</a:t>
                      </a:r>
                    </a:p>
                  </a:txBody>
                  <a:tcPr marL="90000" marR="90000" marT="46800" marB="4680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731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Rudd</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Roach</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25</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2.5</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Dace</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36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3.6</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97313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1" i="0" u="none" strike="noStrike" cap="none" normalizeH="0" baseline="0" smtClean="0">
                          <a:ln>
                            <a:noFill/>
                          </a:ln>
                          <a:solidFill>
                            <a:schemeClr val="tx1"/>
                          </a:solidFill>
                          <a:effectLst/>
                          <a:latin typeface="Calibri" panose="020F0502020204030204" pitchFamily="34" charset="0"/>
                        </a:rPr>
                        <a:t>Bream</a:t>
                      </a:r>
                    </a:p>
                  </a:txBody>
                  <a:tcPr marL="90000" marR="90000" marT="46800" marB="46800"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16</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1.6</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976313">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4800" b="0" i="0" u="none" strike="noStrike" cap="none" normalizeH="0" baseline="0" smtClean="0">
                          <a:ln>
                            <a:noFill/>
                          </a:ln>
                          <a:solidFill>
                            <a:schemeClr val="tx1"/>
                          </a:solidFill>
                          <a:effectLst/>
                          <a:latin typeface="Calibri" panose="020F0502020204030204" pitchFamily="34" charset="0"/>
                          <a:sym typeface="Symbol" panose="05050102010706020507" pitchFamily="18" charset="2"/>
                        </a:rPr>
                        <a:t></a:t>
                      </a:r>
                    </a:p>
                  </a:txBody>
                  <a:tcPr marL="90000" marR="90000" marT="46800" marB="4680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40</a:t>
                      </a: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endParaRPr kumimoji="0" lang="en-GB" altLang="en-US" sz="2800" b="0" i="0" u="none" strike="noStrike" cap="none" normalizeH="0" baseline="0" smtClean="0">
                        <a:ln>
                          <a:noFill/>
                        </a:ln>
                        <a:solidFill>
                          <a:schemeClr val="tx1"/>
                        </a:solidFill>
                        <a:effectLst/>
                        <a:latin typeface="Calibri" panose="020F0502020204030204" pitchFamily="34" charset="0"/>
                      </a:endParaRPr>
                    </a:p>
                  </a:txBody>
                  <a:tcPr marL="90000" marR="90000" marT="46800" marB="468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l-GR" altLang="en-US" sz="32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χ</a:t>
                      </a:r>
                      <a:r>
                        <a:rPr kumimoji="0" lang="en-GB" altLang="en-US" sz="3200" b="0" i="0" u="none" strike="noStrike" cap="none" normalizeH="0" baseline="3000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2</a:t>
                      </a:r>
                      <a:r>
                        <a:rPr kumimoji="0" lang="en-GB" altLang="en-US" sz="4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rPr>
                        <a:t>=</a:t>
                      </a:r>
                      <a:endParaRPr kumimoji="0" lang="el-GR" altLang="en-US" sz="48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sym typeface="Symbol" panose="05050102010706020507" pitchFamily="18" charset="2"/>
                      </a:endParaRP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ctr"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10.2</a:t>
                      </a:r>
                    </a:p>
                  </a:txBody>
                  <a:tcPr marL="90000" marR="90000" marT="46800" marB="46800"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6133" name="Line 53"/>
          <p:cNvSpPr>
            <a:spLocks noChangeShapeType="1"/>
          </p:cNvSpPr>
          <p:nvPr/>
        </p:nvSpPr>
        <p:spPr bwMode="auto">
          <a:xfrm>
            <a:off x="9120189" y="765175"/>
            <a:ext cx="8651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6134" name="Line 54"/>
          <p:cNvSpPr>
            <a:spLocks noChangeShapeType="1"/>
          </p:cNvSpPr>
          <p:nvPr/>
        </p:nvSpPr>
        <p:spPr bwMode="auto">
          <a:xfrm>
            <a:off x="1992314" y="5229225"/>
            <a:ext cx="82073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46135" name="Group 55"/>
          <p:cNvGrpSpPr>
            <a:grpSpLocks/>
          </p:cNvGrpSpPr>
          <p:nvPr/>
        </p:nvGrpSpPr>
        <p:grpSpPr bwMode="auto">
          <a:xfrm>
            <a:off x="5159375" y="1484314"/>
            <a:ext cx="649288" cy="4465637"/>
            <a:chOff x="2290" y="935"/>
            <a:chExt cx="409" cy="2813"/>
          </a:xfrm>
        </p:grpSpPr>
        <p:sp>
          <p:nvSpPr>
            <p:cNvPr id="46136" name="Rectangle 56"/>
            <p:cNvSpPr>
              <a:spLocks noChangeArrowheads="1"/>
            </p:cNvSpPr>
            <p:nvPr/>
          </p:nvSpPr>
          <p:spPr bwMode="auto">
            <a:xfrm>
              <a:off x="2290"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37" name="Rectangle 57"/>
            <p:cNvSpPr>
              <a:spLocks noChangeArrowheads="1"/>
            </p:cNvSpPr>
            <p:nvPr/>
          </p:nvSpPr>
          <p:spPr bwMode="auto">
            <a:xfrm>
              <a:off x="2290"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38" name="Rectangle 58"/>
            <p:cNvSpPr>
              <a:spLocks noChangeArrowheads="1"/>
            </p:cNvSpPr>
            <p:nvPr/>
          </p:nvSpPr>
          <p:spPr bwMode="auto">
            <a:xfrm>
              <a:off x="2290"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39" name="Rectangle 59"/>
            <p:cNvSpPr>
              <a:spLocks noChangeArrowheads="1"/>
            </p:cNvSpPr>
            <p:nvPr/>
          </p:nvSpPr>
          <p:spPr bwMode="auto">
            <a:xfrm>
              <a:off x="2290"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40" name="Rectangle 60"/>
            <p:cNvSpPr>
              <a:spLocks noChangeArrowheads="1"/>
            </p:cNvSpPr>
            <p:nvPr/>
          </p:nvSpPr>
          <p:spPr bwMode="auto">
            <a:xfrm>
              <a:off x="2290" y="338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41" name="Group 61"/>
          <p:cNvGrpSpPr>
            <a:grpSpLocks/>
          </p:cNvGrpSpPr>
          <p:nvPr/>
        </p:nvGrpSpPr>
        <p:grpSpPr bwMode="auto">
          <a:xfrm>
            <a:off x="6383339" y="1484314"/>
            <a:ext cx="649287" cy="4465637"/>
            <a:chOff x="2290" y="935"/>
            <a:chExt cx="409" cy="2813"/>
          </a:xfrm>
        </p:grpSpPr>
        <p:sp>
          <p:nvSpPr>
            <p:cNvPr id="46142" name="Rectangle 62"/>
            <p:cNvSpPr>
              <a:spLocks noChangeArrowheads="1"/>
            </p:cNvSpPr>
            <p:nvPr/>
          </p:nvSpPr>
          <p:spPr bwMode="auto">
            <a:xfrm>
              <a:off x="2290"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43" name="Rectangle 63"/>
            <p:cNvSpPr>
              <a:spLocks noChangeArrowheads="1"/>
            </p:cNvSpPr>
            <p:nvPr/>
          </p:nvSpPr>
          <p:spPr bwMode="auto">
            <a:xfrm>
              <a:off x="2290"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44" name="Rectangle 64"/>
            <p:cNvSpPr>
              <a:spLocks noChangeArrowheads="1"/>
            </p:cNvSpPr>
            <p:nvPr/>
          </p:nvSpPr>
          <p:spPr bwMode="auto">
            <a:xfrm>
              <a:off x="2290"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45" name="Rectangle 65"/>
            <p:cNvSpPr>
              <a:spLocks noChangeArrowheads="1"/>
            </p:cNvSpPr>
            <p:nvPr/>
          </p:nvSpPr>
          <p:spPr bwMode="auto">
            <a:xfrm>
              <a:off x="2290"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46" name="Rectangle 66"/>
            <p:cNvSpPr>
              <a:spLocks noChangeArrowheads="1"/>
            </p:cNvSpPr>
            <p:nvPr/>
          </p:nvSpPr>
          <p:spPr bwMode="auto">
            <a:xfrm>
              <a:off x="2290" y="338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47" name="Group 67"/>
          <p:cNvGrpSpPr>
            <a:grpSpLocks/>
          </p:cNvGrpSpPr>
          <p:nvPr/>
        </p:nvGrpSpPr>
        <p:grpSpPr bwMode="auto">
          <a:xfrm>
            <a:off x="7824789" y="1484314"/>
            <a:ext cx="649287" cy="3457575"/>
            <a:chOff x="3969" y="935"/>
            <a:chExt cx="409" cy="2178"/>
          </a:xfrm>
        </p:grpSpPr>
        <p:sp>
          <p:nvSpPr>
            <p:cNvPr id="46148" name="Rectangle 68"/>
            <p:cNvSpPr>
              <a:spLocks noChangeArrowheads="1"/>
            </p:cNvSpPr>
            <p:nvPr/>
          </p:nvSpPr>
          <p:spPr bwMode="auto">
            <a:xfrm>
              <a:off x="3969"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49" name="Rectangle 69"/>
            <p:cNvSpPr>
              <a:spLocks noChangeArrowheads="1"/>
            </p:cNvSpPr>
            <p:nvPr/>
          </p:nvSpPr>
          <p:spPr bwMode="auto">
            <a:xfrm>
              <a:off x="3969"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50" name="Rectangle 70"/>
            <p:cNvSpPr>
              <a:spLocks noChangeArrowheads="1"/>
            </p:cNvSpPr>
            <p:nvPr/>
          </p:nvSpPr>
          <p:spPr bwMode="auto">
            <a:xfrm>
              <a:off x="3969"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51" name="Rectangle 71"/>
            <p:cNvSpPr>
              <a:spLocks noChangeArrowheads="1"/>
            </p:cNvSpPr>
            <p:nvPr/>
          </p:nvSpPr>
          <p:spPr bwMode="auto">
            <a:xfrm>
              <a:off x="3969"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46152" name="Group 72"/>
          <p:cNvGrpSpPr>
            <a:grpSpLocks/>
          </p:cNvGrpSpPr>
          <p:nvPr/>
        </p:nvGrpSpPr>
        <p:grpSpPr bwMode="auto">
          <a:xfrm>
            <a:off x="9191625" y="1484314"/>
            <a:ext cx="649288" cy="3457575"/>
            <a:chOff x="4830" y="935"/>
            <a:chExt cx="409" cy="2178"/>
          </a:xfrm>
        </p:grpSpPr>
        <p:sp>
          <p:nvSpPr>
            <p:cNvPr id="46153" name="Rectangle 73"/>
            <p:cNvSpPr>
              <a:spLocks noChangeArrowheads="1"/>
            </p:cNvSpPr>
            <p:nvPr/>
          </p:nvSpPr>
          <p:spPr bwMode="auto">
            <a:xfrm>
              <a:off x="4830" y="93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54" name="Rectangle 74"/>
            <p:cNvSpPr>
              <a:spLocks noChangeArrowheads="1"/>
            </p:cNvSpPr>
            <p:nvPr/>
          </p:nvSpPr>
          <p:spPr bwMode="auto">
            <a:xfrm>
              <a:off x="4830" y="1525"/>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55" name="Rectangle 75"/>
            <p:cNvSpPr>
              <a:spLocks noChangeArrowheads="1"/>
            </p:cNvSpPr>
            <p:nvPr/>
          </p:nvSpPr>
          <p:spPr bwMode="auto">
            <a:xfrm>
              <a:off x="4830" y="216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56" name="Rectangle 76"/>
            <p:cNvSpPr>
              <a:spLocks noChangeArrowheads="1"/>
            </p:cNvSpPr>
            <p:nvPr/>
          </p:nvSpPr>
          <p:spPr bwMode="auto">
            <a:xfrm>
              <a:off x="4830" y="2750"/>
              <a:ext cx="409" cy="3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46157" name="Rectangle 77"/>
          <p:cNvSpPr>
            <a:spLocks noChangeArrowheads="1"/>
          </p:cNvSpPr>
          <p:nvPr/>
        </p:nvSpPr>
        <p:spPr bwMode="auto">
          <a:xfrm>
            <a:off x="8975726" y="5373688"/>
            <a:ext cx="936625" cy="5762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58" name="Rectangle 78"/>
          <p:cNvSpPr>
            <a:spLocks noChangeArrowheads="1"/>
          </p:cNvSpPr>
          <p:nvPr/>
        </p:nvSpPr>
        <p:spPr bwMode="auto">
          <a:xfrm>
            <a:off x="7824789" y="5445126"/>
            <a:ext cx="936625" cy="57626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46159" name="Oval 79"/>
          <p:cNvSpPr>
            <a:spLocks noChangeArrowheads="1"/>
          </p:cNvSpPr>
          <p:nvPr/>
        </p:nvSpPr>
        <p:spPr bwMode="auto">
          <a:xfrm>
            <a:off x="7535864" y="5013326"/>
            <a:ext cx="2592387" cy="1368425"/>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Tree>
    <p:extLst>
      <p:ext uri="{BB962C8B-B14F-4D97-AF65-F5344CB8AC3E}">
        <p14:creationId xmlns:p14="http://schemas.microsoft.com/office/powerpoint/2010/main" val="5541487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xit" presetSubtype="10" fill="hold" nodeType="clickEffect">
                                  <p:stCondLst>
                                    <p:cond delay="0"/>
                                  </p:stCondLst>
                                  <p:childTnLst>
                                    <p:animEffect transition="out" filter="blinds(horizontal)">
                                      <p:cBhvr>
                                        <p:cTn id="6" dur="500"/>
                                        <p:tgtEl>
                                          <p:spTgt spid="46135"/>
                                        </p:tgtEl>
                                      </p:cBhvr>
                                    </p:animEffect>
                                    <p:set>
                                      <p:cBhvr>
                                        <p:cTn id="7" dur="1" fill="hold">
                                          <p:stCondLst>
                                            <p:cond delay="499"/>
                                          </p:stCondLst>
                                        </p:cTn>
                                        <p:tgtEl>
                                          <p:spTgt spid="46135"/>
                                        </p:tgtEl>
                                        <p:attrNameLst>
                                          <p:attrName>style.visibility</p:attrName>
                                        </p:attrNameLst>
                                      </p:cBhvr>
                                      <p:to>
                                        <p:strVal val="hidden"/>
                                      </p:to>
                                    </p:se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xit" presetSubtype="10" fill="hold" nodeType="clickEffect">
                                  <p:stCondLst>
                                    <p:cond delay="0"/>
                                  </p:stCondLst>
                                  <p:childTnLst>
                                    <p:animEffect transition="out" filter="blinds(horizontal)">
                                      <p:cBhvr>
                                        <p:cTn id="11" dur="500"/>
                                        <p:tgtEl>
                                          <p:spTgt spid="46141"/>
                                        </p:tgtEl>
                                      </p:cBhvr>
                                    </p:animEffect>
                                    <p:set>
                                      <p:cBhvr>
                                        <p:cTn id="12" dur="1" fill="hold">
                                          <p:stCondLst>
                                            <p:cond delay="499"/>
                                          </p:stCondLst>
                                        </p:cTn>
                                        <p:tgtEl>
                                          <p:spTgt spid="46141"/>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nodeType="clickEffect">
                                  <p:stCondLst>
                                    <p:cond delay="0"/>
                                  </p:stCondLst>
                                  <p:childTnLst>
                                    <p:animEffect transition="out" filter="blinds(horizontal)">
                                      <p:cBhvr>
                                        <p:cTn id="16" dur="500"/>
                                        <p:tgtEl>
                                          <p:spTgt spid="46147"/>
                                        </p:tgtEl>
                                      </p:cBhvr>
                                    </p:animEffect>
                                    <p:set>
                                      <p:cBhvr>
                                        <p:cTn id="17" dur="1" fill="hold">
                                          <p:stCondLst>
                                            <p:cond delay="499"/>
                                          </p:stCondLst>
                                        </p:cTn>
                                        <p:tgtEl>
                                          <p:spTgt spid="46147"/>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xit" presetSubtype="10" fill="hold" nodeType="clickEffect">
                                  <p:stCondLst>
                                    <p:cond delay="0"/>
                                  </p:stCondLst>
                                  <p:childTnLst>
                                    <p:animEffect transition="out" filter="blinds(horizontal)">
                                      <p:cBhvr>
                                        <p:cTn id="21" dur="500"/>
                                        <p:tgtEl>
                                          <p:spTgt spid="46152"/>
                                        </p:tgtEl>
                                      </p:cBhvr>
                                    </p:animEffect>
                                    <p:set>
                                      <p:cBhvr>
                                        <p:cTn id="22" dur="1" fill="hold">
                                          <p:stCondLst>
                                            <p:cond delay="499"/>
                                          </p:stCondLst>
                                        </p:cTn>
                                        <p:tgtEl>
                                          <p:spTgt spid="4615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xit" presetSubtype="10" fill="hold" grpId="0" nodeType="clickEffect">
                                  <p:stCondLst>
                                    <p:cond delay="0"/>
                                  </p:stCondLst>
                                  <p:childTnLst>
                                    <p:animEffect transition="out" filter="blinds(horizontal)">
                                      <p:cBhvr>
                                        <p:cTn id="26" dur="500"/>
                                        <p:tgtEl>
                                          <p:spTgt spid="46157"/>
                                        </p:tgtEl>
                                      </p:cBhvr>
                                    </p:animEffect>
                                    <p:set>
                                      <p:cBhvr>
                                        <p:cTn id="27" dur="1" fill="hold">
                                          <p:stCondLst>
                                            <p:cond delay="499"/>
                                          </p:stCondLst>
                                        </p:cTn>
                                        <p:tgtEl>
                                          <p:spTgt spid="46157"/>
                                        </p:tgtEl>
                                        <p:attrNameLst>
                                          <p:attrName>style.visibility</p:attrName>
                                        </p:attrNameLst>
                                      </p:cBhvr>
                                      <p:to>
                                        <p:strVal val="hidden"/>
                                      </p:to>
                                    </p:set>
                                  </p:childTnLst>
                                </p:cTn>
                              </p:par>
                              <p:par>
                                <p:cTn id="28" presetID="3" presetClass="exit" presetSubtype="10" fill="hold" grpId="0" nodeType="withEffect">
                                  <p:stCondLst>
                                    <p:cond delay="0"/>
                                  </p:stCondLst>
                                  <p:childTnLst>
                                    <p:animEffect transition="out" filter="blinds(horizontal)">
                                      <p:cBhvr>
                                        <p:cTn id="29" dur="500"/>
                                        <p:tgtEl>
                                          <p:spTgt spid="46158"/>
                                        </p:tgtEl>
                                      </p:cBhvr>
                                    </p:animEffect>
                                    <p:set>
                                      <p:cBhvr>
                                        <p:cTn id="30" dur="1" fill="hold">
                                          <p:stCondLst>
                                            <p:cond delay="499"/>
                                          </p:stCondLst>
                                        </p:cTn>
                                        <p:tgtEl>
                                          <p:spTgt spid="46158"/>
                                        </p:tgtEl>
                                        <p:attrNameLst>
                                          <p:attrName>style.visibility</p:attrName>
                                        </p:attrNameLst>
                                      </p:cBhvr>
                                      <p:to>
                                        <p:strVal val="hidden"/>
                                      </p:to>
                                    </p:set>
                                  </p:childTnLst>
                                </p:cTn>
                              </p:par>
                              <p:par>
                                <p:cTn id="31" presetID="3" presetClass="entr" presetSubtype="10" fill="hold" grpId="0" nodeType="withEffect">
                                  <p:stCondLst>
                                    <p:cond delay="0"/>
                                  </p:stCondLst>
                                  <p:childTnLst>
                                    <p:set>
                                      <p:cBhvr>
                                        <p:cTn id="32" dur="1" fill="hold">
                                          <p:stCondLst>
                                            <p:cond delay="0"/>
                                          </p:stCondLst>
                                        </p:cTn>
                                        <p:tgtEl>
                                          <p:spTgt spid="46159"/>
                                        </p:tgtEl>
                                        <p:attrNameLst>
                                          <p:attrName>style.visibility</p:attrName>
                                        </p:attrNameLst>
                                      </p:cBhvr>
                                      <p:to>
                                        <p:strVal val="visible"/>
                                      </p:to>
                                    </p:set>
                                    <p:animEffect transition="in" filter="blinds(horizontal)">
                                      <p:cBhvr>
                                        <p:cTn id="33" dur="500"/>
                                        <p:tgtEl>
                                          <p:spTgt spid="4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57" grpId="0" animBg="1"/>
      <p:bldP spid="46158" grpId="0" animBg="1"/>
      <p:bldP spid="46159"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extBox 3"/>
          <p:cNvSpPr txBox="1">
            <a:spLocks noChangeArrowheads="1"/>
          </p:cNvSpPr>
          <p:nvPr/>
        </p:nvSpPr>
        <p:spPr bwMode="auto">
          <a:xfrm>
            <a:off x="2090738" y="368301"/>
            <a:ext cx="82359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a:latin typeface="Arial" panose="020B0604020202020204" pitchFamily="34" charset="0"/>
                <a:cs typeface="Arial" panose="020B0604020202020204" pitchFamily="34" charset="0"/>
              </a:rPr>
              <a:t>Compare your calculated value of </a:t>
            </a:r>
            <a:r>
              <a:rPr lang="el-GR" altLang="en-US" sz="2400" b="1" i="1">
                <a:latin typeface="Times New Roman" panose="02020603050405020304" pitchFamily="18" charset="0"/>
                <a:cs typeface="Times New Roman" panose="02020603050405020304" pitchFamily="18" charset="0"/>
              </a:rPr>
              <a:t>χ</a:t>
            </a:r>
            <a:r>
              <a:rPr lang="en-GB" altLang="en-US" b="1" i="1">
                <a:latin typeface="Arial" panose="020B0604020202020204" pitchFamily="34" charset="0"/>
              </a:rPr>
              <a:t>2</a:t>
            </a:r>
            <a:r>
              <a:rPr lang="en-GB" altLang="en-US" sz="2400">
                <a:latin typeface="Arial" panose="020B0604020202020204" pitchFamily="34" charset="0"/>
                <a:cs typeface="Arial" panose="020B0604020202020204" pitchFamily="34" charset="0"/>
              </a:rPr>
              <a:t> with the </a:t>
            </a:r>
            <a:r>
              <a:rPr lang="en-GB" altLang="en-US" sz="2400" i="1">
                <a:latin typeface="Arial" panose="020B0604020202020204" pitchFamily="34" charset="0"/>
                <a:cs typeface="Arial" panose="020B0604020202020204" pitchFamily="34" charset="0"/>
              </a:rPr>
              <a:t>critical value</a:t>
            </a:r>
            <a:r>
              <a:rPr lang="en-GB" altLang="en-US" sz="2400">
                <a:latin typeface="Arial" panose="020B0604020202020204" pitchFamily="34" charset="0"/>
                <a:cs typeface="Arial" panose="020B0604020202020204" pitchFamily="34" charset="0"/>
              </a:rPr>
              <a:t> in your table of critical values.</a:t>
            </a:r>
          </a:p>
        </p:txBody>
      </p:sp>
      <p:sp>
        <p:nvSpPr>
          <p:cNvPr id="6" name="TextBox 5"/>
          <p:cNvSpPr txBox="1">
            <a:spLocks noChangeArrowheads="1"/>
          </p:cNvSpPr>
          <p:nvPr/>
        </p:nvSpPr>
        <p:spPr bwMode="auto">
          <a:xfrm>
            <a:off x="2090738" y="1358901"/>
            <a:ext cx="716121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n-US" sz="2400">
                <a:latin typeface="Arial" panose="020B0604020202020204" pitchFamily="34" charset="0"/>
                <a:cs typeface="Arial" panose="020B0604020202020204" pitchFamily="34" charset="0"/>
              </a:rPr>
              <a:t>Our value of </a:t>
            </a:r>
            <a:r>
              <a:rPr lang="el-GR" altLang="en-US" sz="2400" i="1">
                <a:latin typeface="Times New Roman" panose="02020603050405020304" pitchFamily="18" charset="0"/>
                <a:cs typeface="Times New Roman" panose="02020603050405020304" pitchFamily="18" charset="0"/>
              </a:rPr>
              <a:t>χ</a:t>
            </a:r>
            <a:r>
              <a:rPr lang="en-GB" altLang="en-US" sz="2400" i="1" baseline="30000">
                <a:latin typeface="Times New Roman" panose="02020603050405020304" pitchFamily="18" charset="0"/>
                <a:cs typeface="Times New Roman" panose="02020603050405020304" pitchFamily="18" charset="0"/>
              </a:rPr>
              <a:t>2</a:t>
            </a:r>
            <a:r>
              <a:rPr lang="en-GB" altLang="en-US" sz="2400" i="1" baseline="-25000">
                <a:latin typeface="Arial" panose="020B0604020202020204" pitchFamily="34" charset="0"/>
                <a:cs typeface="Arial" panose="020B0604020202020204" pitchFamily="34" charset="0"/>
              </a:rPr>
              <a:t> </a:t>
            </a:r>
            <a:r>
              <a:rPr lang="en-GB" altLang="en-US" sz="2400">
                <a:latin typeface="Arial" panose="020B0604020202020204" pitchFamily="34" charset="0"/>
                <a:cs typeface="Arial" panose="020B0604020202020204" pitchFamily="34" charset="0"/>
              </a:rPr>
              <a:t> = </a:t>
            </a:r>
            <a:r>
              <a:rPr lang="en-GB" altLang="en-US" sz="2400" b="1">
                <a:latin typeface="Arial" panose="020B0604020202020204" pitchFamily="34" charset="0"/>
                <a:cs typeface="Arial" panose="020B0604020202020204" pitchFamily="34" charset="0"/>
              </a:rPr>
              <a:t>10.2</a:t>
            </a:r>
          </a:p>
          <a:p>
            <a:r>
              <a:rPr lang="en-GB" altLang="en-US" sz="2400">
                <a:latin typeface="Arial" panose="020B0604020202020204" pitchFamily="34" charset="0"/>
                <a:cs typeface="Arial" panose="020B0604020202020204" pitchFamily="34" charset="0"/>
              </a:rPr>
              <a:t>Degrees of freedom = </a:t>
            </a:r>
            <a:r>
              <a:rPr lang="en-GB" altLang="en-US" sz="2400" i="1">
                <a:latin typeface="Arial" panose="020B0604020202020204" pitchFamily="34" charset="0"/>
                <a:cs typeface="Arial" panose="020B0604020202020204" pitchFamily="34" charset="0"/>
              </a:rPr>
              <a:t>no. of categories</a:t>
            </a:r>
            <a:r>
              <a:rPr lang="en-GB" altLang="en-US" sz="2400">
                <a:latin typeface="Arial" panose="020B0604020202020204" pitchFamily="34" charset="0"/>
                <a:cs typeface="Arial" panose="020B0604020202020204" pitchFamily="34" charset="0"/>
              </a:rPr>
              <a:t> - 1   =   </a:t>
            </a:r>
            <a:r>
              <a:rPr lang="en-GB" altLang="en-US" sz="2400" b="1">
                <a:latin typeface="Arial" panose="020B0604020202020204" pitchFamily="34" charset="0"/>
                <a:cs typeface="Arial" panose="020B0604020202020204" pitchFamily="34" charset="0"/>
              </a:rPr>
              <a:t>3</a:t>
            </a:r>
          </a:p>
        </p:txBody>
      </p:sp>
      <p:graphicFrame>
        <p:nvGraphicFramePr>
          <p:cNvPr id="47108" name="Group 4"/>
          <p:cNvGraphicFramePr>
            <a:graphicFrameLocks noGrp="1"/>
          </p:cNvGraphicFramePr>
          <p:nvPr/>
        </p:nvGraphicFramePr>
        <p:xfrm>
          <a:off x="2270125" y="2619376"/>
          <a:ext cx="2565400" cy="3291840"/>
        </p:xfrm>
        <a:graphic>
          <a:graphicData uri="http://schemas.openxmlformats.org/drawingml/2006/table">
            <a:tbl>
              <a:tblPr/>
              <a:tblGrid>
                <a:gridCol w="765175">
                  <a:extLst>
                    <a:ext uri="{9D8B030D-6E8A-4147-A177-3AD203B41FA5}">
                      <a16:colId xmlns:a16="http://schemas.microsoft.com/office/drawing/2014/main" val="20000"/>
                    </a:ext>
                  </a:extLst>
                </a:gridCol>
                <a:gridCol w="1800225">
                  <a:extLst>
                    <a:ext uri="{9D8B030D-6E8A-4147-A177-3AD203B41FA5}">
                      <a16:colId xmlns:a16="http://schemas.microsoft.com/office/drawing/2014/main" val="20001"/>
                    </a:ext>
                  </a:extLst>
                </a:gridCol>
              </a:tblGrid>
              <a:tr h="5080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000" b="0" i="0" u="none" strike="noStrike" cap="none" normalizeH="0" baseline="0" smtClean="0">
                          <a:ln>
                            <a:noFill/>
                          </a:ln>
                          <a:solidFill>
                            <a:schemeClr val="tx1"/>
                          </a:solidFill>
                          <a:effectLst/>
                          <a:latin typeface="Calibri" panose="020F0502020204030204" pitchFamily="34" charset="0"/>
                        </a:rPr>
                        <a:t>D.F.</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000" b="0" i="0" u="none" strike="noStrike" cap="none" normalizeH="0" baseline="0" smtClean="0">
                          <a:ln>
                            <a:noFill/>
                          </a:ln>
                          <a:solidFill>
                            <a:schemeClr val="tx1"/>
                          </a:solidFill>
                          <a:effectLst/>
                          <a:latin typeface="Calibri" panose="020F0502020204030204" pitchFamily="34" charset="0"/>
                        </a:rPr>
                        <a:t>Critical Value </a:t>
                      </a:r>
                      <a:br>
                        <a:rPr kumimoji="0" lang="en-GB" altLang="en-US" sz="2000" b="0" i="0" u="none" strike="noStrike" cap="none" normalizeH="0" baseline="0" smtClean="0">
                          <a:ln>
                            <a:noFill/>
                          </a:ln>
                          <a:solidFill>
                            <a:schemeClr val="tx1"/>
                          </a:solidFill>
                          <a:effectLst/>
                          <a:latin typeface="Calibri" panose="020F0502020204030204" pitchFamily="34" charset="0"/>
                        </a:rPr>
                      </a:br>
                      <a:r>
                        <a:rPr kumimoji="0" lang="en-GB" altLang="en-US" sz="2000" b="0" i="0" u="none" strike="noStrike" cap="none" normalizeH="0" baseline="0" smtClean="0">
                          <a:ln>
                            <a:noFill/>
                          </a:ln>
                          <a:solidFill>
                            <a:schemeClr val="tx1"/>
                          </a:solidFill>
                          <a:effectLst/>
                          <a:latin typeface="Calibri" panose="020F0502020204030204" pitchFamily="34" charset="0"/>
                        </a:rPr>
                        <a:t>(</a:t>
                      </a:r>
                      <a:r>
                        <a:rPr kumimoji="0" lang="en-GB" altLang="en-US" sz="2000" b="0" i="1" u="none" strike="noStrike" cap="none" normalizeH="0" baseline="0" smtClean="0">
                          <a:ln>
                            <a:noFill/>
                          </a:ln>
                          <a:solidFill>
                            <a:schemeClr val="tx1"/>
                          </a:solidFill>
                          <a:effectLst/>
                          <a:latin typeface="Calibri" panose="020F0502020204030204" pitchFamily="34" charset="0"/>
                        </a:rPr>
                        <a:t>P</a:t>
                      </a:r>
                      <a:r>
                        <a:rPr kumimoji="0" lang="en-GB" altLang="en-US" sz="2000" b="0" i="0" u="none" strike="noStrike" cap="none" normalizeH="0" baseline="0" smtClean="0">
                          <a:ln>
                            <a:noFill/>
                          </a:ln>
                          <a:solidFill>
                            <a:schemeClr val="tx1"/>
                          </a:solidFill>
                          <a:effectLst/>
                          <a:latin typeface="Calibri" panose="020F0502020204030204" pitchFamily="34" charset="0"/>
                        </a:rPr>
                        <a:t> = 0.05)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3.84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5.99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7.82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20688">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9.49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19100">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Font typeface="Arial" panose="020B0604020202020204" pitchFamily="34" charset="0"/>
                        <a:defRPr sz="2800">
                          <a:solidFill>
                            <a:schemeClr val="tx1"/>
                          </a:solidFill>
                          <a:latin typeface="Calibri" panose="020F0502020204030204" pitchFamily="34" charset="0"/>
                        </a:defRPr>
                      </a:lvl1pPr>
                      <a:lvl2pPr>
                        <a:spcBef>
                          <a:spcPct val="20000"/>
                        </a:spcBef>
                        <a:buFont typeface="Arial" panose="020B0604020202020204" pitchFamily="34" charset="0"/>
                        <a:defRPr sz="2400">
                          <a:solidFill>
                            <a:schemeClr val="tx1"/>
                          </a:solidFill>
                          <a:latin typeface="Calibri" panose="020F0502020204030204" pitchFamily="34" charset="0"/>
                        </a:defRPr>
                      </a:lvl2pPr>
                      <a:lvl3pPr>
                        <a:spcBef>
                          <a:spcPct val="20000"/>
                        </a:spcBef>
                        <a:buFont typeface="Arial" panose="020B0604020202020204" pitchFamily="34" charset="0"/>
                        <a:defRPr sz="2000">
                          <a:solidFill>
                            <a:schemeClr val="tx1"/>
                          </a:solidFill>
                          <a:latin typeface="Calibri" panose="020F0502020204030204" pitchFamily="34" charset="0"/>
                        </a:defRPr>
                      </a:lvl3pPr>
                      <a:lvl4pPr>
                        <a:spcBef>
                          <a:spcPct val="20000"/>
                        </a:spcBef>
                        <a:buFont typeface="Arial" panose="020B0604020202020204" pitchFamily="34" charset="0"/>
                        <a:defRPr>
                          <a:solidFill>
                            <a:schemeClr val="tx1"/>
                          </a:solidFill>
                          <a:latin typeface="Calibri" panose="020F0502020204030204" pitchFamily="34" charset="0"/>
                        </a:defRPr>
                      </a:lvl4pPr>
                      <a:lvl5pPr>
                        <a:spcBef>
                          <a:spcPct val="20000"/>
                        </a:spcBef>
                        <a:buFont typeface="Arial" panose="020B0604020202020204" pitchFamily="34" charset="0"/>
                        <a:defRPr>
                          <a:solidFill>
                            <a:schemeClr val="tx1"/>
                          </a:solidFill>
                          <a:latin typeface="Calibri" panose="020F0502020204030204" pitchFamily="34" charset="0"/>
                        </a:defRPr>
                      </a:lvl5pPr>
                      <a:lvl6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6pPr>
                      <a:lvl7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7pPr>
                      <a:lvl8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8pPr>
                      <a:lvl9pPr fontAlgn="base">
                        <a:spcBef>
                          <a:spcPct val="20000"/>
                        </a:spcBef>
                        <a:spcAft>
                          <a:spcPct val="0"/>
                        </a:spcAft>
                        <a:buFont typeface="Arial" panose="020B0604020202020204" pitchFamily="34" charset="0"/>
                        <a:defRPr>
                          <a:solidFill>
                            <a:schemeClr val="tx1"/>
                          </a:solidFill>
                          <a:latin typeface="Calibri" panose="020F0502020204030204" pitchFamily="34" charset="0"/>
                        </a:defRPr>
                      </a:lvl9p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pPr>
                      <a:r>
                        <a:rPr kumimoji="0" lang="en-GB" altLang="en-US" sz="2800" b="0" i="0" u="none" strike="noStrike" cap="none" normalizeH="0" baseline="0" smtClean="0">
                          <a:ln>
                            <a:noFill/>
                          </a:ln>
                          <a:solidFill>
                            <a:schemeClr val="tx1"/>
                          </a:solidFill>
                          <a:effectLst/>
                          <a:latin typeface="Calibri" panose="020F0502020204030204" pitchFamily="34" charset="0"/>
                        </a:rPr>
                        <a:t>11.07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47131" name="Oval 27"/>
          <p:cNvSpPr>
            <a:spLocks noChangeArrowheads="1"/>
          </p:cNvSpPr>
          <p:nvPr/>
        </p:nvSpPr>
        <p:spPr bwMode="auto">
          <a:xfrm>
            <a:off x="2000251" y="4362332"/>
            <a:ext cx="2339975" cy="519351"/>
          </a:xfrm>
          <a:prstGeom prst="ellipse">
            <a:avLst/>
          </a:prstGeom>
          <a:noFill/>
          <a:ln w="25400" algn="ctr">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GB"/>
          </a:p>
        </p:txBody>
      </p:sp>
      <p:sp>
        <p:nvSpPr>
          <p:cNvPr id="47132" name="Text Box 28"/>
          <p:cNvSpPr txBox="1">
            <a:spLocks noChangeArrowheads="1"/>
          </p:cNvSpPr>
          <p:nvPr/>
        </p:nvSpPr>
        <p:spPr bwMode="auto">
          <a:xfrm>
            <a:off x="5330826" y="2708275"/>
            <a:ext cx="4581525"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GB" altLang="en-US" sz="2400">
                <a:cs typeface="Arial" panose="020B0604020202020204" pitchFamily="34" charset="0"/>
              </a:rPr>
              <a:t>Our value for </a:t>
            </a:r>
            <a:r>
              <a:rPr lang="el-GR" altLang="en-US" b="1" i="1"/>
              <a:t>χ</a:t>
            </a:r>
            <a:r>
              <a:rPr lang="en-GB" altLang="en-US" b="1" i="1"/>
              <a:t>2</a:t>
            </a:r>
            <a:r>
              <a:rPr lang="en-GB" altLang="en-US"/>
              <a:t> </a:t>
            </a:r>
            <a:r>
              <a:rPr lang="en-GB" altLang="en-US" sz="2400" b="1">
                <a:cs typeface="Arial" panose="020B0604020202020204" pitchFamily="34" charset="0"/>
              </a:rPr>
              <a:t>exceeds</a:t>
            </a:r>
            <a:r>
              <a:rPr lang="en-GB" altLang="en-US" sz="2400">
                <a:cs typeface="Arial" panose="020B0604020202020204" pitchFamily="34" charset="0"/>
              </a:rPr>
              <a:t> the critical value, so we can reject the null hypothesis.  </a:t>
            </a:r>
          </a:p>
          <a:p>
            <a:pPr>
              <a:spcBef>
                <a:spcPct val="50000"/>
              </a:spcBef>
            </a:pPr>
            <a:r>
              <a:rPr lang="en-GB" altLang="en-US" sz="2400">
                <a:cs typeface="Arial" panose="020B0604020202020204" pitchFamily="34" charset="0"/>
              </a:rPr>
              <a:t>There </a:t>
            </a:r>
            <a:r>
              <a:rPr lang="en-GB" altLang="en-US" sz="2400" b="1">
                <a:cs typeface="Arial" panose="020B0604020202020204" pitchFamily="34" charset="0"/>
              </a:rPr>
              <a:t>is</a:t>
            </a:r>
            <a:r>
              <a:rPr lang="en-GB" altLang="en-US" sz="2400">
                <a:cs typeface="Arial" panose="020B0604020202020204" pitchFamily="34" charset="0"/>
              </a:rPr>
              <a:t> a significant difference between our expected and observed frequencies of fish species.</a:t>
            </a:r>
          </a:p>
        </p:txBody>
      </p:sp>
    </p:spTree>
    <p:extLst>
      <p:ext uri="{BB962C8B-B14F-4D97-AF65-F5344CB8AC3E}">
        <p14:creationId xmlns:p14="http://schemas.microsoft.com/office/powerpoint/2010/main" val="29082635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7131"/>
                                        </p:tgtEl>
                                        <p:attrNameLst>
                                          <p:attrName>style.visibility</p:attrName>
                                        </p:attrNameLst>
                                      </p:cBhvr>
                                      <p:to>
                                        <p:strVal val="visible"/>
                                      </p:to>
                                    </p:set>
                                    <p:animEffect transition="in" filter="blinds(horizontal)">
                                      <p:cBhvr>
                                        <p:cTn id="7" dur="500"/>
                                        <p:tgtEl>
                                          <p:spTgt spid="47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7132"/>
                                        </p:tgtEl>
                                        <p:attrNameLst>
                                          <p:attrName>style.visibility</p:attrName>
                                        </p:attrNameLst>
                                      </p:cBhvr>
                                      <p:to>
                                        <p:strVal val="visible"/>
                                      </p:to>
                                    </p:set>
                                    <p:animEffect transition="in" filter="blinds(horizontal)">
                                      <p:cBhvr>
                                        <p:cTn id="12" dur="500"/>
                                        <p:tgtEl>
                                          <p:spTgt spid="47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31" grpId="0" animBg="1"/>
      <p:bldP spid="4713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Colour blindness</a:t>
            </a:r>
            <a:endParaRPr lang="en-GB" dirty="0"/>
          </a:p>
        </p:txBody>
      </p:sp>
      <p:sp>
        <p:nvSpPr>
          <p:cNvPr id="3" name="Content Placeholder 2"/>
          <p:cNvSpPr>
            <a:spLocks noGrp="1"/>
          </p:cNvSpPr>
          <p:nvPr>
            <p:ph idx="1"/>
          </p:nvPr>
        </p:nvSpPr>
        <p:spPr/>
        <p:txBody>
          <a:bodyPr/>
          <a:lstStyle/>
          <a:p>
            <a:pPr marL="118872" indent="0">
              <a:buNone/>
            </a:pPr>
            <a:r>
              <a:rPr lang="en-GB" dirty="0"/>
              <a:t>1. </a:t>
            </a:r>
            <a:r>
              <a:rPr lang="en-GB" dirty="0" smtClean="0"/>
              <a:t>X</a:t>
            </a:r>
            <a:r>
              <a:rPr lang="en-GB" baseline="30000" dirty="0" smtClean="0"/>
              <a:t>B</a:t>
            </a:r>
            <a:r>
              <a:rPr lang="en-GB" dirty="0" smtClean="0"/>
              <a:t>X</a:t>
            </a:r>
            <a:r>
              <a:rPr lang="en-GB" baseline="30000" dirty="0"/>
              <a:t>B</a:t>
            </a:r>
            <a:r>
              <a:rPr lang="en-GB" baseline="30000" dirty="0" smtClean="0"/>
              <a:t> </a:t>
            </a:r>
            <a:r>
              <a:rPr lang="en-GB" dirty="0"/>
              <a:t>non-affected female</a:t>
            </a:r>
            <a:endParaRPr lang="en-GB" baseline="30000" dirty="0"/>
          </a:p>
          <a:p>
            <a:pPr marL="118872" indent="0">
              <a:buNone/>
            </a:pPr>
            <a:r>
              <a:rPr lang="en-GB" dirty="0"/>
              <a:t>2. </a:t>
            </a:r>
            <a:r>
              <a:rPr lang="en-GB" dirty="0" err="1" smtClean="0"/>
              <a:t>X</a:t>
            </a:r>
            <a:r>
              <a:rPr lang="en-GB" baseline="30000" dirty="0" err="1" smtClean="0"/>
              <a:t>B</a:t>
            </a:r>
            <a:r>
              <a:rPr lang="en-GB" dirty="0" err="1" smtClean="0"/>
              <a:t>X</a:t>
            </a:r>
            <a:r>
              <a:rPr lang="en-GB" baseline="30000" dirty="0" err="1" smtClean="0"/>
              <a:t>b</a:t>
            </a:r>
            <a:r>
              <a:rPr lang="en-GB" baseline="30000" dirty="0" smtClean="0"/>
              <a:t> </a:t>
            </a:r>
            <a:r>
              <a:rPr lang="en-GB" dirty="0"/>
              <a:t>non affected female who is a carrier</a:t>
            </a:r>
            <a:endParaRPr lang="en-GB" baseline="30000" dirty="0"/>
          </a:p>
          <a:p>
            <a:pPr marL="118872" indent="0">
              <a:buNone/>
            </a:pPr>
            <a:r>
              <a:rPr lang="en-GB" dirty="0"/>
              <a:t>3. </a:t>
            </a:r>
            <a:r>
              <a:rPr lang="en-GB" dirty="0" err="1" smtClean="0"/>
              <a:t>X</a:t>
            </a:r>
            <a:r>
              <a:rPr lang="en-GB" baseline="30000" dirty="0" err="1" smtClean="0"/>
              <a:t>b</a:t>
            </a:r>
            <a:r>
              <a:rPr lang="en-GB" dirty="0" err="1" smtClean="0"/>
              <a:t>X</a:t>
            </a:r>
            <a:r>
              <a:rPr lang="en-GB" baseline="30000" dirty="0" err="1"/>
              <a:t>b</a:t>
            </a:r>
            <a:r>
              <a:rPr lang="en-GB" dirty="0" smtClean="0"/>
              <a:t> </a:t>
            </a:r>
            <a:r>
              <a:rPr lang="en-GB" dirty="0"/>
              <a:t>affected female</a:t>
            </a:r>
            <a:endParaRPr lang="en-GB" baseline="30000" dirty="0"/>
          </a:p>
          <a:p>
            <a:pPr marL="118872" indent="0">
              <a:buNone/>
            </a:pPr>
            <a:r>
              <a:rPr lang="en-GB" dirty="0"/>
              <a:t>4. </a:t>
            </a:r>
            <a:r>
              <a:rPr lang="en-GB" dirty="0" smtClean="0"/>
              <a:t>X</a:t>
            </a:r>
            <a:r>
              <a:rPr lang="en-GB" baseline="30000" dirty="0" smtClean="0"/>
              <a:t>B</a:t>
            </a:r>
            <a:r>
              <a:rPr lang="en-GB" dirty="0" smtClean="0"/>
              <a:t>Y </a:t>
            </a:r>
            <a:r>
              <a:rPr lang="en-GB" dirty="0"/>
              <a:t>non affected male</a:t>
            </a:r>
            <a:endParaRPr lang="en-GB" baseline="30000" dirty="0"/>
          </a:p>
          <a:p>
            <a:pPr marL="118872" indent="0">
              <a:buNone/>
            </a:pPr>
            <a:r>
              <a:rPr lang="en-GB" dirty="0"/>
              <a:t>5. </a:t>
            </a:r>
            <a:r>
              <a:rPr lang="en-GB" dirty="0" err="1" smtClean="0"/>
              <a:t>X</a:t>
            </a:r>
            <a:r>
              <a:rPr lang="en-GB" baseline="30000" dirty="0" err="1" smtClean="0"/>
              <a:t>b</a:t>
            </a:r>
            <a:r>
              <a:rPr lang="en-GB" dirty="0" err="1" smtClean="0"/>
              <a:t>Y</a:t>
            </a:r>
            <a:r>
              <a:rPr lang="en-GB" dirty="0" smtClean="0"/>
              <a:t> </a:t>
            </a:r>
            <a:r>
              <a:rPr lang="en-GB" dirty="0"/>
              <a:t>affected </a:t>
            </a:r>
            <a:r>
              <a:rPr lang="en-GB" dirty="0" smtClean="0"/>
              <a:t>male</a:t>
            </a:r>
          </a:p>
          <a:p>
            <a:pPr marL="118872" indent="0">
              <a:buNone/>
            </a:pPr>
            <a:endParaRPr lang="en-GB" baseline="30000" dirty="0" smtClean="0"/>
          </a:p>
          <a:p>
            <a:pPr marL="118872" indent="0">
              <a:buNone/>
            </a:pPr>
            <a:r>
              <a:rPr lang="en-GB" dirty="0" smtClean="0"/>
              <a:t>Draw a genetic cross diagram for a cross of 5 &amp; 3.    </a:t>
            </a:r>
            <a:endParaRPr lang="en-GB" dirty="0"/>
          </a:p>
          <a:p>
            <a:pPr marL="118872" indent="0">
              <a:buNone/>
            </a:pPr>
            <a:endParaRPr lang="en-GB" baseline="30000" dirty="0"/>
          </a:p>
          <a:p>
            <a:endParaRPr lang="en-GB" dirty="0"/>
          </a:p>
        </p:txBody>
      </p:sp>
    </p:spTree>
    <p:extLst>
      <p:ext uri="{BB962C8B-B14F-4D97-AF65-F5344CB8AC3E}">
        <p14:creationId xmlns:p14="http://schemas.microsoft.com/office/powerpoint/2010/main" val="29731344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6055"/>
            <a:ext cx="9448800" cy="1825096"/>
          </a:xfrm>
        </p:spPr>
        <p:style>
          <a:lnRef idx="3">
            <a:schemeClr val="lt1"/>
          </a:lnRef>
          <a:fillRef idx="1">
            <a:schemeClr val="accent6"/>
          </a:fillRef>
          <a:effectRef idx="1">
            <a:schemeClr val="accent6"/>
          </a:effectRef>
          <a:fontRef idx="minor">
            <a:schemeClr val="lt1"/>
          </a:fontRef>
        </p:style>
        <p:txBody>
          <a:bodyPr/>
          <a:lstStyle/>
          <a:p>
            <a:r>
              <a:rPr lang="en-GB" dirty="0" smtClean="0">
                <a:latin typeface="Comic Sans MS" panose="030F0702030302020204" pitchFamily="66" charset="0"/>
              </a:rPr>
              <a:t>Gene Pools</a:t>
            </a:r>
            <a:endParaRPr lang="en-GB" dirty="0">
              <a:latin typeface="Comic Sans MS" panose="030F0702030302020204" pitchFamily="66" charset="0"/>
            </a:endParaRPr>
          </a:p>
        </p:txBody>
      </p:sp>
      <p:sp>
        <p:nvSpPr>
          <p:cNvPr id="3" name="Subtitle 2"/>
          <p:cNvSpPr>
            <a:spLocks noGrp="1"/>
          </p:cNvSpPr>
          <p:nvPr>
            <p:ph type="subTitle" idx="1"/>
          </p:nvPr>
        </p:nvSpPr>
        <p:spPr>
          <a:xfrm>
            <a:off x="1114425" y="2333232"/>
            <a:ext cx="9605962" cy="685800"/>
          </a:xfrm>
        </p:spPr>
        <p:txBody>
          <a:bodyPr>
            <a:noAutofit/>
          </a:bodyPr>
          <a:lstStyle/>
          <a:p>
            <a:pPr marL="457200" indent="-457200">
              <a:buFont typeface="Arial" panose="020B0604020202020204" pitchFamily="34" charset="0"/>
              <a:buChar char="•"/>
            </a:pPr>
            <a:r>
              <a:rPr lang="en-GB" sz="3200" dirty="0" smtClean="0">
                <a:latin typeface="Comic Sans MS" panose="030F0702030302020204" pitchFamily="66" charset="0"/>
              </a:rPr>
              <a:t>Understand that selection pressures acting on the gene pool change allele frequencies in the population, including:</a:t>
            </a:r>
          </a:p>
          <a:p>
            <a:pPr marL="1828800" lvl="3" indent="-457200">
              <a:buFont typeface="Arial" panose="020B0604020202020204" pitchFamily="34" charset="0"/>
              <a:buChar char="•"/>
            </a:pPr>
            <a:r>
              <a:rPr lang="en-GB" sz="2400" dirty="0" smtClean="0">
                <a:latin typeface="Comic Sans MS" panose="030F0702030302020204" pitchFamily="66" charset="0"/>
              </a:rPr>
              <a:t>Stabilising selection maintaining continuity in a population</a:t>
            </a:r>
          </a:p>
          <a:p>
            <a:pPr marL="1828800" lvl="3" indent="-457200">
              <a:buFont typeface="Arial" panose="020B0604020202020204" pitchFamily="34" charset="0"/>
              <a:buChar char="•"/>
            </a:pPr>
            <a:r>
              <a:rPr lang="en-GB" sz="2400" dirty="0" smtClean="0">
                <a:latin typeface="Comic Sans MS" panose="030F0702030302020204" pitchFamily="66" charset="0"/>
              </a:rPr>
              <a:t>Disruptive selection leading to changes or speciation</a:t>
            </a:r>
          </a:p>
          <a:p>
            <a:pPr marL="457200" indent="-457200">
              <a:buFont typeface="Arial" panose="020B0604020202020204" pitchFamily="34" charset="0"/>
              <a:buChar char="•"/>
            </a:pPr>
            <a:r>
              <a:rPr lang="en-GB" sz="3200" dirty="0" smtClean="0">
                <a:latin typeface="Comic Sans MS" panose="030F0702030302020204" pitchFamily="66" charset="0"/>
              </a:rPr>
              <a:t>Understand that sometimes changes in allele frequencies can be the result of chance and not selection, including genetic drift</a:t>
            </a:r>
          </a:p>
        </p:txBody>
      </p:sp>
      <p:sp>
        <p:nvSpPr>
          <p:cNvPr id="4" name="Date Placeholder 3"/>
          <p:cNvSpPr>
            <a:spLocks noGrp="1"/>
          </p:cNvSpPr>
          <p:nvPr>
            <p:ph type="dt" sz="half" idx="10"/>
          </p:nvPr>
        </p:nvSpPr>
        <p:spPr/>
        <p:txBody>
          <a:bodyPr/>
          <a:lstStyle/>
          <a:p>
            <a:fld id="{F708F126-F7C6-45EE-B51E-9C2432A1D9C9}" type="datetime1">
              <a:rPr lang="en-GB" smtClean="0"/>
              <a:t>30/11/2018</a:t>
            </a:fld>
            <a:endParaRPr lang="en-GB"/>
          </a:p>
        </p:txBody>
      </p:sp>
      <p:sp>
        <p:nvSpPr>
          <p:cNvPr id="6" name="Date Placeholder 3"/>
          <p:cNvSpPr txBox="1">
            <a:spLocks/>
          </p:cNvSpPr>
          <p:nvPr/>
        </p:nvSpPr>
        <p:spPr>
          <a:xfrm>
            <a:off x="285750" y="196064"/>
            <a:ext cx="127825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smtClean="0">
                <a:solidFill>
                  <a:schemeClr val="tx1"/>
                </a:solidFill>
              </a:rPr>
              <a:t>C/W                                                                                                                 </a:t>
            </a:r>
            <a:fld id="{96E9C5A8-280E-4A28-9AC2-F6D1A8E4C959}" type="datetime1">
              <a:rPr lang="en-GB" sz="2800" smtClean="0">
                <a:solidFill>
                  <a:schemeClr val="tx1"/>
                </a:solidFill>
              </a:rPr>
              <a:pPr/>
              <a:t>30/11/2018</a:t>
            </a:fld>
            <a:endParaRPr lang="en-GB" sz="2000" dirty="0">
              <a:solidFill>
                <a:schemeClr val="tx1"/>
              </a:solidFill>
            </a:endParaRPr>
          </a:p>
        </p:txBody>
      </p:sp>
    </p:spTree>
    <p:extLst>
      <p:ext uri="{BB962C8B-B14F-4D97-AF65-F5344CB8AC3E}">
        <p14:creationId xmlns:p14="http://schemas.microsoft.com/office/powerpoint/2010/main" val="173686121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600" dirty="0" smtClean="0">
                <a:latin typeface="Comic Sans MS" panose="030F0702030302020204" pitchFamily="66" charset="0"/>
              </a:rPr>
              <a:t>Starter</a:t>
            </a:r>
            <a:endParaRPr lang="en-GB" sz="6600"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buNone/>
            </a:pPr>
            <a:r>
              <a:rPr lang="en-GB" sz="4400" dirty="0" smtClean="0">
                <a:latin typeface="Comic Sans MS" panose="030F0702030302020204" pitchFamily="66" charset="0"/>
              </a:rPr>
              <a:t>Using a series of genetic cross diagrams explain the difference between unlinked genes, linked genes and sex linked disorders. Be prepared to explain this to the rest of the class. </a:t>
            </a:r>
          </a:p>
          <a:p>
            <a:pPr marL="0" indent="0">
              <a:buNone/>
            </a:pPr>
            <a:r>
              <a:rPr lang="en-GB" sz="4400" dirty="0" smtClean="0">
                <a:latin typeface="Comic Sans MS" panose="030F0702030302020204" pitchFamily="66" charset="0"/>
              </a:rPr>
              <a:t>You have 10 minutes</a:t>
            </a:r>
            <a:endParaRPr lang="en-GB" sz="4400" dirty="0">
              <a:latin typeface="Comic Sans MS" panose="030F0702030302020204" pitchFamily="66" charset="0"/>
            </a:endParaRPr>
          </a:p>
        </p:txBody>
      </p:sp>
    </p:spTree>
    <p:extLst>
      <p:ext uri="{BB962C8B-B14F-4D97-AF65-F5344CB8AC3E}">
        <p14:creationId xmlns:p14="http://schemas.microsoft.com/office/powerpoint/2010/main" val="2524009226"/>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6000" b="1" dirty="0" smtClean="0">
                <a:latin typeface="Comic Sans MS" panose="030F0702030302020204" pitchFamily="66" charset="0"/>
              </a:rPr>
              <a:t>What is a gene pool?</a:t>
            </a:r>
            <a:endParaRPr lang="en-GB" sz="6000"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pPr marL="0" indent="0">
              <a:lnSpc>
                <a:spcPct val="100000"/>
              </a:lnSpc>
              <a:buNone/>
            </a:pPr>
            <a:r>
              <a:rPr lang="en-GB" sz="4000" dirty="0" smtClean="0">
                <a:latin typeface="Comic Sans MS" panose="030F0702030302020204" pitchFamily="66" charset="0"/>
              </a:rPr>
              <a:t>The sum total of all the alleles in a population at a given time is known as the gene pool and it will run to millions or even billions of genes. </a:t>
            </a:r>
            <a:endParaRPr lang="en-GB" sz="40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191329046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012" y="0"/>
            <a:ext cx="10515600" cy="1325563"/>
          </a:xfrm>
        </p:spPr>
        <p:txBody>
          <a:bodyPr>
            <a:normAutofit/>
          </a:bodyPr>
          <a:lstStyle/>
          <a:p>
            <a:r>
              <a:rPr lang="en-GB" sz="6600" dirty="0" smtClean="0">
                <a:latin typeface="Comic Sans MS" panose="030F0702030302020204" pitchFamily="66" charset="0"/>
              </a:rPr>
              <a:t>Stabilising Selection</a:t>
            </a:r>
            <a:endParaRPr lang="en-GB" sz="6600" dirty="0">
              <a:latin typeface="Comic Sans MS" panose="030F0702030302020204" pitchFamily="66" charset="0"/>
            </a:endParaRPr>
          </a:p>
        </p:txBody>
      </p:sp>
      <p:sp>
        <p:nvSpPr>
          <p:cNvPr id="3" name="Content Placeholder 2"/>
          <p:cNvSpPr>
            <a:spLocks noGrp="1"/>
          </p:cNvSpPr>
          <p:nvPr>
            <p:ph idx="1"/>
          </p:nvPr>
        </p:nvSpPr>
        <p:spPr>
          <a:xfrm>
            <a:off x="481012" y="1325563"/>
            <a:ext cx="11249025" cy="4760913"/>
          </a:xfrm>
        </p:spPr>
        <p:txBody>
          <a:bodyPr/>
          <a:lstStyle/>
          <a:p>
            <a:pPr>
              <a:lnSpc>
                <a:spcPct val="100000"/>
              </a:lnSpc>
            </a:pPr>
            <a:r>
              <a:rPr lang="en-GB" dirty="0" smtClean="0">
                <a:latin typeface="Comic Sans MS" panose="030F0702030302020204" pitchFamily="66" charset="0"/>
              </a:rPr>
              <a:t>We often think of natural selection as the selection of new and advantageous features in a population. It actually acts to conserve genotypes that are already proving to be successful.</a:t>
            </a:r>
          </a:p>
          <a:p>
            <a:pPr>
              <a:lnSpc>
                <a:spcPct val="100000"/>
              </a:lnSpc>
            </a:pPr>
            <a:r>
              <a:rPr lang="en-GB" dirty="0" smtClean="0">
                <a:latin typeface="Comic Sans MS" panose="030F0702030302020204" pitchFamily="66" charset="0"/>
              </a:rPr>
              <a:t>This reduces variation in a population so the frequency of a few alleles is very high but others are reduced.</a:t>
            </a:r>
          </a:p>
          <a:p>
            <a:pPr>
              <a:lnSpc>
                <a:spcPct val="100000"/>
              </a:lnSpc>
            </a:pPr>
            <a:r>
              <a:rPr lang="en-GB" dirty="0" smtClean="0">
                <a:latin typeface="Comic Sans MS" panose="030F0702030302020204" pitchFamily="66" charset="0"/>
              </a:rPr>
              <a:t>This is called stabilising selection and has resulted in many organisms that have changed very little over time. </a:t>
            </a: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3799018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929" y="-180975"/>
            <a:ext cx="10515600" cy="1325563"/>
          </a:xfrm>
        </p:spPr>
        <p:txBody>
          <a:bodyPr/>
          <a:lstStyle/>
          <a:p>
            <a:r>
              <a:rPr lang="en-GB" dirty="0" smtClean="0">
                <a:latin typeface="Comic Sans MS" panose="030F0702030302020204" pitchFamily="66" charset="0"/>
              </a:rPr>
              <a:t>Example of stabilising selection</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p:cNvPicPr>
            <a:picLocks noChangeAspect="1"/>
          </p:cNvPicPr>
          <p:nvPr/>
        </p:nvPicPr>
        <p:blipFill>
          <a:blip r:embed="rId2"/>
          <a:stretch>
            <a:fillRect/>
          </a:stretch>
        </p:blipFill>
        <p:spPr>
          <a:xfrm>
            <a:off x="2343151" y="2328932"/>
            <a:ext cx="6181328" cy="3956050"/>
          </a:xfrm>
          <a:prstGeom prst="rect">
            <a:avLst/>
          </a:prstGeom>
        </p:spPr>
      </p:pic>
      <p:sp>
        <p:nvSpPr>
          <p:cNvPr id="3" name="TextBox 2"/>
          <p:cNvSpPr txBox="1"/>
          <p:nvPr/>
        </p:nvSpPr>
        <p:spPr>
          <a:xfrm>
            <a:off x="176213" y="1158520"/>
            <a:ext cx="3929062" cy="923330"/>
          </a:xfrm>
          <a:prstGeom prst="rect">
            <a:avLst/>
          </a:prstGeom>
          <a:noFill/>
        </p:spPr>
        <p:txBody>
          <a:bodyPr wrap="square" rtlCol="0">
            <a:spAutoFit/>
          </a:bodyPr>
          <a:lstStyle/>
          <a:p>
            <a:r>
              <a:rPr lang="en-GB" dirty="0" smtClean="0">
                <a:latin typeface="Comic Sans MS" panose="030F0702030302020204" pitchFamily="66" charset="0"/>
              </a:rPr>
              <a:t>This shows that when birthweight is too low, there is a high infant mortality rate. </a:t>
            </a:r>
          </a:p>
        </p:txBody>
      </p:sp>
      <p:cxnSp>
        <p:nvCxnSpPr>
          <p:cNvPr id="7" name="Straight Arrow Connector 6"/>
          <p:cNvCxnSpPr/>
          <p:nvPr/>
        </p:nvCxnSpPr>
        <p:spPr>
          <a:xfrm>
            <a:off x="2800350" y="1928952"/>
            <a:ext cx="1304925" cy="1128573"/>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8524479" y="1015910"/>
            <a:ext cx="3376612" cy="1477328"/>
          </a:xfrm>
          <a:prstGeom prst="rect">
            <a:avLst/>
          </a:prstGeom>
          <a:noFill/>
        </p:spPr>
        <p:txBody>
          <a:bodyPr wrap="square" rtlCol="0">
            <a:spAutoFit/>
          </a:bodyPr>
          <a:lstStyle/>
          <a:p>
            <a:r>
              <a:rPr lang="en-GB" dirty="0" smtClean="0">
                <a:latin typeface="Comic Sans MS" panose="030F0702030302020204" pitchFamily="66" charset="0"/>
              </a:rPr>
              <a:t>In the same way if the birthweight is between 6-8 pounds then the infant mortality rate is very low. </a:t>
            </a:r>
          </a:p>
          <a:p>
            <a:endParaRPr lang="en-GB" dirty="0">
              <a:latin typeface="Comic Sans MS" panose="030F0702030302020204" pitchFamily="66" charset="0"/>
            </a:endParaRPr>
          </a:p>
        </p:txBody>
      </p:sp>
      <p:cxnSp>
        <p:nvCxnSpPr>
          <p:cNvPr id="13" name="Straight Arrow Connector 12"/>
          <p:cNvCxnSpPr/>
          <p:nvPr/>
        </p:nvCxnSpPr>
        <p:spPr>
          <a:xfrm flipH="1">
            <a:off x="6300191" y="1641105"/>
            <a:ext cx="2224288" cy="77973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8990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8137" y="396874"/>
            <a:ext cx="11420476" cy="5789613"/>
          </a:xfrm>
        </p:spPr>
        <p:txBody>
          <a:bodyPr>
            <a:normAutofit/>
          </a:bodyPr>
          <a:lstStyle/>
          <a:p>
            <a:pPr marL="0" indent="0">
              <a:buNone/>
            </a:pPr>
            <a:r>
              <a:rPr lang="en-GB" sz="4000" b="1" dirty="0" err="1" smtClean="0">
                <a:latin typeface="Comic Sans MS" panose="030F0702030302020204" pitchFamily="66" charset="0"/>
              </a:rPr>
              <a:t>Telophase</a:t>
            </a:r>
            <a:r>
              <a:rPr lang="en-GB" sz="4000" b="1" dirty="0" smtClean="0">
                <a:latin typeface="Comic Sans MS" panose="030F0702030302020204" pitchFamily="66" charset="0"/>
              </a:rPr>
              <a:t> I</a:t>
            </a:r>
          </a:p>
          <a:p>
            <a:pPr marL="0" indent="0">
              <a:buNone/>
            </a:pPr>
            <a:r>
              <a:rPr lang="en-GB" sz="4000" dirty="0" smtClean="0">
                <a:latin typeface="Comic Sans MS" panose="030F0702030302020204" pitchFamily="66" charset="0"/>
              </a:rPr>
              <a:t>New nuclear membranes form. </a:t>
            </a:r>
          </a:p>
          <a:p>
            <a:pPr marL="0" indent="0">
              <a:buNone/>
            </a:pPr>
            <a:r>
              <a:rPr lang="en-GB" sz="4000" dirty="0" smtClean="0">
                <a:latin typeface="Comic Sans MS" panose="030F0702030302020204" pitchFamily="66" charset="0"/>
              </a:rPr>
              <a:t>Most animal cells chromosomes go through partial uncoiling.</a:t>
            </a:r>
          </a:p>
          <a:p>
            <a:pPr marL="0" indent="0">
              <a:buNone/>
            </a:pPr>
            <a:r>
              <a:rPr lang="en-GB" sz="4000" dirty="0" smtClean="0">
                <a:latin typeface="Comic Sans MS" panose="030F0702030302020204" pitchFamily="66" charset="0"/>
              </a:rPr>
              <a:t>Each of the two daughter cells is haploid, but each chromosome is still made up of two chromatids.</a:t>
            </a:r>
            <a:endParaRPr lang="en-GB" sz="40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C8E5EE38-EAED-4648-92D2-0E00574E36EC}" type="datetime1">
              <a:rPr lang="en-GB" smtClean="0"/>
              <a:t>30/11/2018</a:t>
            </a:fld>
            <a:endParaRPr lang="en-GB"/>
          </a:p>
        </p:txBody>
      </p:sp>
    </p:spTree>
    <p:extLst>
      <p:ext uri="{BB962C8B-B14F-4D97-AF65-F5344CB8AC3E}">
        <p14:creationId xmlns:p14="http://schemas.microsoft.com/office/powerpoint/2010/main" val="2119401172"/>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413" y="-155576"/>
            <a:ext cx="10515600" cy="1325563"/>
          </a:xfrm>
        </p:spPr>
        <p:txBody>
          <a:bodyPr/>
          <a:lstStyle/>
          <a:p>
            <a:r>
              <a:rPr lang="en-GB" dirty="0" smtClean="0">
                <a:latin typeface="Comic Sans MS" panose="030F0702030302020204" pitchFamily="66" charset="0"/>
              </a:rPr>
              <a:t>Directional selection</a:t>
            </a:r>
            <a:endParaRPr lang="en-GB" dirty="0">
              <a:latin typeface="Comic Sans MS" panose="030F0702030302020204" pitchFamily="66" charset="0"/>
            </a:endParaRPr>
          </a:p>
        </p:txBody>
      </p:sp>
      <p:sp>
        <p:nvSpPr>
          <p:cNvPr id="3" name="Content Placeholder 2"/>
          <p:cNvSpPr>
            <a:spLocks noGrp="1"/>
          </p:cNvSpPr>
          <p:nvPr>
            <p:ph idx="1"/>
          </p:nvPr>
        </p:nvSpPr>
        <p:spPr>
          <a:xfrm>
            <a:off x="252413" y="938211"/>
            <a:ext cx="10515600" cy="4351338"/>
          </a:xfrm>
        </p:spPr>
        <p:txBody>
          <a:bodyPr/>
          <a:lstStyle/>
          <a:p>
            <a:r>
              <a:rPr lang="en-GB" dirty="0" smtClean="0">
                <a:latin typeface="Comic Sans MS" panose="030F0702030302020204" pitchFamily="66" charset="0"/>
              </a:rPr>
              <a:t>Occurs whenever environmental pressure is applied to a population.</a:t>
            </a:r>
          </a:p>
          <a:p>
            <a:r>
              <a:rPr lang="en-GB" dirty="0" smtClean="0">
                <a:latin typeface="Comic Sans MS" panose="030F0702030302020204" pitchFamily="66" charset="0"/>
              </a:rPr>
              <a:t>Populations of insects sprayed with pesticide</a:t>
            </a:r>
          </a:p>
          <a:p>
            <a:r>
              <a:rPr lang="en-GB" dirty="0" err="1" smtClean="0">
                <a:latin typeface="Comic Sans MS" panose="030F0702030302020204" pitchFamily="66" charset="0"/>
              </a:rPr>
              <a:t>Myxomatosis</a:t>
            </a:r>
            <a:r>
              <a:rPr lang="en-GB" dirty="0" smtClean="0">
                <a:latin typeface="Comic Sans MS" panose="030F0702030302020204" pitchFamily="66" charset="0"/>
              </a:rPr>
              <a:t> nearly wiping out rabbit population in Britain and New Zealand</a:t>
            </a:r>
          </a:p>
          <a:p>
            <a:r>
              <a:rPr lang="en-GB" dirty="0" smtClean="0">
                <a:latin typeface="Comic Sans MS" panose="030F0702030302020204" pitchFamily="66" charset="0"/>
              </a:rPr>
              <a:t>Evolution of an advantageous phenotype.</a:t>
            </a: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29488" y="3100948"/>
            <a:ext cx="4668773" cy="3620527"/>
          </a:xfrm>
          <a:prstGeom prst="rect">
            <a:avLst/>
          </a:prstGeom>
        </p:spPr>
      </p:pic>
      <p:pic>
        <p:nvPicPr>
          <p:cNvPr id="6" name="Picture 5"/>
          <p:cNvPicPr>
            <a:picLocks noChangeAspect="1"/>
          </p:cNvPicPr>
          <p:nvPr/>
        </p:nvPicPr>
        <p:blipFill>
          <a:blip r:embed="rId3"/>
          <a:stretch>
            <a:fillRect/>
          </a:stretch>
        </p:blipFill>
        <p:spPr>
          <a:xfrm>
            <a:off x="252413" y="3884016"/>
            <a:ext cx="3748088" cy="2811066"/>
          </a:xfrm>
          <a:prstGeom prst="rect">
            <a:avLst/>
          </a:prstGeom>
        </p:spPr>
      </p:pic>
    </p:spTree>
    <p:extLst>
      <p:ext uri="{BB962C8B-B14F-4D97-AF65-F5344CB8AC3E}">
        <p14:creationId xmlns:p14="http://schemas.microsoft.com/office/powerpoint/2010/main" val="191140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87" y="-155576"/>
            <a:ext cx="10515600" cy="1325563"/>
          </a:xfrm>
        </p:spPr>
        <p:txBody>
          <a:bodyPr>
            <a:normAutofit/>
          </a:bodyPr>
          <a:lstStyle/>
          <a:p>
            <a:r>
              <a:rPr lang="en-GB" sz="3600" dirty="0" smtClean="0">
                <a:latin typeface="Comic Sans MS" panose="030F0702030302020204" pitchFamily="66" charset="0"/>
              </a:rPr>
              <a:t>Disruptive Selection (diversifying selection)</a:t>
            </a:r>
            <a:endParaRPr lang="en-GB" sz="3600" dirty="0">
              <a:latin typeface="Comic Sans MS" panose="030F0702030302020204" pitchFamily="66" charset="0"/>
            </a:endParaRPr>
          </a:p>
        </p:txBody>
      </p:sp>
      <p:sp>
        <p:nvSpPr>
          <p:cNvPr id="3" name="Content Placeholder 2"/>
          <p:cNvSpPr>
            <a:spLocks noGrp="1"/>
          </p:cNvSpPr>
          <p:nvPr>
            <p:ph idx="1"/>
          </p:nvPr>
        </p:nvSpPr>
        <p:spPr>
          <a:xfrm>
            <a:off x="280987" y="1169986"/>
            <a:ext cx="11577638" cy="5186363"/>
          </a:xfrm>
        </p:spPr>
        <p:txBody>
          <a:bodyPr/>
          <a:lstStyle/>
          <a:p>
            <a:r>
              <a:rPr lang="en-GB" dirty="0" smtClean="0">
                <a:latin typeface="Comic Sans MS" panose="030F0702030302020204" pitchFamily="66" charset="0"/>
              </a:rPr>
              <a:t>Variation of directional selection</a:t>
            </a:r>
          </a:p>
          <a:p>
            <a:r>
              <a:rPr lang="en-GB" dirty="0" smtClean="0">
                <a:latin typeface="Comic Sans MS" panose="030F0702030302020204" pitchFamily="66" charset="0"/>
              </a:rPr>
              <a:t>Increase in diversity of population rather than a trend in one direction</a:t>
            </a:r>
          </a:p>
          <a:p>
            <a:r>
              <a:rPr lang="en-GB" dirty="0" smtClean="0">
                <a:latin typeface="Comic Sans MS" panose="030F0702030302020204" pitchFamily="66" charset="0"/>
              </a:rPr>
              <a:t>Conditions are diverse and small subpopulations evolve different phenotypes </a:t>
            </a:r>
          </a:p>
          <a:p>
            <a:r>
              <a:rPr lang="en-GB" dirty="0" smtClean="0">
                <a:latin typeface="Comic Sans MS" panose="030F0702030302020204" pitchFamily="66" charset="0"/>
              </a:rPr>
              <a:t>Darwin’s Finches</a:t>
            </a:r>
          </a:p>
          <a:p>
            <a:r>
              <a:rPr lang="en-GB" dirty="0" smtClean="0">
                <a:latin typeface="Comic Sans MS" panose="030F0702030302020204" pitchFamily="66" charset="0"/>
              </a:rPr>
              <a:t>Cichlid fish of the African Great Lakes</a:t>
            </a: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180957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p:cNvPicPr>
            <a:picLocks noChangeAspect="1"/>
          </p:cNvPicPr>
          <p:nvPr/>
        </p:nvPicPr>
        <p:blipFill>
          <a:blip r:embed="rId2"/>
          <a:stretch>
            <a:fillRect/>
          </a:stretch>
        </p:blipFill>
        <p:spPr>
          <a:xfrm>
            <a:off x="182479" y="1027906"/>
            <a:ext cx="5913521" cy="4462205"/>
          </a:xfrm>
          <a:prstGeom prst="rect">
            <a:avLst/>
          </a:prstGeom>
        </p:spPr>
      </p:pic>
      <p:pic>
        <p:nvPicPr>
          <p:cNvPr id="6" name="Picture 5"/>
          <p:cNvPicPr>
            <a:picLocks noChangeAspect="1"/>
          </p:cNvPicPr>
          <p:nvPr/>
        </p:nvPicPr>
        <p:blipFill>
          <a:blip r:embed="rId3"/>
          <a:stretch>
            <a:fillRect/>
          </a:stretch>
        </p:blipFill>
        <p:spPr>
          <a:xfrm>
            <a:off x="6096000" y="205605"/>
            <a:ext cx="5757863" cy="6436073"/>
          </a:xfrm>
          <a:prstGeom prst="rect">
            <a:avLst/>
          </a:prstGeom>
        </p:spPr>
      </p:pic>
    </p:spTree>
    <p:extLst>
      <p:ext uri="{BB962C8B-B14F-4D97-AF65-F5344CB8AC3E}">
        <p14:creationId xmlns:p14="http://schemas.microsoft.com/office/powerpoint/2010/main" val="2597632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latin typeface="Comic Sans MS" panose="030F0702030302020204" pitchFamily="66" charset="0"/>
              </a:rPr>
              <a:t>Genetic Drift – change due to chance</a:t>
            </a:r>
            <a:endParaRPr lang="en-GB" b="1" dirty="0">
              <a:latin typeface="Comic Sans MS" panose="030F0702030302020204" pitchFamily="66" charset="0"/>
            </a:endParaRPr>
          </a:p>
        </p:txBody>
      </p:sp>
      <p:sp>
        <p:nvSpPr>
          <p:cNvPr id="3" name="Content Placeholder 2"/>
          <p:cNvSpPr>
            <a:spLocks noGrp="1"/>
          </p:cNvSpPr>
          <p:nvPr>
            <p:ph idx="1"/>
          </p:nvPr>
        </p:nvSpPr>
        <p:spPr/>
        <p:txBody>
          <a:bodyPr>
            <a:normAutofit/>
          </a:bodyPr>
          <a:lstStyle/>
          <a:p>
            <a:r>
              <a:rPr lang="en-GB" sz="4000" dirty="0" smtClean="0">
                <a:latin typeface="Comic Sans MS" panose="030F0702030302020204" pitchFamily="66" charset="0"/>
              </a:rPr>
              <a:t>Random changes in the gene pool of a population due to chance not because the confer an advantage or disadvantage. </a:t>
            </a:r>
          </a:p>
          <a:p>
            <a:r>
              <a:rPr lang="en-GB" sz="4000" dirty="0" smtClean="0">
                <a:latin typeface="Comic Sans MS" panose="030F0702030302020204" pitchFamily="66" charset="0"/>
              </a:rPr>
              <a:t>Relatively little difference in large populations</a:t>
            </a:r>
          </a:p>
          <a:p>
            <a:r>
              <a:rPr lang="en-GB" sz="4000" dirty="0" smtClean="0">
                <a:latin typeface="Comic Sans MS" panose="030F0702030302020204" pitchFamily="66" charset="0"/>
              </a:rPr>
              <a:t>Small populations can have a major effect</a:t>
            </a:r>
            <a:endParaRPr lang="en-GB" sz="40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38421688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p:cNvPicPr>
            <a:picLocks noChangeAspect="1"/>
          </p:cNvPicPr>
          <p:nvPr/>
        </p:nvPicPr>
        <p:blipFill>
          <a:blip r:embed="rId2"/>
          <a:stretch>
            <a:fillRect/>
          </a:stretch>
        </p:blipFill>
        <p:spPr>
          <a:xfrm>
            <a:off x="976312" y="476380"/>
            <a:ext cx="6767513" cy="5879970"/>
          </a:xfrm>
          <a:prstGeom prst="rect">
            <a:avLst/>
          </a:prstGeom>
        </p:spPr>
      </p:pic>
    </p:spTree>
    <p:extLst>
      <p:ext uri="{BB962C8B-B14F-4D97-AF65-F5344CB8AC3E}">
        <p14:creationId xmlns:p14="http://schemas.microsoft.com/office/powerpoint/2010/main" val="35502570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Summary Video Clip</a:t>
            </a:r>
            <a:endParaRPr lang="en-GB" dirty="0"/>
          </a:p>
        </p:txBody>
      </p:sp>
      <p:sp>
        <p:nvSpPr>
          <p:cNvPr id="3" name="Content Placeholder 2"/>
          <p:cNvSpPr>
            <a:spLocks noGrp="1"/>
          </p:cNvSpPr>
          <p:nvPr>
            <p:ph idx="1"/>
          </p:nvPr>
        </p:nvSpPr>
        <p:spPr/>
        <p:txBody>
          <a:bodyPr/>
          <a:lstStyle/>
          <a:p>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a:hlinkClick r:id="rId2"/>
          </p:cNvPr>
          <p:cNvPicPr>
            <a:picLocks noChangeAspect="1"/>
          </p:cNvPicPr>
          <p:nvPr/>
        </p:nvPicPr>
        <p:blipFill rotWithShape="1">
          <a:blip r:embed="rId3"/>
          <a:srcRect l="11274" t="21875" r="41948" b="17774"/>
          <a:stretch/>
        </p:blipFill>
        <p:spPr>
          <a:xfrm>
            <a:off x="3581400" y="2353469"/>
            <a:ext cx="5271224" cy="3823494"/>
          </a:xfrm>
          <a:prstGeom prst="rect">
            <a:avLst/>
          </a:prstGeom>
        </p:spPr>
      </p:pic>
    </p:spTree>
    <p:extLst>
      <p:ext uri="{BB962C8B-B14F-4D97-AF65-F5344CB8AC3E}">
        <p14:creationId xmlns:p14="http://schemas.microsoft.com/office/powerpoint/2010/main" val="353728277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275" y="-82550"/>
            <a:ext cx="11634788" cy="1325563"/>
          </a:xfrm>
        </p:spPr>
        <p:txBody>
          <a:bodyPr/>
          <a:lstStyle/>
          <a:p>
            <a:r>
              <a:rPr lang="en-GB" dirty="0" smtClean="0">
                <a:latin typeface="Comic Sans MS" panose="030F0702030302020204" pitchFamily="66" charset="0"/>
              </a:rPr>
              <a:t>Questions – We will be discussing  these	</a:t>
            </a:r>
            <a:endParaRPr lang="en-GB" dirty="0">
              <a:latin typeface="Comic Sans MS" panose="030F0702030302020204" pitchFamily="66" charset="0"/>
            </a:endParaRPr>
          </a:p>
        </p:txBody>
      </p:sp>
      <p:sp>
        <p:nvSpPr>
          <p:cNvPr id="3" name="Content Placeholder 2"/>
          <p:cNvSpPr>
            <a:spLocks noGrp="1"/>
          </p:cNvSpPr>
          <p:nvPr>
            <p:ph idx="1"/>
          </p:nvPr>
        </p:nvSpPr>
        <p:spPr>
          <a:xfrm>
            <a:off x="295275" y="1042988"/>
            <a:ext cx="11896725" cy="4351338"/>
          </a:xfrm>
        </p:spPr>
        <p:txBody>
          <a:bodyPr>
            <a:noAutofit/>
          </a:bodyPr>
          <a:lstStyle/>
          <a:p>
            <a:pPr marL="514350" indent="-514350">
              <a:lnSpc>
                <a:spcPct val="100000"/>
              </a:lnSpc>
              <a:buAutoNum type="arabicPeriod"/>
            </a:pPr>
            <a:r>
              <a:rPr lang="en-GB" sz="3200" dirty="0" smtClean="0">
                <a:latin typeface="Comic Sans MS" panose="030F0702030302020204" pitchFamily="66" charset="0"/>
              </a:rPr>
              <a:t>What are the main similarities and differences between the effects of stabilising and disruptive selection pressure on a population?</a:t>
            </a:r>
          </a:p>
          <a:p>
            <a:pPr marL="514350" indent="-514350">
              <a:lnSpc>
                <a:spcPct val="100000"/>
              </a:lnSpc>
              <a:buAutoNum type="arabicPeriod"/>
            </a:pPr>
            <a:r>
              <a:rPr lang="en-GB" sz="3200" dirty="0" smtClean="0">
                <a:latin typeface="Comic Sans MS" panose="030F0702030302020204" pitchFamily="66" charset="0"/>
              </a:rPr>
              <a:t>Evolution can be described as a change in the gene pool of an organism as a result of a change in selection pressures due to a change in the environment. What are the limitations of this model?</a:t>
            </a:r>
          </a:p>
          <a:p>
            <a:pPr marL="514350" indent="-514350">
              <a:lnSpc>
                <a:spcPct val="100000"/>
              </a:lnSpc>
              <a:buAutoNum type="arabicPeriod"/>
            </a:pPr>
            <a:r>
              <a:rPr lang="en-GB" sz="3200" dirty="0" smtClean="0">
                <a:latin typeface="Comic Sans MS" panose="030F0702030302020204" pitchFamily="66" charset="0"/>
              </a:rPr>
              <a:t>Why do small populations of organisms often have low genetic diversity, and what are the disadvantages of large genetic diversity?</a:t>
            </a:r>
            <a:endParaRPr lang="en-GB" sz="32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30606494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3862" y="-300038"/>
            <a:ext cx="10515600" cy="1325563"/>
          </a:xfrm>
        </p:spPr>
        <p:txBody>
          <a:bodyPr>
            <a:normAutofit/>
          </a:bodyPr>
          <a:lstStyle/>
          <a:p>
            <a:r>
              <a:rPr lang="en-GB" sz="5400" b="1" dirty="0" smtClean="0"/>
              <a:t>Possible answers</a:t>
            </a:r>
            <a:endParaRPr lang="en-GB" sz="5400" b="1" dirty="0"/>
          </a:p>
        </p:txBody>
      </p:sp>
      <p:sp>
        <p:nvSpPr>
          <p:cNvPr id="3" name="Content Placeholder 2"/>
          <p:cNvSpPr>
            <a:spLocks noGrp="1"/>
          </p:cNvSpPr>
          <p:nvPr>
            <p:ph idx="1"/>
          </p:nvPr>
        </p:nvSpPr>
        <p:spPr>
          <a:xfrm>
            <a:off x="552450" y="1025525"/>
            <a:ext cx="10515600" cy="4351338"/>
          </a:xfrm>
        </p:spPr>
        <p:txBody>
          <a:bodyPr>
            <a:noAutofit/>
          </a:bodyPr>
          <a:lstStyle/>
          <a:p>
            <a:pPr marL="514350" indent="-514350">
              <a:buAutoNum type="arabicPeriod"/>
            </a:pPr>
            <a:r>
              <a:rPr lang="en-GB" sz="2400" dirty="0" smtClean="0"/>
              <a:t>Stabilising selection tends to cause genes that are already successful to flourish and become more frequent within the gene pool. Disruptive selection will cause an advantageous gene to become more successful because of a change in the selection pressures or the environment. Disruptive selection is more likely to cause evolution and speciation. </a:t>
            </a:r>
          </a:p>
          <a:p>
            <a:pPr marL="514350" indent="-514350">
              <a:buAutoNum type="arabicPeriod"/>
            </a:pPr>
            <a:r>
              <a:rPr lang="en-GB" sz="2400" dirty="0" smtClean="0"/>
              <a:t>The limitations of this model are that it mainly focusses on disruptive selection and does not take into account genetic shift or random changes in genes. It also does not consider population sizes, as genetic drift would have a much larger impact on a smaller population than a bigger one and could potentially eradicate a certain genotype. </a:t>
            </a:r>
          </a:p>
          <a:p>
            <a:pPr marL="514350" indent="-514350">
              <a:buAutoNum type="arabicPeriod"/>
            </a:pPr>
            <a:r>
              <a:rPr lang="en-GB" sz="2400" dirty="0" smtClean="0"/>
              <a:t>Genetic drift causes low genetic diversity in smaller populations. Disadvantages of have large genetic diversity is that they may not be specialists within an environment and may struggle stabilise their gene pool. Being more generalist can mean that the overall fitness of the population is weak and therefore cannot cope when there are changes to the environment.  </a:t>
            </a:r>
            <a:endParaRPr lang="en-GB" sz="2400"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35182329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850" y="0"/>
            <a:ext cx="10515600" cy="1325563"/>
          </a:xfrm>
        </p:spPr>
        <p:txBody>
          <a:bodyPr>
            <a:normAutofit/>
          </a:bodyPr>
          <a:lstStyle/>
          <a:p>
            <a:r>
              <a:rPr lang="en-GB" sz="6000" b="1" dirty="0" smtClean="0">
                <a:latin typeface="Comic Sans MS" panose="030F0702030302020204" pitchFamily="66" charset="0"/>
              </a:rPr>
              <a:t>Modelling allele frequency</a:t>
            </a:r>
            <a:endParaRPr lang="en-GB" sz="6000" b="1" dirty="0">
              <a:latin typeface="Comic Sans MS" panose="030F0702030302020204" pitchFamily="66" charset="0"/>
            </a:endParaRPr>
          </a:p>
        </p:txBody>
      </p:sp>
      <p:sp>
        <p:nvSpPr>
          <p:cNvPr id="3" name="Content Placeholder 2"/>
          <p:cNvSpPr>
            <a:spLocks noGrp="1"/>
          </p:cNvSpPr>
          <p:nvPr>
            <p:ph idx="1"/>
          </p:nvPr>
        </p:nvSpPr>
        <p:spPr>
          <a:xfrm>
            <a:off x="195262" y="1325562"/>
            <a:ext cx="11996737" cy="5030787"/>
          </a:xfrm>
        </p:spPr>
        <p:txBody>
          <a:bodyPr>
            <a:normAutofit/>
          </a:bodyPr>
          <a:lstStyle/>
          <a:p>
            <a:pPr>
              <a:lnSpc>
                <a:spcPct val="100000"/>
              </a:lnSpc>
            </a:pPr>
            <a:r>
              <a:rPr lang="en-GB" sz="3200" dirty="0" smtClean="0">
                <a:latin typeface="Comic Sans MS" panose="030F0702030302020204" pitchFamily="66" charset="0"/>
              </a:rPr>
              <a:t>Imagine we have allele X and x. If all the individuals in a breeding population of 100 diploid organisms are heterozygous, then in theory the frequency of each allele is 100/200 or 0.5. This gives a way of building a model.</a:t>
            </a:r>
          </a:p>
          <a:p>
            <a:pPr>
              <a:lnSpc>
                <a:spcPct val="100000"/>
              </a:lnSpc>
            </a:pPr>
            <a:r>
              <a:rPr lang="en-GB" sz="3200" dirty="0" smtClean="0">
                <a:latin typeface="Comic Sans MS" panose="030F0702030302020204" pitchFamily="66" charset="0"/>
              </a:rPr>
              <a:t>Frequency of dominant allele represented by r.</a:t>
            </a:r>
          </a:p>
          <a:p>
            <a:pPr>
              <a:lnSpc>
                <a:spcPct val="100000"/>
              </a:lnSpc>
            </a:pPr>
            <a:r>
              <a:rPr lang="en-GB" sz="3200" dirty="0" smtClean="0">
                <a:latin typeface="Comic Sans MS" panose="030F0702030302020204" pitchFamily="66" charset="0"/>
              </a:rPr>
              <a:t>Frequency of recessive allele represented by q. </a:t>
            </a:r>
            <a:endParaRPr lang="en-GB" sz="3200" dirty="0">
              <a:latin typeface="Comic Sans MS" panose="030F0702030302020204" pitchFamily="66" charset="0"/>
            </a:endParaRPr>
          </a:p>
          <a:p>
            <a:pPr marL="0" indent="0">
              <a:lnSpc>
                <a:spcPct val="100000"/>
              </a:lnSpc>
              <a:buNone/>
            </a:pPr>
            <a:r>
              <a:rPr lang="en-GB" sz="3200" dirty="0" smtClean="0">
                <a:latin typeface="Comic Sans MS" panose="030F0702030302020204" pitchFamily="66" charset="0"/>
              </a:rPr>
              <a:t>r + q = 1</a:t>
            </a: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20610728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The Hardy-Weinberg equilibrium</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a:lnSpc>
                <a:spcPct val="100000"/>
              </a:lnSpc>
            </a:pPr>
            <a:r>
              <a:rPr lang="en-GB" dirty="0" smtClean="0">
                <a:latin typeface="Comic Sans MS" panose="030F0702030302020204" pitchFamily="66" charset="0"/>
              </a:rPr>
              <a:t>This theory states that in a population that is not evolving, the allele frequencies in the population will remain stable from one generation to the next in the absence of other evolutionary influences. If the population is evolving, the allele frequencies will change from generation to generation and so the population is not in equilibrium.</a:t>
            </a:r>
          </a:p>
          <a:p>
            <a:pPr>
              <a:lnSpc>
                <a:spcPct val="100000"/>
              </a:lnSpc>
            </a:pPr>
            <a:r>
              <a:rPr lang="en-GB" dirty="0" smtClean="0">
                <a:latin typeface="Comic Sans MS" panose="030F0702030302020204" pitchFamily="66" charset="0"/>
              </a:rPr>
              <a:t>The Hardy-Weinberg equation allows us to calculate allele and gene frequencies in population genetics providing a means of measuring and studying evolutionary changes.</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239369170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2424" y="268287"/>
            <a:ext cx="11606213" cy="6453187"/>
          </a:xfrm>
        </p:spPr>
        <p:txBody>
          <a:bodyPr>
            <a:normAutofit/>
          </a:bodyPr>
          <a:lstStyle/>
          <a:p>
            <a:pPr marL="0" indent="0">
              <a:buNone/>
            </a:pPr>
            <a:r>
              <a:rPr lang="en-GB" sz="3600" b="1" dirty="0" smtClean="0">
                <a:latin typeface="Comic Sans MS" panose="030F0702030302020204" pitchFamily="66" charset="0"/>
              </a:rPr>
              <a:t>Prophase II</a:t>
            </a:r>
          </a:p>
          <a:p>
            <a:pPr marL="0" indent="0">
              <a:buNone/>
            </a:pPr>
            <a:r>
              <a:rPr lang="en-GB" sz="3600" dirty="0" smtClean="0">
                <a:latin typeface="Comic Sans MS" panose="030F0702030302020204" pitchFamily="66" charset="0"/>
              </a:rPr>
              <a:t>DNA condense into visible chromosomes again.</a:t>
            </a:r>
          </a:p>
          <a:p>
            <a:pPr marL="0" indent="0">
              <a:buNone/>
            </a:pPr>
            <a:r>
              <a:rPr lang="en-GB" sz="3600" dirty="0" smtClean="0">
                <a:latin typeface="Comic Sans MS" panose="030F0702030302020204" pitchFamily="66" charset="0"/>
              </a:rPr>
              <a:t>Chromosomes are not in bivalents.</a:t>
            </a:r>
          </a:p>
          <a:p>
            <a:pPr marL="0" indent="0">
              <a:buNone/>
            </a:pPr>
            <a:endParaRPr lang="en-GB" sz="3600" dirty="0">
              <a:latin typeface="Comic Sans MS" panose="030F0702030302020204" pitchFamily="66" charset="0"/>
            </a:endParaRPr>
          </a:p>
          <a:p>
            <a:pPr marL="0" indent="0">
              <a:buNone/>
            </a:pPr>
            <a:r>
              <a:rPr lang="en-GB" sz="3600" b="1" dirty="0" smtClean="0">
                <a:latin typeface="Comic Sans MS" panose="030F0702030302020204" pitchFamily="66" charset="0"/>
              </a:rPr>
              <a:t>Metaphase II</a:t>
            </a:r>
          </a:p>
          <a:p>
            <a:pPr marL="0" indent="0">
              <a:buNone/>
            </a:pPr>
            <a:r>
              <a:rPr lang="en-GB" sz="3600" dirty="0" smtClean="0">
                <a:latin typeface="Comic Sans MS" panose="030F0702030302020204" pitchFamily="66" charset="0"/>
              </a:rPr>
              <a:t>Individual chromosomes line up along the equator of each cell without respecting any special order. Random orientation.</a:t>
            </a:r>
          </a:p>
          <a:p>
            <a:pPr marL="0" indent="0">
              <a:buNone/>
            </a:pPr>
            <a:r>
              <a:rPr lang="en-GB" sz="3600" dirty="0" smtClean="0">
                <a:latin typeface="Comic Sans MS" panose="030F0702030302020204" pitchFamily="66" charset="0"/>
              </a:rPr>
              <a:t>Spindle fibres from opposite poles attach to each of the sister chromatids at the centromeres.</a:t>
            </a:r>
            <a:endParaRPr lang="en-GB" sz="3600"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4F00B07C-E0F8-4A13-832A-18B6D30CF542}" type="datetime1">
              <a:rPr lang="en-GB" smtClean="0"/>
              <a:t>30/11/2018</a:t>
            </a:fld>
            <a:endParaRPr lang="en-GB"/>
          </a:p>
        </p:txBody>
      </p:sp>
    </p:spTree>
    <p:extLst>
      <p:ext uri="{BB962C8B-B14F-4D97-AF65-F5344CB8AC3E}">
        <p14:creationId xmlns:p14="http://schemas.microsoft.com/office/powerpoint/2010/main" val="321556292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The equation</a:t>
            </a:r>
            <a:endParaRPr lang="en-GB" b="1" dirty="0"/>
          </a:p>
        </p:txBody>
      </p:sp>
      <p:sp>
        <p:nvSpPr>
          <p:cNvPr id="3" name="Content Placeholder 2"/>
          <p:cNvSpPr>
            <a:spLocks noGrp="1"/>
          </p:cNvSpPr>
          <p:nvPr>
            <p:ph idx="1"/>
          </p:nvPr>
        </p:nvSpPr>
        <p:spPr>
          <a:xfrm>
            <a:off x="2262187" y="1854200"/>
            <a:ext cx="9091613" cy="1217613"/>
          </a:xfrm>
        </p:spPr>
        <p:txBody>
          <a:bodyPr/>
          <a:lstStyle/>
          <a:p>
            <a:pPr marL="0" indent="0">
              <a:buNone/>
            </a:pPr>
            <a:r>
              <a:rPr lang="en-GB" sz="4000" dirty="0" smtClean="0"/>
              <a:t>p</a:t>
            </a:r>
            <a:r>
              <a:rPr lang="en-GB" sz="4000" baseline="30000" dirty="0" smtClean="0"/>
              <a:t>2</a:t>
            </a:r>
            <a:r>
              <a:rPr lang="en-GB" sz="4000" dirty="0" smtClean="0"/>
              <a:t>      +       2pq      +         q</a:t>
            </a:r>
            <a:r>
              <a:rPr lang="en-GB" sz="4000" baseline="30000" dirty="0" smtClean="0"/>
              <a:t>2</a:t>
            </a:r>
            <a:r>
              <a:rPr lang="en-GB" sz="4000" dirty="0" smtClean="0"/>
              <a:t>          =       1</a:t>
            </a:r>
          </a:p>
          <a:p>
            <a:pPr marL="0" indent="0">
              <a:buNone/>
            </a:pPr>
            <a:endParaRPr lang="en-GB" dirty="0" smtClean="0"/>
          </a:p>
          <a:p>
            <a:pPr marL="0" indent="0" algn="ctr">
              <a:buNone/>
            </a:pPr>
            <a:endParaRPr lang="en-GB" dirty="0" smtClean="0"/>
          </a:p>
          <a:p>
            <a:pPr marL="0" indent="0">
              <a:buNone/>
            </a:pPr>
            <a:endParaRPr lang="en-GB" dirty="0"/>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
        <p:nvSpPr>
          <p:cNvPr id="5" name="TextBox 4"/>
          <p:cNvSpPr txBox="1"/>
          <p:nvPr/>
        </p:nvSpPr>
        <p:spPr>
          <a:xfrm>
            <a:off x="1381125" y="2635160"/>
            <a:ext cx="2252662" cy="1200329"/>
          </a:xfrm>
          <a:prstGeom prst="rect">
            <a:avLst/>
          </a:prstGeom>
          <a:noFill/>
        </p:spPr>
        <p:txBody>
          <a:bodyPr wrap="square" rtlCol="0">
            <a:spAutoFit/>
          </a:bodyPr>
          <a:lstStyle/>
          <a:p>
            <a:pPr algn="ctr"/>
            <a:r>
              <a:rPr lang="en-GB" dirty="0" smtClean="0"/>
              <a:t>Frequency of homozygous dominant genotype in population</a:t>
            </a:r>
            <a:endParaRPr lang="en-GB" dirty="0"/>
          </a:p>
        </p:txBody>
      </p:sp>
      <p:sp>
        <p:nvSpPr>
          <p:cNvPr id="6" name="TextBox 5"/>
          <p:cNvSpPr txBox="1"/>
          <p:nvPr/>
        </p:nvSpPr>
        <p:spPr>
          <a:xfrm>
            <a:off x="3843338" y="2635159"/>
            <a:ext cx="2252662" cy="1200329"/>
          </a:xfrm>
          <a:prstGeom prst="rect">
            <a:avLst/>
          </a:prstGeom>
          <a:noFill/>
        </p:spPr>
        <p:txBody>
          <a:bodyPr wrap="square" rtlCol="0">
            <a:spAutoFit/>
          </a:bodyPr>
          <a:lstStyle/>
          <a:p>
            <a:pPr algn="ctr"/>
            <a:r>
              <a:rPr lang="en-GB" dirty="0" smtClean="0"/>
              <a:t>Frequency of heterozygous genotype in population</a:t>
            </a:r>
            <a:endParaRPr lang="en-GB" dirty="0"/>
          </a:p>
        </p:txBody>
      </p:sp>
      <p:sp>
        <p:nvSpPr>
          <p:cNvPr id="7" name="TextBox 6"/>
          <p:cNvSpPr txBox="1"/>
          <p:nvPr/>
        </p:nvSpPr>
        <p:spPr>
          <a:xfrm>
            <a:off x="6367464" y="2635159"/>
            <a:ext cx="2252662" cy="1200329"/>
          </a:xfrm>
          <a:prstGeom prst="rect">
            <a:avLst/>
          </a:prstGeom>
          <a:noFill/>
        </p:spPr>
        <p:txBody>
          <a:bodyPr wrap="square" rtlCol="0">
            <a:spAutoFit/>
          </a:bodyPr>
          <a:lstStyle/>
          <a:p>
            <a:pPr algn="ctr"/>
            <a:r>
              <a:rPr lang="en-GB" dirty="0" smtClean="0"/>
              <a:t>Frequency of homozygous recessive genotype in population</a:t>
            </a:r>
            <a:endParaRPr lang="en-GB" dirty="0"/>
          </a:p>
        </p:txBody>
      </p:sp>
    </p:spTree>
    <p:extLst>
      <p:ext uri="{BB962C8B-B14F-4D97-AF65-F5344CB8AC3E}">
        <p14:creationId xmlns:p14="http://schemas.microsoft.com/office/powerpoint/2010/main" val="1703600684"/>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82551"/>
            <a:ext cx="10515600" cy="1325563"/>
          </a:xfrm>
        </p:spPr>
        <p:txBody>
          <a:bodyPr/>
          <a:lstStyle/>
          <a:p>
            <a:r>
              <a:rPr lang="en-GB" dirty="0" smtClean="0">
                <a:latin typeface="Comic Sans MS" panose="030F0702030302020204" pitchFamily="66" charset="0"/>
              </a:rPr>
              <a:t>Using the equation</a:t>
            </a:r>
            <a:endParaRPr lang="en-GB" dirty="0">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66700" y="996948"/>
                <a:ext cx="11925300" cy="4989513"/>
              </a:xfrm>
            </p:spPr>
            <p:txBody>
              <a:bodyPr>
                <a:normAutofit fontScale="25000" lnSpcReduction="20000"/>
              </a:bodyPr>
              <a:lstStyle/>
              <a:p>
                <a:pPr>
                  <a:lnSpc>
                    <a:spcPct val="120000"/>
                  </a:lnSpc>
                </a:pPr>
                <a:r>
                  <a:rPr lang="en-GB" sz="5600" dirty="0" smtClean="0">
                    <a:latin typeface="Comic Sans MS" panose="030F0702030302020204" pitchFamily="66" charset="0"/>
                  </a:rPr>
                  <a:t>Lets use the inheritance of the albino trait. People who inherit the allele for the dominant pigmented trait may have the genotype AA or Aa. People who are albino are homozygous for the alleles determining the recessive phenotype, aa. Tests on a sample of North Americans showed that the frequency of albinos in the population was 1 in 20, 000. So the frequency of the (q</a:t>
                </a:r>
                <a:r>
                  <a:rPr lang="en-GB" sz="5600" baseline="30000" dirty="0" smtClean="0">
                    <a:latin typeface="Comic Sans MS" panose="030F0702030302020204" pitchFamily="66" charset="0"/>
                  </a:rPr>
                  <a:t>2</a:t>
                </a:r>
                <a:r>
                  <a:rPr lang="en-GB" sz="5600" dirty="0" smtClean="0">
                    <a:latin typeface="Comic Sans MS" panose="030F0702030302020204" pitchFamily="66" charset="0"/>
                  </a:rPr>
                  <a:t>) of the homozygous recessive trait is 0.000 05, so we calculate the value of q:</a:t>
                </a:r>
              </a:p>
              <a:p>
                <a:pPr>
                  <a:lnSpc>
                    <a:spcPct val="120000"/>
                  </a:lnSpc>
                </a:pPr>
                <a:r>
                  <a:rPr lang="en-GB" sz="5600" dirty="0">
                    <a:latin typeface="Comic Sans MS" panose="030F0702030302020204" pitchFamily="66" charset="0"/>
                  </a:rPr>
                  <a:t>q</a:t>
                </a:r>
                <a:r>
                  <a:rPr lang="en-GB" sz="5600" baseline="30000" dirty="0" smtClean="0">
                    <a:latin typeface="Comic Sans MS" panose="030F0702030302020204" pitchFamily="66" charset="0"/>
                  </a:rPr>
                  <a:t>2</a:t>
                </a:r>
                <a:r>
                  <a:rPr lang="en-GB" sz="5600" dirty="0" smtClean="0">
                    <a:latin typeface="Comic Sans MS" panose="030F0702030302020204" pitchFamily="66" charset="0"/>
                  </a:rPr>
                  <a:t> = </a:t>
                </a:r>
                <a14:m>
                  <m:oMath xmlns:m="http://schemas.openxmlformats.org/officeDocument/2006/math">
                    <m:r>
                      <a:rPr lang="en-GB" sz="5600" b="0" i="1" smtClean="0">
                        <a:latin typeface="Cambria Math" panose="02040503050406030204" pitchFamily="18" charset="0"/>
                      </a:rPr>
                      <m:t>0.000 005</m:t>
                    </m:r>
                  </m:oMath>
                </a14:m>
                <a:endParaRPr lang="en-GB" sz="5600" b="0" dirty="0" smtClean="0">
                  <a:latin typeface="Comic Sans MS" panose="030F0702030302020204" pitchFamily="66" charset="0"/>
                </a:endParaRPr>
              </a:p>
              <a:p>
                <a:pPr>
                  <a:lnSpc>
                    <a:spcPct val="120000"/>
                  </a:lnSpc>
                </a:pPr>
                <a:r>
                  <a:rPr lang="en-GB" sz="5600" dirty="0" smtClean="0">
                    <a:latin typeface="Comic Sans MS" panose="030F0702030302020204" pitchFamily="66" charset="0"/>
                  </a:rPr>
                  <a:t>q = </a:t>
                </a:r>
                <a14:m>
                  <m:oMath xmlns:m="http://schemas.openxmlformats.org/officeDocument/2006/math">
                    <m:rad>
                      <m:radPr>
                        <m:degHide m:val="on"/>
                        <m:ctrlPr>
                          <a:rPr lang="en-GB" sz="5600" b="0" i="1" smtClean="0">
                            <a:latin typeface="Cambria Math" panose="02040503050406030204" pitchFamily="18" charset="0"/>
                            <a:ea typeface="Cambria Math" panose="02040503050406030204" pitchFamily="18" charset="0"/>
                          </a:rPr>
                        </m:ctrlPr>
                      </m:radPr>
                      <m:deg/>
                      <m:e>
                        <m:r>
                          <a:rPr lang="en-GB" sz="5600" b="0" i="1" smtClean="0">
                            <a:latin typeface="Cambria Math" panose="02040503050406030204" pitchFamily="18" charset="0"/>
                            <a:ea typeface="Cambria Math" panose="02040503050406030204" pitchFamily="18" charset="0"/>
                          </a:rPr>
                          <m:t>0.000005</m:t>
                        </m:r>
                      </m:e>
                    </m:rad>
                    <m:r>
                      <a:rPr lang="en-GB" sz="5600" b="0" i="0" smtClean="0">
                        <a:latin typeface="Cambria Math" panose="02040503050406030204" pitchFamily="18" charset="0"/>
                        <a:ea typeface="Cambria Math" panose="02040503050406030204" pitchFamily="18" charset="0"/>
                      </a:rPr>
                      <m:t>=0.007</m:t>
                    </m:r>
                  </m:oMath>
                </a14:m>
                <a:endParaRPr lang="en-GB" sz="5600" b="0" dirty="0" smtClean="0">
                  <a:latin typeface="Comic Sans MS" panose="030F0702030302020204" pitchFamily="66" charset="0"/>
                  <a:ea typeface="Cambria Math" panose="02040503050406030204" pitchFamily="18" charset="0"/>
                </a:endParaRPr>
              </a:p>
              <a:p>
                <a:pPr>
                  <a:lnSpc>
                    <a:spcPct val="120000"/>
                  </a:lnSpc>
                </a:pPr>
                <a:r>
                  <a:rPr lang="en-GB" sz="5600" b="0" i="1" dirty="0" smtClean="0">
                    <a:latin typeface="Comic Sans MS" panose="030F0702030302020204" pitchFamily="66" charset="0"/>
                    <a:ea typeface="Cambria Math" panose="02040503050406030204" pitchFamily="18" charset="0"/>
                  </a:rPr>
                  <a:t>We know p + q = 1</a:t>
                </a:r>
              </a:p>
              <a:p>
                <a:pPr>
                  <a:lnSpc>
                    <a:spcPct val="120000"/>
                  </a:lnSpc>
                </a:pPr>
                <a:r>
                  <a:rPr lang="en-GB" sz="5600" i="1" dirty="0" smtClean="0">
                    <a:latin typeface="Comic Sans MS" panose="030F0702030302020204" pitchFamily="66" charset="0"/>
                    <a:ea typeface="Cambria Math" panose="02040503050406030204" pitchFamily="18" charset="0"/>
                  </a:rPr>
                  <a:t>So p = 1 – 0.007 = 0.993</a:t>
                </a:r>
              </a:p>
              <a:p>
                <a:pPr>
                  <a:lnSpc>
                    <a:spcPct val="120000"/>
                  </a:lnSpc>
                </a:pPr>
                <a:r>
                  <a:rPr lang="en-GB" sz="5600" b="0" i="1" dirty="0" smtClean="0">
                    <a:latin typeface="Comic Sans MS" panose="030F0702030302020204" pitchFamily="66" charset="0"/>
                    <a:ea typeface="Cambria Math" panose="02040503050406030204" pitchFamily="18" charset="0"/>
                  </a:rPr>
                  <a:t>By substituting these values into the expressions from the Hardy-Weinberg equation, the frequency of homozygous AA and heterozygous Aa genotypes can be calculated:</a:t>
                </a:r>
              </a:p>
              <a:p>
                <a:pPr marL="0" indent="0">
                  <a:lnSpc>
                    <a:spcPct val="120000"/>
                  </a:lnSpc>
                  <a:buNone/>
                </a:pPr>
                <a:r>
                  <a:rPr lang="en-GB" sz="5600" b="0" i="1" dirty="0" smtClean="0">
                    <a:latin typeface="Comic Sans MS" panose="030F0702030302020204" pitchFamily="66" charset="0"/>
                    <a:ea typeface="Cambria Math" panose="02040503050406030204" pitchFamily="18" charset="0"/>
                  </a:rPr>
                  <a:t>P</a:t>
                </a:r>
                <a:r>
                  <a:rPr lang="en-GB" sz="5600" b="0" i="1" baseline="30000" dirty="0" smtClean="0">
                    <a:latin typeface="Comic Sans MS" panose="030F0702030302020204" pitchFamily="66" charset="0"/>
                    <a:ea typeface="Cambria Math" panose="02040503050406030204" pitchFamily="18" charset="0"/>
                  </a:rPr>
                  <a:t>2</a:t>
                </a:r>
                <a:r>
                  <a:rPr lang="en-GB" sz="5600" b="0" i="1" dirty="0" smtClean="0">
                    <a:latin typeface="Comic Sans MS" panose="030F0702030302020204" pitchFamily="66" charset="0"/>
                    <a:ea typeface="Cambria Math" panose="02040503050406030204" pitchFamily="18" charset="0"/>
                  </a:rPr>
                  <a:t> + 2pq + q</a:t>
                </a:r>
                <a:r>
                  <a:rPr lang="en-GB" sz="5600" i="1" baseline="30000" dirty="0" smtClean="0">
                    <a:latin typeface="Comic Sans MS" panose="030F0702030302020204" pitchFamily="66" charset="0"/>
                    <a:ea typeface="Cambria Math" panose="02040503050406030204" pitchFamily="18" charset="0"/>
                  </a:rPr>
                  <a:t>2</a:t>
                </a:r>
                <a:r>
                  <a:rPr lang="en-GB" sz="5600" i="1" dirty="0" smtClean="0">
                    <a:latin typeface="Comic Sans MS" panose="030F0702030302020204" pitchFamily="66" charset="0"/>
                    <a:ea typeface="Cambria Math" panose="02040503050406030204" pitchFamily="18" charset="0"/>
                  </a:rPr>
                  <a:t> = 1</a:t>
                </a:r>
              </a:p>
              <a:p>
                <a:pPr marL="0" indent="0">
                  <a:lnSpc>
                    <a:spcPct val="120000"/>
                  </a:lnSpc>
                  <a:buNone/>
                </a:pPr>
                <a:r>
                  <a:rPr lang="en-GB" sz="5600" b="0" i="1" dirty="0" smtClean="0">
                    <a:latin typeface="Comic Sans MS" panose="030F0702030302020204" pitchFamily="66" charset="0"/>
                    <a:ea typeface="Cambria Math" panose="02040503050406030204" pitchFamily="18" charset="0"/>
                  </a:rPr>
                  <a:t>Frequency of homozygous AA = p</a:t>
                </a:r>
                <a:r>
                  <a:rPr lang="en-GB" sz="5600" b="0" i="1" baseline="30000" dirty="0" smtClean="0">
                    <a:latin typeface="Comic Sans MS" panose="030F0702030302020204" pitchFamily="66" charset="0"/>
                    <a:ea typeface="Cambria Math" panose="02040503050406030204" pitchFamily="18" charset="0"/>
                  </a:rPr>
                  <a:t>2</a:t>
                </a:r>
                <a:endParaRPr lang="en-GB" sz="5600" b="0" i="1" dirty="0" smtClean="0">
                  <a:latin typeface="Comic Sans MS" panose="030F0702030302020204" pitchFamily="66" charset="0"/>
                  <a:ea typeface="Cambria Math" panose="02040503050406030204" pitchFamily="18" charset="0"/>
                </a:endParaRPr>
              </a:p>
              <a:p>
                <a:pPr marL="0" indent="0">
                  <a:lnSpc>
                    <a:spcPct val="120000"/>
                  </a:lnSpc>
                  <a:buNone/>
                </a:pPr>
                <a:r>
                  <a:rPr lang="en-GB" sz="5600" i="1" dirty="0" smtClean="0">
                    <a:latin typeface="Comic Sans MS" panose="030F0702030302020204" pitchFamily="66" charset="0"/>
                    <a:ea typeface="Cambria Math" panose="02040503050406030204" pitchFamily="18" charset="0"/>
                  </a:rPr>
                  <a:t>P</a:t>
                </a:r>
                <a:r>
                  <a:rPr lang="en-GB" sz="5600" i="1" baseline="30000" dirty="0" smtClean="0">
                    <a:latin typeface="Comic Sans MS" panose="030F0702030302020204" pitchFamily="66" charset="0"/>
                    <a:ea typeface="Cambria Math" panose="02040503050406030204" pitchFamily="18" charset="0"/>
                  </a:rPr>
                  <a:t>2</a:t>
                </a:r>
                <a:r>
                  <a:rPr lang="en-GB" sz="5600" i="1" dirty="0" smtClean="0">
                    <a:latin typeface="Comic Sans MS" panose="030F0702030302020204" pitchFamily="66" charset="0"/>
                    <a:ea typeface="Cambria Math" panose="02040503050406030204" pitchFamily="18" charset="0"/>
                  </a:rPr>
                  <a:t> = 0.993</a:t>
                </a:r>
                <a:r>
                  <a:rPr lang="en-GB" sz="5600" i="1" baseline="30000" dirty="0" smtClean="0">
                    <a:latin typeface="Comic Sans MS" panose="030F0702030302020204" pitchFamily="66" charset="0"/>
                    <a:ea typeface="Cambria Math" panose="02040503050406030204" pitchFamily="18" charset="0"/>
                  </a:rPr>
                  <a:t>2</a:t>
                </a:r>
                <a:r>
                  <a:rPr lang="en-GB" sz="5600" i="1" dirty="0" smtClean="0">
                    <a:latin typeface="Comic Sans MS" panose="030F0702030302020204" pitchFamily="66" charset="0"/>
                    <a:ea typeface="Cambria Math" panose="02040503050406030204" pitchFamily="18" charset="0"/>
                  </a:rPr>
                  <a:t> = 0.986</a:t>
                </a:r>
              </a:p>
              <a:p>
                <a:pPr marL="0" indent="0">
                  <a:lnSpc>
                    <a:spcPct val="120000"/>
                  </a:lnSpc>
                  <a:buNone/>
                </a:pPr>
                <a:r>
                  <a:rPr lang="en-GB" sz="5600" b="0" i="1" dirty="0" smtClean="0">
                    <a:latin typeface="Comic Sans MS" panose="030F0702030302020204" pitchFamily="66" charset="0"/>
                    <a:ea typeface="Cambria Math" panose="02040503050406030204" pitchFamily="18" charset="0"/>
                  </a:rPr>
                  <a:t>Frequency of heterozygous Aa = 2pq</a:t>
                </a:r>
              </a:p>
              <a:p>
                <a:pPr marL="0" indent="0">
                  <a:lnSpc>
                    <a:spcPct val="120000"/>
                  </a:lnSpc>
                  <a:buNone/>
                </a:pPr>
                <a:r>
                  <a:rPr lang="en-GB" sz="5600" i="1" dirty="0" smtClean="0">
                    <a:latin typeface="Comic Sans MS" panose="030F0702030302020204" pitchFamily="66" charset="0"/>
                    <a:ea typeface="Cambria Math" panose="02040503050406030204" pitchFamily="18" charset="0"/>
                  </a:rPr>
                  <a:t>2pq = 2(0.986 x 0.007) = 0.014</a:t>
                </a:r>
              </a:p>
              <a:p>
                <a:pPr marL="0" indent="0">
                  <a:lnSpc>
                    <a:spcPct val="120000"/>
                  </a:lnSpc>
                  <a:buNone/>
                </a:pPr>
                <a:r>
                  <a:rPr lang="en-GB" sz="5600" b="0" i="1" dirty="0" smtClean="0">
                    <a:latin typeface="Comic Sans MS" panose="030F0702030302020204" pitchFamily="66" charset="0"/>
                    <a:ea typeface="Cambria Math" panose="02040503050406030204" pitchFamily="18" charset="0"/>
                  </a:rPr>
                  <a:t>This gives us the frequencies for each of the 3 genotypes for albinism in the North American populations. 98.6% of population are homozygous for the dominant phenotype. 1.4% are heterozygotes and 0.005% are homozygous for the recessive trait and are albinos. </a:t>
                </a:r>
                <a:r>
                  <a:rPr lang="en-GB" sz="5600" i="1" dirty="0" smtClean="0">
                    <a:latin typeface="Comic Sans MS" panose="030F0702030302020204" pitchFamily="66" charset="0"/>
                    <a:ea typeface="Cambria Math" panose="02040503050406030204" pitchFamily="18" charset="0"/>
                  </a:rPr>
                  <a:t>The allele frequencies must add up to 1, and the population changes to 100%.</a:t>
                </a:r>
                <a:endParaRPr lang="en-GB" sz="5600" b="0" dirty="0" smtClean="0"/>
              </a:p>
              <a:p>
                <a:endParaRPr lang="en-GB"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66700" y="996948"/>
                <a:ext cx="11925300" cy="4989513"/>
              </a:xfrm>
              <a:blipFill rotWithShape="0">
                <a:blip r:embed="rId2"/>
                <a:stretch>
                  <a:fillRect l="-153" t="-244" b="-8435"/>
                </a:stretch>
              </a:blipFill>
            </p:spPr>
            <p:txBody>
              <a:bodyPr/>
              <a:lstStyle/>
              <a:p>
                <a:r>
                  <a:rPr lang="en-GB">
                    <a:noFill/>
                  </a:rPr>
                  <a:t> </a:t>
                </a:r>
              </a:p>
            </p:txBody>
          </p:sp>
        </mc:Fallback>
      </mc:AlternateContent>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135913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Comic Sans MS" panose="030F0702030302020204" pitchFamily="66" charset="0"/>
              </a:rPr>
              <a:t>Conditions of the Hardy-Weinberg equilibrium</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This equation describes the situation in which there is a stable equilibrium, where the relative frequencies of the alleles and the genotypes stay the same over time. </a:t>
            </a:r>
          </a:p>
          <a:p>
            <a:r>
              <a:rPr lang="en-GB" dirty="0" smtClean="0">
                <a:latin typeface="Comic Sans MS" panose="030F0702030302020204" pitchFamily="66" charset="0"/>
              </a:rPr>
              <a:t>There are no mutations</a:t>
            </a:r>
          </a:p>
          <a:p>
            <a:r>
              <a:rPr lang="en-GB" dirty="0" smtClean="0">
                <a:latin typeface="Comic Sans MS" panose="030F0702030302020204" pitchFamily="66" charset="0"/>
              </a:rPr>
              <a:t>There is random mating</a:t>
            </a:r>
          </a:p>
          <a:p>
            <a:r>
              <a:rPr lang="en-GB" dirty="0" smtClean="0">
                <a:latin typeface="Comic Sans MS" panose="030F0702030302020204" pitchFamily="66" charset="0"/>
              </a:rPr>
              <a:t>The population is large</a:t>
            </a:r>
          </a:p>
          <a:p>
            <a:r>
              <a:rPr lang="en-GB" dirty="0" smtClean="0">
                <a:latin typeface="Comic Sans MS" panose="030F0702030302020204" pitchFamily="66" charset="0"/>
              </a:rPr>
              <a:t>The population is isolated</a:t>
            </a:r>
          </a:p>
          <a:p>
            <a:r>
              <a:rPr lang="en-GB" dirty="0" smtClean="0">
                <a:latin typeface="Comic Sans MS" panose="030F0702030302020204" pitchFamily="66" charset="0"/>
              </a:rPr>
              <a:t>There is no selection pressure (all genotypes are equally fertile/successful)</a:t>
            </a:r>
            <a:endParaRPr lang="en-GB" dirty="0">
              <a:latin typeface="Comic Sans MS" panose="030F0702030302020204" pitchFamily="66" charset="0"/>
            </a:endParaRP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spTree>
    <p:extLst>
      <p:ext uri="{BB962C8B-B14F-4D97-AF65-F5344CB8AC3E}">
        <p14:creationId xmlns:p14="http://schemas.microsoft.com/office/powerpoint/2010/main" val="21181738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46055"/>
            <a:ext cx="9448800" cy="1825096"/>
          </a:xfrm>
        </p:spPr>
        <p:style>
          <a:lnRef idx="3">
            <a:schemeClr val="lt1"/>
          </a:lnRef>
          <a:fillRef idx="1">
            <a:schemeClr val="accent6"/>
          </a:fillRef>
          <a:effectRef idx="1">
            <a:schemeClr val="accent6"/>
          </a:effectRef>
          <a:fontRef idx="minor">
            <a:schemeClr val="lt1"/>
          </a:fontRef>
        </p:style>
        <p:txBody>
          <a:bodyPr>
            <a:normAutofit/>
          </a:bodyPr>
          <a:lstStyle/>
          <a:p>
            <a:r>
              <a:rPr lang="en-GB" sz="5400" dirty="0" smtClean="0">
                <a:latin typeface="Comic Sans MS" panose="030F0702030302020204" pitchFamily="66" charset="0"/>
              </a:rPr>
              <a:t>Population bottlenecks and the founder effect</a:t>
            </a:r>
            <a:endParaRPr lang="en-GB" sz="5400" dirty="0">
              <a:latin typeface="Comic Sans MS" panose="030F0702030302020204" pitchFamily="66" charset="0"/>
            </a:endParaRPr>
          </a:p>
        </p:txBody>
      </p:sp>
      <p:sp>
        <p:nvSpPr>
          <p:cNvPr id="3" name="Subtitle 2"/>
          <p:cNvSpPr>
            <a:spLocks noGrp="1"/>
          </p:cNvSpPr>
          <p:nvPr>
            <p:ph type="subTitle" idx="1"/>
          </p:nvPr>
        </p:nvSpPr>
        <p:spPr>
          <a:xfrm>
            <a:off x="1114425" y="2333232"/>
            <a:ext cx="9605962" cy="685800"/>
          </a:xfrm>
        </p:spPr>
        <p:txBody>
          <a:bodyPr>
            <a:noAutofit/>
          </a:bodyPr>
          <a:lstStyle/>
          <a:p>
            <a:pPr marL="457200" indent="-457200">
              <a:buFont typeface="Arial" panose="020B0604020202020204" pitchFamily="34" charset="0"/>
              <a:buChar char="•"/>
            </a:pPr>
            <a:r>
              <a:rPr lang="en-GB" sz="4800" dirty="0" smtClean="0">
                <a:latin typeface="Comic Sans MS" panose="030F0702030302020204" pitchFamily="66" charset="0"/>
              </a:rPr>
              <a:t>Understand that allele frequencies can be influenced by:</a:t>
            </a:r>
          </a:p>
          <a:p>
            <a:pPr marL="457200" indent="-457200">
              <a:buFont typeface="Arial" panose="020B0604020202020204" pitchFamily="34" charset="0"/>
              <a:buChar char="•"/>
            </a:pPr>
            <a:r>
              <a:rPr lang="en-GB" sz="4800" dirty="0" smtClean="0">
                <a:latin typeface="Comic Sans MS" panose="030F0702030302020204" pitchFamily="66" charset="0"/>
              </a:rPr>
              <a:t>Population bottlenecks</a:t>
            </a:r>
          </a:p>
          <a:p>
            <a:pPr marL="457200" indent="-457200">
              <a:buFont typeface="Arial" panose="020B0604020202020204" pitchFamily="34" charset="0"/>
              <a:buChar char="•"/>
            </a:pPr>
            <a:r>
              <a:rPr lang="en-GB" sz="4800" dirty="0" smtClean="0">
                <a:latin typeface="Comic Sans MS" panose="030F0702030302020204" pitchFamily="66" charset="0"/>
              </a:rPr>
              <a:t>Founder effect</a:t>
            </a:r>
          </a:p>
        </p:txBody>
      </p:sp>
      <p:sp>
        <p:nvSpPr>
          <p:cNvPr id="4" name="Date Placeholder 3"/>
          <p:cNvSpPr>
            <a:spLocks noGrp="1"/>
          </p:cNvSpPr>
          <p:nvPr>
            <p:ph type="dt" sz="half" idx="10"/>
          </p:nvPr>
        </p:nvSpPr>
        <p:spPr/>
        <p:txBody>
          <a:bodyPr/>
          <a:lstStyle/>
          <a:p>
            <a:fld id="{F708F126-F7C6-45EE-B51E-9C2432A1D9C9}" type="datetime1">
              <a:rPr lang="en-GB" smtClean="0"/>
              <a:t>30/11/2018</a:t>
            </a:fld>
            <a:endParaRPr lang="en-GB"/>
          </a:p>
        </p:txBody>
      </p:sp>
      <p:sp>
        <p:nvSpPr>
          <p:cNvPr id="6" name="Date Placeholder 3"/>
          <p:cNvSpPr txBox="1">
            <a:spLocks/>
          </p:cNvSpPr>
          <p:nvPr/>
        </p:nvSpPr>
        <p:spPr>
          <a:xfrm>
            <a:off x="285750" y="196064"/>
            <a:ext cx="1278255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2800" dirty="0" smtClean="0">
                <a:solidFill>
                  <a:schemeClr val="tx1"/>
                </a:solidFill>
              </a:rPr>
              <a:t>C/W                                                                                                                 </a:t>
            </a:r>
            <a:fld id="{96E9C5A8-280E-4A28-9AC2-F6D1A8E4C959}" type="datetime1">
              <a:rPr lang="en-GB" sz="2800" smtClean="0">
                <a:solidFill>
                  <a:schemeClr val="tx1"/>
                </a:solidFill>
              </a:rPr>
              <a:pPr/>
              <a:t>30/11/2018</a:t>
            </a:fld>
            <a:endParaRPr lang="en-GB" sz="2000" dirty="0">
              <a:solidFill>
                <a:schemeClr val="tx1"/>
              </a:solidFill>
            </a:endParaRPr>
          </a:p>
        </p:txBody>
      </p:sp>
    </p:spTree>
    <p:extLst>
      <p:ext uri="{BB962C8B-B14F-4D97-AF65-F5344CB8AC3E}">
        <p14:creationId xmlns:p14="http://schemas.microsoft.com/office/powerpoint/2010/main" val="3806607594"/>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Hexagon 2"/>
          <p:cNvSpPr/>
          <p:nvPr/>
        </p:nvSpPr>
        <p:spPr>
          <a:xfrm>
            <a:off x="1989138" y="1290637"/>
            <a:ext cx="2305050" cy="20891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Meiosis</a:t>
            </a:r>
            <a:endParaRPr lang="en-GB" dirty="0"/>
          </a:p>
        </p:txBody>
      </p:sp>
      <p:sp>
        <p:nvSpPr>
          <p:cNvPr id="4" name="Hexagon 3"/>
          <p:cNvSpPr/>
          <p:nvPr/>
        </p:nvSpPr>
        <p:spPr>
          <a:xfrm>
            <a:off x="3784601" y="2305050"/>
            <a:ext cx="2303463" cy="20891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Variation</a:t>
            </a:r>
            <a:endParaRPr lang="en-GB" dirty="0"/>
          </a:p>
        </p:txBody>
      </p:sp>
      <p:sp>
        <p:nvSpPr>
          <p:cNvPr id="5" name="Hexagon 4"/>
          <p:cNvSpPr/>
          <p:nvPr/>
        </p:nvSpPr>
        <p:spPr>
          <a:xfrm>
            <a:off x="3770313" y="217488"/>
            <a:ext cx="2305050" cy="20875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000" dirty="0" smtClean="0"/>
              <a:t>Mutation</a:t>
            </a:r>
            <a:endParaRPr lang="en-GB" sz="2000" dirty="0"/>
          </a:p>
        </p:txBody>
      </p:sp>
      <p:sp>
        <p:nvSpPr>
          <p:cNvPr id="6" name="Hexagon 5"/>
          <p:cNvSpPr/>
          <p:nvPr/>
        </p:nvSpPr>
        <p:spPr>
          <a:xfrm>
            <a:off x="5538788" y="1238250"/>
            <a:ext cx="2305050" cy="2087562"/>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Linked genes</a:t>
            </a:r>
            <a:endParaRPr lang="en-GB" dirty="0"/>
          </a:p>
        </p:txBody>
      </p:sp>
      <p:sp>
        <p:nvSpPr>
          <p:cNvPr id="7" name="Hexagon 6"/>
          <p:cNvSpPr/>
          <p:nvPr/>
        </p:nvSpPr>
        <p:spPr>
          <a:xfrm>
            <a:off x="3827463" y="4370388"/>
            <a:ext cx="2303462" cy="20875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Codominance</a:t>
            </a:r>
            <a:endParaRPr lang="en-GB" dirty="0"/>
          </a:p>
        </p:txBody>
      </p:sp>
      <p:sp>
        <p:nvSpPr>
          <p:cNvPr id="8" name="Hexagon 7"/>
          <p:cNvSpPr/>
          <p:nvPr/>
        </p:nvSpPr>
        <p:spPr>
          <a:xfrm>
            <a:off x="5565775" y="3314700"/>
            <a:ext cx="2305050" cy="20891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Dihybrid </a:t>
            </a:r>
            <a:endParaRPr lang="en-GB" dirty="0"/>
          </a:p>
        </p:txBody>
      </p:sp>
      <p:sp>
        <p:nvSpPr>
          <p:cNvPr id="9" name="Hexagon 8"/>
          <p:cNvSpPr/>
          <p:nvPr/>
        </p:nvSpPr>
        <p:spPr>
          <a:xfrm>
            <a:off x="2030414" y="3334544"/>
            <a:ext cx="2305050" cy="20875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Crossing over</a:t>
            </a:r>
            <a:endParaRPr lang="en-GB" dirty="0"/>
          </a:p>
        </p:txBody>
      </p:sp>
      <p:sp>
        <p:nvSpPr>
          <p:cNvPr id="10" name="Hexagon 9"/>
          <p:cNvSpPr/>
          <p:nvPr/>
        </p:nvSpPr>
        <p:spPr>
          <a:xfrm>
            <a:off x="7318375" y="2277268"/>
            <a:ext cx="2303462" cy="20875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Chi Squared</a:t>
            </a:r>
            <a:endParaRPr lang="en-GB" dirty="0"/>
          </a:p>
        </p:txBody>
      </p:sp>
      <p:sp>
        <p:nvSpPr>
          <p:cNvPr id="11" name="Hexagon 10"/>
          <p:cNvSpPr/>
          <p:nvPr/>
        </p:nvSpPr>
        <p:spPr>
          <a:xfrm>
            <a:off x="7348538" y="4343400"/>
            <a:ext cx="2303462" cy="2089150"/>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Monohybrid</a:t>
            </a:r>
            <a:endParaRPr lang="en-GB" dirty="0"/>
          </a:p>
        </p:txBody>
      </p:sp>
      <p:sp>
        <p:nvSpPr>
          <p:cNvPr id="12" name="Hexagon 11"/>
          <p:cNvSpPr/>
          <p:nvPr/>
        </p:nvSpPr>
        <p:spPr>
          <a:xfrm>
            <a:off x="7307263" y="204788"/>
            <a:ext cx="2305050" cy="2087563"/>
          </a:xfrm>
          <a:prstGeom prst="hexago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smtClean="0"/>
              <a:t>Haemophilia</a:t>
            </a:r>
            <a:endParaRPr lang="en-GB" dirty="0"/>
          </a:p>
          <a:p>
            <a:pPr algn="ctr">
              <a:defRPr/>
            </a:pPr>
            <a:endParaRPr lang="en-GB" dirty="0"/>
          </a:p>
        </p:txBody>
      </p:sp>
    </p:spTree>
    <p:extLst>
      <p:ext uri="{BB962C8B-B14F-4D97-AF65-F5344CB8AC3E}">
        <p14:creationId xmlns:p14="http://schemas.microsoft.com/office/powerpoint/2010/main" val="3276524158"/>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Comic Sans MS" panose="030F0702030302020204" pitchFamily="66" charset="0"/>
              </a:rPr>
              <a:t>Population bottlenecks</a:t>
            </a:r>
            <a:endParaRPr lang="en-GB" dirty="0">
              <a:latin typeface="Comic Sans MS" panose="030F0702030302020204" pitchFamily="66" charset="0"/>
            </a:endParaRPr>
          </a:p>
        </p:txBody>
      </p:sp>
      <p:sp>
        <p:nvSpPr>
          <p:cNvPr id="6" name="Content Placeholder 5"/>
          <p:cNvSpPr>
            <a:spLocks noGrp="1"/>
          </p:cNvSpPr>
          <p:nvPr>
            <p:ph idx="1"/>
          </p:nvPr>
        </p:nvSpPr>
        <p:spPr>
          <a:xfrm>
            <a:off x="838200" y="1690688"/>
            <a:ext cx="11353800" cy="4789488"/>
          </a:xfrm>
        </p:spPr>
        <p:txBody>
          <a:bodyPr>
            <a:normAutofit lnSpcReduction="10000"/>
          </a:bodyPr>
          <a:lstStyle/>
          <a:p>
            <a:pPr>
              <a:lnSpc>
                <a:spcPct val="110000"/>
              </a:lnSpc>
            </a:pPr>
            <a:r>
              <a:rPr lang="en-GB" dirty="0" smtClean="0">
                <a:latin typeface="Comic Sans MS" panose="030F0702030302020204" pitchFamily="66" charset="0"/>
              </a:rPr>
              <a:t>This is when the size of a population is dramatically reduced by an environmental disaster; a new disease, hunting by humans or other very efficient predators, or habitat destruction. </a:t>
            </a:r>
          </a:p>
          <a:p>
            <a:pPr>
              <a:lnSpc>
                <a:spcPct val="110000"/>
              </a:lnSpc>
            </a:pPr>
            <a:r>
              <a:rPr lang="en-GB" dirty="0" smtClean="0">
                <a:latin typeface="Comic Sans MS" panose="030F0702030302020204" pitchFamily="66" charset="0"/>
              </a:rPr>
              <a:t>Causes a severe decrease in the gene pool of the population.</a:t>
            </a:r>
          </a:p>
          <a:p>
            <a:pPr>
              <a:lnSpc>
                <a:spcPct val="110000"/>
              </a:lnSpc>
            </a:pPr>
            <a:r>
              <a:rPr lang="en-GB" dirty="0" smtClean="0">
                <a:latin typeface="Comic Sans MS" panose="030F0702030302020204" pitchFamily="66" charset="0"/>
              </a:rPr>
              <a:t>Genetic diversity reduced</a:t>
            </a:r>
          </a:p>
          <a:p>
            <a:pPr>
              <a:lnSpc>
                <a:spcPct val="110000"/>
              </a:lnSpc>
            </a:pPr>
            <a:r>
              <a:rPr lang="en-GB" dirty="0" smtClean="0">
                <a:latin typeface="Comic Sans MS" panose="030F0702030302020204" pitchFamily="66" charset="0"/>
              </a:rPr>
              <a:t>Population becomes vulnerable to the complete loss of some alleles, and a single mutation or new individual can have a bigger effect than usual.</a:t>
            </a:r>
          </a:p>
          <a:p>
            <a:pPr>
              <a:lnSpc>
                <a:spcPct val="110000"/>
              </a:lnSpc>
            </a:pPr>
            <a:r>
              <a:rPr lang="en-GB" dirty="0" smtClean="0">
                <a:latin typeface="Comic Sans MS" panose="030F0702030302020204" pitchFamily="66" charset="0"/>
              </a:rPr>
              <a:t>New species may develop.</a:t>
            </a:r>
            <a:endParaRPr lang="en-GB" dirty="0">
              <a:latin typeface="Comic Sans MS" panose="030F0702030302020204" pitchFamily="66" charset="0"/>
            </a:endParaRPr>
          </a:p>
        </p:txBody>
      </p:sp>
    </p:spTree>
    <p:extLst>
      <p:ext uri="{BB962C8B-B14F-4D97-AF65-F5344CB8AC3E}">
        <p14:creationId xmlns:p14="http://schemas.microsoft.com/office/powerpoint/2010/main" val="343483039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latin typeface="Comic Sans MS" panose="030F0702030302020204" pitchFamily="66" charset="0"/>
              </a:rPr>
              <a:t>The founder effect</a:t>
            </a:r>
            <a:endParaRPr lang="en-GB" dirty="0">
              <a:latin typeface="Comic Sans MS" panose="030F0702030302020204" pitchFamily="66" charset="0"/>
            </a:endParaRPr>
          </a:p>
        </p:txBody>
      </p:sp>
      <p:sp>
        <p:nvSpPr>
          <p:cNvPr id="6" name="Content Placeholder 5"/>
          <p:cNvSpPr>
            <a:spLocks noGrp="1"/>
          </p:cNvSpPr>
          <p:nvPr>
            <p:ph idx="1"/>
          </p:nvPr>
        </p:nvSpPr>
        <p:spPr>
          <a:xfrm>
            <a:off x="838200" y="1690688"/>
            <a:ext cx="11353800" cy="4789488"/>
          </a:xfrm>
        </p:spPr>
        <p:txBody>
          <a:bodyPr>
            <a:normAutofit/>
          </a:bodyPr>
          <a:lstStyle/>
          <a:p>
            <a:pPr>
              <a:lnSpc>
                <a:spcPct val="110000"/>
              </a:lnSpc>
            </a:pPr>
            <a:r>
              <a:rPr lang="en-GB" dirty="0" smtClean="0">
                <a:latin typeface="Comic Sans MS" panose="030F0702030302020204" pitchFamily="66" charset="0"/>
              </a:rPr>
              <a:t>Loss of genetic variation that occurs when a small number of individuals leave the main population and set up a separate population producing a voluntary ‘population bottleneck’. </a:t>
            </a:r>
          </a:p>
          <a:p>
            <a:pPr>
              <a:lnSpc>
                <a:spcPct val="110000"/>
              </a:lnSpc>
            </a:pPr>
            <a:r>
              <a:rPr lang="en-GB" dirty="0" smtClean="0">
                <a:latin typeface="Comic Sans MS" panose="030F0702030302020204" pitchFamily="66" charset="0"/>
              </a:rPr>
              <a:t>Any unusual genes in the founder members of the new population may become amplified as the population grows. </a:t>
            </a:r>
            <a:endParaRPr lang="en-GB" dirty="0">
              <a:latin typeface="Comic Sans MS" panose="030F0702030302020204" pitchFamily="66" charset="0"/>
            </a:endParaRPr>
          </a:p>
        </p:txBody>
      </p:sp>
    </p:spTree>
    <p:extLst>
      <p:ext uri="{BB962C8B-B14F-4D97-AF65-F5344CB8AC3E}">
        <p14:creationId xmlns:p14="http://schemas.microsoft.com/office/powerpoint/2010/main" val="2786619773"/>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Elephant Seals</a:t>
            </a:r>
            <a:endParaRPr lang="en-GB" dirty="0"/>
          </a:p>
        </p:txBody>
      </p:sp>
      <p:sp>
        <p:nvSpPr>
          <p:cNvPr id="3" name="Content Placeholder 2"/>
          <p:cNvSpPr>
            <a:spLocks noGrp="1"/>
          </p:cNvSpPr>
          <p:nvPr>
            <p:ph idx="1"/>
          </p:nvPr>
        </p:nvSpPr>
        <p:spPr>
          <a:xfrm>
            <a:off x="838200" y="1825625"/>
            <a:ext cx="5819775" cy="4351338"/>
          </a:xfrm>
        </p:spPr>
        <p:txBody>
          <a:bodyPr/>
          <a:lstStyle/>
          <a:p>
            <a:r>
              <a:rPr lang="en-GB" dirty="0" smtClean="0"/>
              <a:t>End of 19</a:t>
            </a:r>
            <a:r>
              <a:rPr lang="en-GB" baseline="30000" dirty="0" smtClean="0"/>
              <a:t>th</a:t>
            </a:r>
            <a:r>
              <a:rPr lang="en-GB" dirty="0"/>
              <a:t> </a:t>
            </a:r>
            <a:r>
              <a:rPr lang="en-GB" dirty="0" smtClean="0"/>
              <a:t>century on 20 individuals left due to hunting.</a:t>
            </a:r>
          </a:p>
          <a:p>
            <a:r>
              <a:rPr lang="en-GB" dirty="0" smtClean="0"/>
              <a:t>Population now recovered to over 30 000 but their allele frequency is still low.</a:t>
            </a:r>
          </a:p>
          <a:p>
            <a:r>
              <a:rPr lang="en-GB" dirty="0" smtClean="0"/>
              <a:t>They have far less genetic diversity than southern seals which were much less intensively hunted and so have retained a much bigger gene pool. </a:t>
            </a:r>
          </a:p>
        </p:txBody>
      </p:sp>
      <p:sp>
        <p:nvSpPr>
          <p:cNvPr id="4" name="Date Placeholder 3"/>
          <p:cNvSpPr>
            <a:spLocks noGrp="1"/>
          </p:cNvSpPr>
          <p:nvPr>
            <p:ph type="dt" sz="half" idx="10"/>
          </p:nvPr>
        </p:nvSpPr>
        <p:spPr/>
        <p:txBody>
          <a:bodyPr/>
          <a:lstStyle/>
          <a:p>
            <a:fld id="{B4E3383F-7262-42D7-BFF4-BA86C6829AE6}" type="datetime1">
              <a:rPr lang="en-GB" smtClean="0"/>
              <a:t>30/11/2018</a:t>
            </a:fld>
            <a:endParaRPr lang="en-GB"/>
          </a:p>
        </p:txBody>
      </p:sp>
      <p:pic>
        <p:nvPicPr>
          <p:cNvPr id="5" name="Picture 4"/>
          <p:cNvPicPr>
            <a:picLocks noChangeAspect="1"/>
          </p:cNvPicPr>
          <p:nvPr/>
        </p:nvPicPr>
        <p:blipFill>
          <a:blip r:embed="rId2"/>
          <a:stretch>
            <a:fillRect/>
          </a:stretch>
        </p:blipFill>
        <p:spPr>
          <a:xfrm>
            <a:off x="6886576" y="280688"/>
            <a:ext cx="4957762" cy="3089873"/>
          </a:xfrm>
          <a:prstGeom prst="rect">
            <a:avLst/>
          </a:prstGeom>
        </p:spPr>
      </p:pic>
    </p:spTree>
    <p:extLst>
      <p:ext uri="{BB962C8B-B14F-4D97-AF65-F5344CB8AC3E}">
        <p14:creationId xmlns:p14="http://schemas.microsoft.com/office/powerpoint/2010/main" val="4109313816"/>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ck on yellow">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lack on yellow" id="{103D9F36-B6A0-4A32-B633-B0E9FB519E9A}" vid="{49715CC9-4113-4AF2-B5B8-BB151F6A2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Black on yellow</Template>
  <TotalTime>550</TotalTime>
  <Words>4819</Words>
  <Application>Microsoft Office PowerPoint</Application>
  <PresentationFormat>Widescreen</PresentationFormat>
  <Paragraphs>710</Paragraphs>
  <Slides>97</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97</vt:i4>
      </vt:variant>
    </vt:vector>
  </HeadingPairs>
  <TitlesOfParts>
    <vt:vector size="106" baseType="lpstr">
      <vt:lpstr>Arial</vt:lpstr>
      <vt:lpstr>Calibri</vt:lpstr>
      <vt:lpstr>Calibri Light</vt:lpstr>
      <vt:lpstr>Cambria Math</vt:lpstr>
      <vt:lpstr>Comic Sans MS</vt:lpstr>
      <vt:lpstr>Symbol</vt:lpstr>
      <vt:lpstr>Times New Roman</vt:lpstr>
      <vt:lpstr>Wingdings</vt:lpstr>
      <vt:lpstr>Black on yellow</vt:lpstr>
      <vt:lpstr>Meiosis and variation</vt:lpstr>
      <vt:lpstr>Recap phases of Meiosis</vt:lpstr>
      <vt:lpstr>Prophase I - Synapsis</vt:lpstr>
      <vt:lpstr>Homologous Chromosomes</vt:lpstr>
      <vt:lpstr>Crossing Over - variation </vt:lpstr>
      <vt:lpstr>PowerPoint Presentation</vt:lpstr>
      <vt:lpstr>PowerPoint Presentation</vt:lpstr>
      <vt:lpstr>PowerPoint Presentation</vt:lpstr>
      <vt:lpstr>PowerPoint Presentation</vt:lpstr>
      <vt:lpstr>PowerPoint Presentation</vt:lpstr>
      <vt:lpstr>Crossing Over</vt:lpstr>
      <vt:lpstr>Random Assortment - Metaphase I</vt:lpstr>
      <vt:lpstr>Metaphase I</vt:lpstr>
      <vt:lpstr>Question:</vt:lpstr>
      <vt:lpstr>Answer</vt:lpstr>
      <vt:lpstr>Mutations</vt:lpstr>
      <vt:lpstr>Meiosis animation</vt:lpstr>
      <vt:lpstr>Random Fertilisation</vt:lpstr>
      <vt:lpstr>Questions</vt:lpstr>
      <vt:lpstr>Dihybrid crosses</vt:lpstr>
      <vt:lpstr>Work out what the letters represent:</vt:lpstr>
      <vt:lpstr>PowerPoint Presentation</vt:lpstr>
      <vt:lpstr>How do we calculate these ratios</vt:lpstr>
      <vt:lpstr>Autosomes and sex chromosomes</vt:lpstr>
      <vt:lpstr>Monohybrid and Dihybrid crosses</vt:lpstr>
      <vt:lpstr>Constructing a Punnett grid</vt:lpstr>
      <vt:lpstr>Monohybrid (monogenic) crosses</vt:lpstr>
      <vt:lpstr>Test cross</vt:lpstr>
      <vt:lpstr>Mendelian Genetics and Dihybrid crosses</vt:lpstr>
      <vt:lpstr>Work out what the letters represent:</vt:lpstr>
      <vt:lpstr>PowerPoint Presentation</vt:lpstr>
      <vt:lpstr>How do we calculate these ratios RrYy x RrYy</vt:lpstr>
      <vt:lpstr>PowerPoint Presentation</vt:lpstr>
      <vt:lpstr>Mendelian ratio</vt:lpstr>
      <vt:lpstr>Draw out dihybrid punnet squares for the following crosses:</vt:lpstr>
      <vt:lpstr>Mendel’s laws</vt:lpstr>
      <vt:lpstr>Multiple alleles</vt:lpstr>
      <vt:lpstr>Blood type</vt:lpstr>
      <vt:lpstr>Complete the exam questions for HW</vt:lpstr>
      <vt:lpstr>Linked genes</vt:lpstr>
      <vt:lpstr>Starter:</vt:lpstr>
      <vt:lpstr>PowerPoint Presentation</vt:lpstr>
      <vt:lpstr>PowerPoint Presentation</vt:lpstr>
      <vt:lpstr>Linkage group</vt:lpstr>
      <vt:lpstr>Linked genes</vt:lpstr>
      <vt:lpstr>Genetic cross diagrams </vt:lpstr>
      <vt:lpstr>Your turn </vt:lpstr>
      <vt:lpstr>Summary Question</vt:lpstr>
      <vt:lpstr>Multiple choice quiz</vt:lpstr>
      <vt:lpstr>Sex linkage and disease</vt:lpstr>
      <vt:lpstr>Blood type</vt:lpstr>
      <vt:lpstr>Genes Carried on the sex chromosomes</vt:lpstr>
      <vt:lpstr>Sex Linkage</vt:lpstr>
      <vt:lpstr>Haemophilia</vt:lpstr>
      <vt:lpstr>Haemophilia –  X - linked</vt:lpstr>
      <vt:lpstr>Explain that female carriers are heterozygous for x-linked recessive alleles.</vt:lpstr>
      <vt:lpstr>Further examples of sex linked traits:</vt:lpstr>
      <vt:lpstr>PowerPoint Presentation</vt:lpstr>
      <vt:lpstr>Chi-squared (χ2) test</vt:lpstr>
      <vt:lpstr>How do we calculate the expected frequency?</vt:lpstr>
      <vt:lpstr>Example 1: GENETICS</vt:lpstr>
      <vt:lpstr>PowerPoint Presentation</vt:lpstr>
      <vt:lpstr>PowerPoint Presentation</vt:lpstr>
      <vt:lpstr>PowerPoint Presentation</vt:lpstr>
      <vt:lpstr>PowerPoint Presentation</vt:lpstr>
      <vt:lpstr>Calculating χ2</vt:lpstr>
      <vt:lpstr>PowerPoint Presentation</vt:lpstr>
      <vt:lpstr>PowerPoint Presentation</vt:lpstr>
      <vt:lpstr>Example 2: ECOLOGY</vt:lpstr>
      <vt:lpstr>PowerPoint Presentation</vt:lpstr>
      <vt:lpstr>Calculating χ2</vt:lpstr>
      <vt:lpstr>PowerPoint Presentation</vt:lpstr>
      <vt:lpstr>PowerPoint Presentation</vt:lpstr>
      <vt:lpstr>Colour blindness</vt:lpstr>
      <vt:lpstr>Gene Pools</vt:lpstr>
      <vt:lpstr>Starter</vt:lpstr>
      <vt:lpstr>What is a gene pool?</vt:lpstr>
      <vt:lpstr>Stabilising Selection</vt:lpstr>
      <vt:lpstr>Example of stabilising selection</vt:lpstr>
      <vt:lpstr>Directional selection</vt:lpstr>
      <vt:lpstr>Disruptive Selection (diversifying selection)</vt:lpstr>
      <vt:lpstr>PowerPoint Presentation</vt:lpstr>
      <vt:lpstr>Genetic Drift – change due to chance</vt:lpstr>
      <vt:lpstr>PowerPoint Presentation</vt:lpstr>
      <vt:lpstr>Summary Video Clip</vt:lpstr>
      <vt:lpstr>Questions – We will be discussing  these </vt:lpstr>
      <vt:lpstr>Possible answers</vt:lpstr>
      <vt:lpstr>Modelling allele frequency</vt:lpstr>
      <vt:lpstr>The Hardy-Weinberg equilibrium</vt:lpstr>
      <vt:lpstr>The equation</vt:lpstr>
      <vt:lpstr>Using the equation</vt:lpstr>
      <vt:lpstr>Conditions of the Hardy-Weinberg equilibrium</vt:lpstr>
      <vt:lpstr>Population bottlenecks and the founder effect</vt:lpstr>
      <vt:lpstr>PowerPoint Presentation</vt:lpstr>
      <vt:lpstr>Population bottlenecks</vt:lpstr>
      <vt:lpstr>The founder effect</vt:lpstr>
      <vt:lpstr>Elephant Seals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Downs Syndrome and Karyotyping</dc:title>
  <dc:creator>DWorden</dc:creator>
  <cp:lastModifiedBy>Alex Chappelow</cp:lastModifiedBy>
  <cp:revision>24</cp:revision>
  <dcterms:created xsi:type="dcterms:W3CDTF">2013-11-26T18:04:12Z</dcterms:created>
  <dcterms:modified xsi:type="dcterms:W3CDTF">2018-11-30T12:56:04Z</dcterms:modified>
</cp:coreProperties>
</file>