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5600" y="673100"/>
            <a:ext cx="9753600"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169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889000"/>
            <a:ext cx="5334000"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3.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John Gibson, Tinted Venus, 1851-56…"/>
          <p:cNvSpPr txBox="1"/>
          <p:nvPr/>
        </p:nvSpPr>
        <p:spPr>
          <a:xfrm>
            <a:off x="193683" y="313300"/>
            <a:ext cx="6059120"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b="0"/>
            </a:pPr>
            <a:r>
              <a:t>John Gibson, </a:t>
            </a:r>
            <a:r>
              <a:rPr i="1"/>
              <a:t>Tinted Venus</a:t>
            </a:r>
            <a:r>
              <a:t>, 1851-56</a:t>
            </a:r>
          </a:p>
          <a:p>
            <a:pPr algn="l">
              <a:defRPr b="0"/>
            </a:pPr>
            <a:r>
              <a:t>Marble, coloured varnish, wax, 176 cm high</a:t>
            </a:r>
          </a:p>
        </p:txBody>
      </p:sp>
      <p:pic>
        <p:nvPicPr>
          <p:cNvPr id="120" name="Image" descr="Image"/>
          <p:cNvPicPr>
            <a:picLocks noChangeAspect="1"/>
          </p:cNvPicPr>
          <p:nvPr/>
        </p:nvPicPr>
        <p:blipFill>
          <a:blip r:embed="rId2">
            <a:extLst/>
          </a:blip>
          <a:stretch>
            <a:fillRect/>
          </a:stretch>
        </p:blipFill>
        <p:spPr>
          <a:xfrm>
            <a:off x="8040836" y="-1"/>
            <a:ext cx="4838701" cy="9753601"/>
          </a:xfrm>
          <a:prstGeom prst="rect">
            <a:avLst/>
          </a:prstGeom>
          <a:ln w="12700">
            <a:miter lim="400000"/>
          </a:ln>
        </p:spPr>
      </p:pic>
      <p:pic>
        <p:nvPicPr>
          <p:cNvPr id="121" name="40949520894_ea81fb9092_b.jpg" descr="40949520894_ea81fb9092_b.jpg"/>
          <p:cNvPicPr>
            <a:picLocks noChangeAspect="1"/>
          </p:cNvPicPr>
          <p:nvPr/>
        </p:nvPicPr>
        <p:blipFill>
          <a:blip r:embed="rId3">
            <a:extLst/>
          </a:blip>
          <a:stretch>
            <a:fillRect/>
          </a:stretch>
        </p:blipFill>
        <p:spPr>
          <a:xfrm>
            <a:off x="695749" y="1613767"/>
            <a:ext cx="6033956" cy="7973866"/>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3" name="Image" descr="Image"/>
          <p:cNvPicPr>
            <a:picLocks noChangeAspect="1"/>
          </p:cNvPicPr>
          <p:nvPr/>
        </p:nvPicPr>
        <p:blipFill>
          <a:blip r:embed="rId2">
            <a:extLst/>
          </a:blip>
          <a:stretch>
            <a:fillRect/>
          </a:stretch>
        </p:blipFill>
        <p:spPr>
          <a:xfrm>
            <a:off x="8040836" y="-1"/>
            <a:ext cx="4838701" cy="9753601"/>
          </a:xfrm>
          <a:prstGeom prst="rect">
            <a:avLst/>
          </a:prstGeom>
          <a:ln w="12700">
            <a:miter lim="400000"/>
          </a:ln>
        </p:spPr>
      </p:pic>
      <p:sp>
        <p:nvSpPr>
          <p:cNvPr id="124" name="Venus, the goddess of love, stands nude and holds a golden apple, awarded to her by Paris. She was given this prize as Paris considered her the most beautiful of the goddesses."/>
          <p:cNvSpPr txBox="1"/>
          <p:nvPr/>
        </p:nvSpPr>
        <p:spPr>
          <a:xfrm>
            <a:off x="41283" y="65117"/>
            <a:ext cx="7985458"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Venus, the goddess of love, stands nude and holds a golden apple, awarded to her by Paris. She was given this prize as Paris considered her the most beautiful of the goddesses.</a:t>
            </a:r>
          </a:p>
        </p:txBody>
      </p:sp>
      <p:sp>
        <p:nvSpPr>
          <p:cNvPr id="125" name="Gibson was a popular Victorian sculptor who was a great admirer of classical antiquity."/>
          <p:cNvSpPr txBox="1"/>
          <p:nvPr/>
        </p:nvSpPr>
        <p:spPr>
          <a:xfrm>
            <a:off x="41283" y="1193300"/>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Gibson was a popular Victorian sculptor who was a great admirer of classical antiquity.</a:t>
            </a:r>
          </a:p>
        </p:txBody>
      </p:sp>
      <p:sp>
        <p:nvSpPr>
          <p:cNvPr id="126" name="During this period, research into the classical era revealed that sculptors in Ancient Greece and Rome painted their white marble sculptures to make them appear more realistic."/>
          <p:cNvSpPr txBox="1"/>
          <p:nvPr/>
        </p:nvSpPr>
        <p:spPr>
          <a:xfrm>
            <a:off x="41283" y="2016683"/>
            <a:ext cx="7985458" cy="1046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During this period, research into the classical era revealed that sculptors in Ancient Greece and Rome painted their white marble sculptures to make them appear more realistic.</a:t>
            </a:r>
          </a:p>
        </p:txBody>
      </p:sp>
      <p:pic>
        <p:nvPicPr>
          <p:cNvPr id="127" name="Image" descr="Image"/>
          <p:cNvPicPr>
            <a:picLocks noChangeAspect="1"/>
          </p:cNvPicPr>
          <p:nvPr/>
        </p:nvPicPr>
        <p:blipFill>
          <a:blip r:embed="rId3">
            <a:extLst/>
          </a:blip>
          <a:stretch>
            <a:fillRect/>
          </a:stretch>
        </p:blipFill>
        <p:spPr>
          <a:xfrm>
            <a:off x="162189" y="5855559"/>
            <a:ext cx="5080001" cy="3898901"/>
          </a:xfrm>
          <a:prstGeom prst="rect">
            <a:avLst/>
          </a:prstGeom>
          <a:ln w="12700">
            <a:miter lim="400000"/>
          </a:ln>
        </p:spPr>
      </p:pic>
      <p:sp>
        <p:nvSpPr>
          <p:cNvPr id="128" name="Such research inspired Gibson to colour his sculptures to make them seem as authentic to classical sculpture as possible."/>
          <p:cNvSpPr txBox="1"/>
          <p:nvPr/>
        </p:nvSpPr>
        <p:spPr>
          <a:xfrm>
            <a:off x="41283" y="3168741"/>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Such research inspired Gibson to colour his sculptures to make them seem as authentic to classical sculpture as possible.</a:t>
            </a:r>
          </a:p>
        </p:txBody>
      </p:sp>
      <p:sp>
        <p:nvSpPr>
          <p:cNvPr id="129" name="The figure is carved from white marble and Gibson used a coloured varnish painting technique to provide flesh tones to the figure. Hair, eyes and lips are also coloured. Accents of gold appear on the pattern of the robe draped over Venus’s arm, her jewellery and the apple she holds."/>
          <p:cNvSpPr txBox="1"/>
          <p:nvPr/>
        </p:nvSpPr>
        <p:spPr>
          <a:xfrm>
            <a:off x="41283" y="4054098"/>
            <a:ext cx="7985458" cy="1681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figure is carved from white marble and Gibson used a coloured varnish painting technique to provide flesh tones to the figure. Hair, eyes and lips are also coloured. Accents of gold appear on the pattern of the robe draped over Venus’s arm, her jewellery and the apple she holds.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7" grpId="3"/>
      <p:bldP build="whole" bldLvl="1" animBg="1" rev="0" advAuto="0" spid="128" grpId="4"/>
      <p:bldP build="whole" bldLvl="1" animBg="1" rev="0" advAuto="0" spid="129" grpId="5"/>
      <p:bldP build="whole" bldLvl="1" animBg="1" rev="0" advAuto="0" spid="125" grpId="1"/>
      <p:bldP build="whole" bldLvl="1" animBg="1" rev="0" advAuto="0" spid="126" grpId="2"/>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1" name="Image" descr="Image"/>
          <p:cNvPicPr>
            <a:picLocks noChangeAspect="1"/>
          </p:cNvPicPr>
          <p:nvPr/>
        </p:nvPicPr>
        <p:blipFill>
          <a:blip r:embed="rId2">
            <a:extLst/>
          </a:blip>
          <a:stretch>
            <a:fillRect/>
          </a:stretch>
        </p:blipFill>
        <p:spPr>
          <a:xfrm>
            <a:off x="8040836" y="-1"/>
            <a:ext cx="4838701" cy="9753601"/>
          </a:xfrm>
          <a:prstGeom prst="rect">
            <a:avLst/>
          </a:prstGeom>
          <a:ln w="12700">
            <a:miter lim="400000"/>
          </a:ln>
        </p:spPr>
      </p:pic>
      <p:sp>
        <p:nvSpPr>
          <p:cNvPr id="132" name="Full length nude depictions of Venus had been popular since the classical era. This work follows many classical rules in sculpture"/>
          <p:cNvSpPr txBox="1"/>
          <p:nvPr/>
        </p:nvSpPr>
        <p:spPr>
          <a:xfrm>
            <a:off x="41283" y="46067"/>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Full length nude depictions of Venus had been popular since the classical era. This work follows many classical rules in sculpture</a:t>
            </a:r>
          </a:p>
        </p:txBody>
      </p:sp>
      <p:sp>
        <p:nvSpPr>
          <p:cNvPr id="133" name="Venus stands contrapposto."/>
          <p:cNvSpPr txBox="1"/>
          <p:nvPr/>
        </p:nvSpPr>
        <p:spPr>
          <a:xfrm>
            <a:off x="41283" y="780550"/>
            <a:ext cx="7985458" cy="411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Venus stands contrapposto. </a:t>
            </a:r>
          </a:p>
        </p:txBody>
      </p:sp>
      <p:sp>
        <p:nvSpPr>
          <p:cNvPr id="134" name="Drapery with a classical pattern on its hem hangs over her arm. This covers her modesty but exposes her torso. This makes the figure suitably chaste for a Victorian audience."/>
          <p:cNvSpPr txBox="1"/>
          <p:nvPr/>
        </p:nvSpPr>
        <p:spPr>
          <a:xfrm>
            <a:off x="41283" y="1210233"/>
            <a:ext cx="7985458" cy="1046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Drapery with a classical pattern on its hem hangs over her arm. This covers her modesty but exposes her torso. This makes the figure suitably chaste for a Victorian audience.</a:t>
            </a:r>
          </a:p>
        </p:txBody>
      </p:sp>
      <p:sp>
        <p:nvSpPr>
          <p:cNvPr id="135" name="Her hair is styled in a typically classical manner with blue coloured detailing to represent a ribbon."/>
          <p:cNvSpPr txBox="1"/>
          <p:nvPr/>
        </p:nvSpPr>
        <p:spPr>
          <a:xfrm>
            <a:off x="41283" y="2313017"/>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Her hair is styled in a typically classical manner with blue coloured detailing to represent a ribbon.</a:t>
            </a:r>
          </a:p>
        </p:txBody>
      </p:sp>
      <p:sp>
        <p:nvSpPr>
          <p:cNvPr id="136" name="Her form and features are typically idealised. Her long neck suggests elegance. Her facial features are symmetrical and refined. Lips, eyes and hair are realistically coloured."/>
          <p:cNvSpPr txBox="1"/>
          <p:nvPr/>
        </p:nvSpPr>
        <p:spPr>
          <a:xfrm>
            <a:off x="41283" y="3834900"/>
            <a:ext cx="7985458"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Her form and features are typically idealised. Her long neck suggests elegance. Her facial features are symmetrical and refined. Lips, eyes and hair are realistically coloured.</a:t>
            </a:r>
          </a:p>
        </p:txBody>
      </p:sp>
      <p:sp>
        <p:nvSpPr>
          <p:cNvPr id="137" name="The figure is highly polished, suggesting perfection. A wax coating protects the coloured varnish."/>
          <p:cNvSpPr txBox="1"/>
          <p:nvPr/>
        </p:nvSpPr>
        <p:spPr>
          <a:xfrm>
            <a:off x="41283" y="5763183"/>
            <a:ext cx="7985458"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figure is highly polished, suggesting perfection. A wax coating protects the coloured varnish.</a:t>
            </a:r>
          </a:p>
        </p:txBody>
      </p:sp>
      <p:sp>
        <p:nvSpPr>
          <p:cNvPr id="138" name="She looks upwards, her head tilted to avoid our gaze. This allows us to objectify and admire her beauty."/>
          <p:cNvSpPr txBox="1"/>
          <p:nvPr/>
        </p:nvSpPr>
        <p:spPr>
          <a:xfrm>
            <a:off x="41283" y="3073958"/>
            <a:ext cx="7985458"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She looks upwards, her head tilted to avoid our gaze. This allows us to objectify and admire her beauty.</a:t>
            </a:r>
          </a:p>
        </p:txBody>
      </p:sp>
      <p:sp>
        <p:nvSpPr>
          <p:cNvPr id="139" name="At her feet we see a tortoise which bears the name of the sculptor."/>
          <p:cNvSpPr txBox="1"/>
          <p:nvPr/>
        </p:nvSpPr>
        <p:spPr>
          <a:xfrm>
            <a:off x="41283" y="6618317"/>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At her feet we see a tortoise which bears the name of the sculptor.</a:t>
            </a:r>
          </a:p>
        </p:txBody>
      </p:sp>
      <p:sp>
        <p:nvSpPr>
          <p:cNvPr id="140" name="The rough unpolished base she stands on contrasts with her polished form."/>
          <p:cNvSpPr txBox="1"/>
          <p:nvPr/>
        </p:nvSpPr>
        <p:spPr>
          <a:xfrm>
            <a:off x="41283" y="7422650"/>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rough unpolished base she stands on contrasts with her polished form.</a:t>
            </a:r>
          </a:p>
        </p:txBody>
      </p:sp>
      <p:sp>
        <p:nvSpPr>
          <p:cNvPr id="141" name="This work was carved in Rome where Gibson lived and worked and deliberately references sculptures he would have seen in museums there."/>
          <p:cNvSpPr txBox="1"/>
          <p:nvPr/>
        </p:nvSpPr>
        <p:spPr>
          <a:xfrm>
            <a:off x="41283" y="8266142"/>
            <a:ext cx="7985458"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This work was carved in Rome where Gibson lived and worked and deliberately references sculptures he would have seen in museums there.</a:t>
            </a:r>
          </a:p>
        </p:txBody>
      </p:sp>
      <p:sp>
        <p:nvSpPr>
          <p:cNvPr id="142" name="The figure itself is tinted in a light pink or flesh tone, giving the sculpture its name."/>
          <p:cNvSpPr txBox="1"/>
          <p:nvPr/>
        </p:nvSpPr>
        <p:spPr>
          <a:xfrm>
            <a:off x="41283" y="4985837"/>
            <a:ext cx="7985458" cy="7291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100"/>
            </a:pPr>
            <a:r>
              <a:t>The figure itself is </a:t>
            </a:r>
            <a:r>
              <a:rPr i="1"/>
              <a:t>tinted</a:t>
            </a:r>
            <a:r>
              <a:t> in a light pink or flesh tone, giving the sculpture its name.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4" grpId="2"/>
      <p:bldP build="whole" bldLvl="1" animBg="1" rev="0" advAuto="0" spid="137" grpId="7"/>
      <p:bldP build="whole" bldLvl="1" animBg="1" rev="0" advAuto="0" spid="142" grpId="6"/>
      <p:bldP build="whole" bldLvl="1" animBg="1" rev="0" advAuto="0" spid="138" grpId="4"/>
      <p:bldP build="whole" bldLvl="1" animBg="1" rev="0" advAuto="0" spid="133" grpId="1"/>
      <p:bldP build="whole" bldLvl="1" animBg="1" rev="0" advAuto="0" spid="135" grpId="3"/>
      <p:bldP build="whole" bldLvl="1" animBg="1" rev="0" advAuto="0" spid="139" grpId="8"/>
      <p:bldP build="whole" bldLvl="1" animBg="1" rev="0" advAuto="0" spid="136" grpId="5"/>
      <p:bldP build="whole" bldLvl="1" animBg="1" rev="0" advAuto="0" spid="140" grpId="9"/>
      <p:bldP build="whole" bldLvl="1" animBg="1" rev="0" advAuto="0" spid="141" grpId="10"/>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4" name="Image" descr="Image"/>
          <p:cNvPicPr>
            <a:picLocks noChangeAspect="1"/>
          </p:cNvPicPr>
          <p:nvPr/>
        </p:nvPicPr>
        <p:blipFill>
          <a:blip r:embed="rId2">
            <a:extLst/>
          </a:blip>
          <a:stretch>
            <a:fillRect/>
          </a:stretch>
        </p:blipFill>
        <p:spPr>
          <a:xfrm>
            <a:off x="8040836" y="-1"/>
            <a:ext cx="4838701" cy="9753601"/>
          </a:xfrm>
          <a:prstGeom prst="rect">
            <a:avLst/>
          </a:prstGeom>
          <a:ln w="12700">
            <a:miter lim="400000"/>
          </a:ln>
        </p:spPr>
      </p:pic>
      <p:sp>
        <p:nvSpPr>
          <p:cNvPr id="145" name="The work was shown at the 1862 International Exposition in London. Responses were mixed…."/>
          <p:cNvSpPr txBox="1"/>
          <p:nvPr/>
        </p:nvSpPr>
        <p:spPr>
          <a:xfrm>
            <a:off x="41283" y="96867"/>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work was shown at the 1862 International Exposition in London. Responses were mixed….</a:t>
            </a:r>
          </a:p>
        </p:txBody>
      </p:sp>
      <p:sp>
        <p:nvSpPr>
          <p:cNvPr id="146" name="Some understood Gibson’s desire to create a sculpture in an authentic classical style. The Sculptor’s Journal wrote: It is one of the most beautiful and elaborate figures undertaken in modern times"/>
          <p:cNvSpPr txBox="1"/>
          <p:nvPr/>
        </p:nvSpPr>
        <p:spPr>
          <a:xfrm>
            <a:off x="41283" y="858867"/>
            <a:ext cx="7985458" cy="1364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100"/>
            </a:pPr>
            <a:r>
              <a:t>Some understood Gibson’s desire to create a sculpture in an authentic classical style. The Sculptor’s Journal wrote:</a:t>
            </a:r>
            <a:r>
              <a:rPr i="1"/>
              <a:t> It is one of the most beautiful and elaborate figures undertaken in modern times</a:t>
            </a:r>
          </a:p>
        </p:txBody>
      </p:sp>
      <p:sp>
        <p:nvSpPr>
          <p:cNvPr id="147" name="Gibson himself wrote: At moments I forgot that I was gazing at my own production; there I sat before her, long and often. How was I ever to part with her!"/>
          <p:cNvSpPr txBox="1"/>
          <p:nvPr/>
        </p:nvSpPr>
        <p:spPr>
          <a:xfrm>
            <a:off x="41283" y="6584450"/>
            <a:ext cx="7985458"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100"/>
            </a:pPr>
            <a:r>
              <a:t>Gibson himself wrote: </a:t>
            </a:r>
            <a:r>
              <a:rPr i="1"/>
              <a:t>At moments I forgot that I was gazing at my own production; there I sat before her, long and often. How was I ever to part with her! </a:t>
            </a:r>
          </a:p>
        </p:txBody>
      </p:sp>
      <p:sp>
        <p:nvSpPr>
          <p:cNvPr id="148" name="The art publication the Athenaeum, however wrote: There is enough vulgarity in it to destroy all alluring power, and every sign of the goddess"/>
          <p:cNvSpPr txBox="1"/>
          <p:nvPr/>
        </p:nvSpPr>
        <p:spPr>
          <a:xfrm>
            <a:off x="41283" y="2268567"/>
            <a:ext cx="7985458"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100"/>
            </a:pPr>
            <a:r>
              <a:t>The art publication the Athenaeum, however wrote: </a:t>
            </a:r>
            <a:r>
              <a:rPr i="1"/>
              <a:t>There is enough vulgarity in it to destroy all alluring power, and every sign of the goddess</a:t>
            </a:r>
          </a:p>
        </p:txBody>
      </p:sp>
      <p:sp>
        <p:nvSpPr>
          <p:cNvPr id="149" name="The poet Elizabeth Barrett Browning was also dismissive, saying she had seldom seen so indecent a statue. (She is) rather a grisette than a goddess."/>
          <p:cNvSpPr txBox="1"/>
          <p:nvPr/>
        </p:nvSpPr>
        <p:spPr>
          <a:xfrm>
            <a:off x="41283" y="3378758"/>
            <a:ext cx="7985458" cy="10466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2100"/>
            </a:pPr>
            <a:r>
              <a:t>The poet Elizabeth Barrett Browning was also dismissive, saying she had </a:t>
            </a:r>
            <a:r>
              <a:rPr i="1"/>
              <a:t>seldom seen so indecent a statue. (She is) rather a grisette than a goddess</a:t>
            </a:r>
            <a:r>
              <a:t>.</a:t>
            </a:r>
          </a:p>
        </p:txBody>
      </p:sp>
      <p:sp>
        <p:nvSpPr>
          <p:cNvPr id="150" name="The general attitude was that by colouring a statue in flesh tones, it removed the appearance of purity which is associated with white marble."/>
          <p:cNvSpPr txBox="1"/>
          <p:nvPr/>
        </p:nvSpPr>
        <p:spPr>
          <a:xfrm>
            <a:off x="41283" y="4527050"/>
            <a:ext cx="7985458" cy="1046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general attitude was that by colouring a statue in flesh tones, it removed the appearance of purity which is associated with white marble.</a:t>
            </a:r>
          </a:p>
        </p:txBody>
      </p:sp>
      <p:sp>
        <p:nvSpPr>
          <p:cNvPr id="151" name="Many felt that the sculpture was overtly sexualised despite the coy pose and classical subject matter."/>
          <p:cNvSpPr txBox="1"/>
          <p:nvPr/>
        </p:nvSpPr>
        <p:spPr>
          <a:xfrm>
            <a:off x="41283" y="5714500"/>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Many felt that the sculpture was overtly sexualised despite the coy pose and classical subject matter. </a:t>
            </a:r>
          </a:p>
        </p:txBody>
      </p:sp>
      <p:sp>
        <p:nvSpPr>
          <p:cNvPr id="152" name="The term used to describe coloured sculptures is polychrome"/>
          <p:cNvSpPr txBox="1"/>
          <p:nvPr/>
        </p:nvSpPr>
        <p:spPr>
          <a:xfrm>
            <a:off x="41283" y="7771900"/>
            <a:ext cx="7985458" cy="4116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The term used to describe coloured sculptures is polychrome</a:t>
            </a:r>
          </a:p>
        </p:txBody>
      </p:sp>
      <p:sp>
        <p:nvSpPr>
          <p:cNvPr id="153" name="It was displayed in a white classical temple at the 1862 International Exposition."/>
          <p:cNvSpPr txBox="1"/>
          <p:nvPr/>
        </p:nvSpPr>
        <p:spPr>
          <a:xfrm>
            <a:off x="41283" y="8324350"/>
            <a:ext cx="7985458" cy="7291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0" sz="2100"/>
            </a:lvl1pPr>
          </a:lstStyle>
          <a:p>
            <a:pPr/>
            <a:r>
              <a:t>It was displayed in a white classical temple at the 1862 International Exposition.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5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2" grpId="7"/>
      <p:bldP build="whole" bldLvl="1" animBg="1" rev="0" advAuto="0" spid="153" grpId="8"/>
      <p:bldP build="whole" bldLvl="1" animBg="1" rev="0" advAuto="0" spid="151" grpId="5"/>
      <p:bldP build="whole" bldLvl="1" animBg="1" rev="0" advAuto="0" spid="146" grpId="1"/>
      <p:bldP build="whole" bldLvl="1" animBg="1" rev="0" advAuto="0" spid="148" grpId="2"/>
      <p:bldP build="whole" bldLvl="1" animBg="1" rev="0" advAuto="0" spid="147" grpId="6"/>
      <p:bldP build="whole" bldLvl="1" animBg="1" rev="0" advAuto="0" spid="150" grpId="4"/>
      <p:bldP build="whole" bldLvl="1" animBg="1" rev="0" advAuto="0" spid="149" grpId="3"/>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5" name="Image" descr="Image"/>
          <p:cNvPicPr>
            <a:picLocks noChangeAspect="1"/>
          </p:cNvPicPr>
          <p:nvPr/>
        </p:nvPicPr>
        <p:blipFill>
          <a:blip r:embed="rId2">
            <a:extLst/>
          </a:blip>
          <a:stretch>
            <a:fillRect/>
          </a:stretch>
        </p:blipFill>
        <p:spPr>
          <a:xfrm>
            <a:off x="8040836" y="-1"/>
            <a:ext cx="4838701" cy="9753601"/>
          </a:xfrm>
          <a:prstGeom prst="rect">
            <a:avLst/>
          </a:prstGeom>
          <a:ln w="12700">
            <a:miter lim="400000"/>
          </a:ln>
        </p:spPr>
      </p:pic>
      <p:pic>
        <p:nvPicPr>
          <p:cNvPr id="156" name="Image" descr="Image"/>
          <p:cNvPicPr>
            <a:picLocks noChangeAspect="1"/>
          </p:cNvPicPr>
          <p:nvPr/>
        </p:nvPicPr>
        <p:blipFill>
          <a:blip r:embed="rId3">
            <a:extLst/>
          </a:blip>
          <a:stretch>
            <a:fillRect/>
          </a:stretch>
        </p:blipFill>
        <p:spPr>
          <a:xfrm>
            <a:off x="1062641" y="63499"/>
            <a:ext cx="5841141" cy="9626601"/>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