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Claude Monet, Impression- Sunrise, 1872, oil on canvas, dimensions"/>
          <p:cNvSpPr txBox="1"/>
          <p:nvPr/>
        </p:nvSpPr>
        <p:spPr>
          <a:xfrm>
            <a:off x="1609653" y="9063566"/>
            <a:ext cx="978549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500">
                <a:latin typeface="Helvetica"/>
                <a:ea typeface="Helvetica"/>
                <a:cs typeface="Helvetica"/>
                <a:sym typeface="Helvetica"/>
              </a:defRPr>
            </a:pPr>
            <a:r>
              <a:t>Claude Monet, </a:t>
            </a:r>
            <a:r>
              <a:rPr i="1"/>
              <a:t>Impression- Sunrise</a:t>
            </a:r>
            <a:r>
              <a:t>, 1872, oil on canvas, </a:t>
            </a:r>
            <a:r>
              <a:rPr>
                <a:solidFill>
                  <a:schemeClr val="accent5">
                    <a:hueOff val="-82419"/>
                    <a:satOff val="-9513"/>
                    <a:lumOff val="-16343"/>
                  </a:schemeClr>
                </a:solidFill>
              </a:rPr>
              <a:t>dimensions</a:t>
            </a:r>
          </a:p>
        </p:txBody>
      </p:sp>
      <p:pic>
        <p:nvPicPr>
          <p:cNvPr id="120" name="Image" descr="Image"/>
          <p:cNvPicPr>
            <a:picLocks noChangeAspect="1"/>
          </p:cNvPicPr>
          <p:nvPr/>
        </p:nvPicPr>
        <p:blipFill>
          <a:blip r:embed="rId2">
            <a:extLst/>
          </a:blip>
          <a:stretch>
            <a:fillRect/>
          </a:stretch>
        </p:blipFill>
        <p:spPr>
          <a:xfrm>
            <a:off x="769415" y="25466"/>
            <a:ext cx="11465970" cy="8924198"/>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This painting would give the Impressionist movement its name- however the word…"/>
          <p:cNvSpPr txBox="1"/>
          <p:nvPr/>
        </p:nvSpPr>
        <p:spPr>
          <a:xfrm>
            <a:off x="68688" y="1329209"/>
            <a:ext cx="6079208" cy="142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latin typeface="Helvetica"/>
                <a:ea typeface="Helvetica"/>
                <a:cs typeface="Helvetica"/>
                <a:sym typeface="Helvetica"/>
              </a:defRPr>
            </a:pPr>
            <a:r>
              <a:t>This painting would give the Impressionist movement its name- however the word </a:t>
            </a:r>
          </a:p>
          <a:p>
            <a:pPr algn="l">
              <a:defRPr b="0" sz="2200">
                <a:latin typeface="Helvetica"/>
                <a:ea typeface="Helvetica"/>
                <a:cs typeface="Helvetica"/>
                <a:sym typeface="Helvetica"/>
              </a:defRPr>
            </a:pPr>
            <a:r>
              <a:rPr i="1"/>
              <a:t>impressionism</a:t>
            </a:r>
            <a:r>
              <a:t> was meant as an insult to artists including Monet, Renoir, Morisot, Pissarro</a:t>
            </a:r>
          </a:p>
        </p:txBody>
      </p:sp>
      <p:sp>
        <p:nvSpPr>
          <p:cNvPr id="123" name="Painted almost a decade after the movement began, this work shows the port of Le Harve as the sun rises"/>
          <p:cNvSpPr txBox="1"/>
          <p:nvPr/>
        </p:nvSpPr>
        <p:spPr>
          <a:xfrm>
            <a:off x="68688" y="2899719"/>
            <a:ext cx="6079208"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Painted almost a decade after the movement began, this work shows the port of Le Harve as the sun rises</a:t>
            </a:r>
          </a:p>
        </p:txBody>
      </p:sp>
      <p:sp>
        <p:nvSpPr>
          <p:cNvPr id="124" name="Monet and his fellow Impressionists created their landscapes en plein air"/>
          <p:cNvSpPr txBox="1"/>
          <p:nvPr/>
        </p:nvSpPr>
        <p:spPr>
          <a:xfrm>
            <a:off x="68688" y="4025729"/>
            <a:ext cx="6079208"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Monet and his fellow Impressionists created their landscapes en plein air</a:t>
            </a:r>
          </a:p>
        </p:txBody>
      </p:sp>
      <p:sp>
        <p:nvSpPr>
          <p:cNvPr id="125" name="They did so in an effort to capture as accurately as possible the effects of natural light falling on figures and forms"/>
          <p:cNvSpPr txBox="1"/>
          <p:nvPr/>
        </p:nvSpPr>
        <p:spPr>
          <a:xfrm>
            <a:off x="68688" y="4910438"/>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They did so in an effort to capture as accurately as possible the effects of natural light falling on figures and forms</a:t>
            </a:r>
          </a:p>
        </p:txBody>
      </p:sp>
      <p:sp>
        <p:nvSpPr>
          <p:cNvPr id="126" name="The invention of tubes of paint allowed for artists to create their outside of a studio space"/>
          <p:cNvSpPr txBox="1"/>
          <p:nvPr/>
        </p:nvSpPr>
        <p:spPr>
          <a:xfrm>
            <a:off x="68687" y="5718948"/>
            <a:ext cx="12867425"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 invention of tubes of paint allowed for artists to create their outside of a studio space</a:t>
            </a:r>
          </a:p>
        </p:txBody>
      </p:sp>
      <p:sp>
        <p:nvSpPr>
          <p:cNvPr id="127" name="Landscapes featuring rivers or the sea were particularly appealing to the Impressionists as this allowed them to attempt to capture light flickering on rippling water"/>
          <p:cNvSpPr txBox="1"/>
          <p:nvPr/>
        </p:nvSpPr>
        <p:spPr>
          <a:xfrm>
            <a:off x="68687" y="6222658"/>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Landscapes featuring rivers or the sea were particularly appealing to the Impressionists as this allowed them to attempt to capture light flickering on rippling water</a:t>
            </a:r>
          </a:p>
        </p:txBody>
      </p:sp>
      <p:sp>
        <p:nvSpPr>
          <p:cNvPr id="128" name="To capture these changing effects artists had to work quickly. This resulted in works which appear unfinished or sketchy by Academic standards"/>
          <p:cNvSpPr txBox="1"/>
          <p:nvPr/>
        </p:nvSpPr>
        <p:spPr>
          <a:xfrm>
            <a:off x="68687" y="7080177"/>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To capture these changing effects artists had to work quickly. This resulted in works which appear unfinished or sketchy by Academic standards</a:t>
            </a:r>
          </a:p>
        </p:txBody>
      </p:sp>
      <p:sp>
        <p:nvSpPr>
          <p:cNvPr id="129" name="Impressionist works such as this landscape would outrage the critics and public who were unused to paintings with a lack of finish"/>
          <p:cNvSpPr txBox="1"/>
          <p:nvPr/>
        </p:nvSpPr>
        <p:spPr>
          <a:xfrm>
            <a:off x="68687" y="7836095"/>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latin typeface="Helvetica"/>
                <a:ea typeface="Helvetica"/>
                <a:cs typeface="Helvetica"/>
                <a:sym typeface="Helvetica"/>
              </a:defRPr>
            </a:pPr>
            <a:r>
              <a:t>Impressionist works such as this landscape would outrage the critics and public who were unused to paintings with a lack of </a:t>
            </a:r>
            <a:r>
              <a:rPr i="1"/>
              <a:t>finish</a:t>
            </a:r>
          </a:p>
        </p:txBody>
      </p:sp>
      <p:sp>
        <p:nvSpPr>
          <p:cNvPr id="130" name="This work is one of a series Monet painted when he visited his hometown of Le Harve. The series of paintings show the port at different times of the day- demonstrating Monet’s interest in light and atmospheric conditions"/>
          <p:cNvSpPr txBox="1"/>
          <p:nvPr/>
        </p:nvSpPr>
        <p:spPr>
          <a:xfrm>
            <a:off x="68687" y="8657304"/>
            <a:ext cx="1286742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This work is one of a series Monet painted when he visited his hometown of Le Harve. The series of paintings show the port at different times of the day- demonstrating Monet’s interest in light and atmospheric conditions</a:t>
            </a:r>
          </a:p>
        </p:txBody>
      </p:sp>
      <p:pic>
        <p:nvPicPr>
          <p:cNvPr id="131" name="Image" descr="Image"/>
          <p:cNvPicPr>
            <a:picLocks noChangeAspect="1"/>
          </p:cNvPicPr>
          <p:nvPr/>
        </p:nvPicPr>
        <p:blipFill>
          <a:blip r:embed="rId2">
            <a:extLst/>
          </a:blip>
          <a:stretch>
            <a:fillRect/>
          </a:stretch>
        </p:blipFill>
        <p:spPr>
          <a:xfrm>
            <a:off x="6690997" y="24733"/>
            <a:ext cx="6271878" cy="4881530"/>
          </a:xfrm>
          <a:prstGeom prst="rect">
            <a:avLst/>
          </a:prstGeom>
          <a:ln w="12700">
            <a:miter lim="400000"/>
          </a:ln>
        </p:spPr>
      </p:pic>
      <p:sp>
        <p:nvSpPr>
          <p:cNvPr id="132" name="Use for: Landscape Painting/ Materials,…"/>
          <p:cNvSpPr txBox="1"/>
          <p:nvPr/>
        </p:nvSpPr>
        <p:spPr>
          <a:xfrm>
            <a:off x="103269" y="25399"/>
            <a:ext cx="5832246"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2500">
                <a:latin typeface="Helvetica"/>
                <a:ea typeface="Helvetica"/>
                <a:cs typeface="Helvetica"/>
                <a:sym typeface="Helvetica"/>
              </a:defRPr>
            </a:pPr>
            <a:r>
              <a:t>Use for: </a:t>
            </a:r>
            <a:r>
              <a:rPr>
                <a:solidFill>
                  <a:schemeClr val="accent5">
                    <a:hueOff val="-82419"/>
                    <a:satOff val="-9513"/>
                    <a:lumOff val="-16343"/>
                  </a:schemeClr>
                </a:solidFill>
              </a:rPr>
              <a:t>Landscape Painting</a:t>
            </a:r>
            <a:r>
              <a:t>/ </a:t>
            </a:r>
            <a:r>
              <a:rPr>
                <a:solidFill>
                  <a:schemeClr val="accent3">
                    <a:hueOff val="362282"/>
                    <a:satOff val="31803"/>
                    <a:lumOff val="-18242"/>
                  </a:schemeClr>
                </a:solidFill>
              </a:rPr>
              <a:t>Materials, </a:t>
            </a:r>
            <a:endParaRPr>
              <a:solidFill>
                <a:schemeClr val="accent3">
                  <a:hueOff val="362282"/>
                  <a:satOff val="31803"/>
                  <a:lumOff val="-18242"/>
                </a:schemeClr>
              </a:solidFill>
            </a:endParaRPr>
          </a:p>
          <a:p>
            <a:pPr algn="l">
              <a:defRPr b="0" sz="2500">
                <a:latin typeface="Helvetica"/>
                <a:ea typeface="Helvetica"/>
                <a:cs typeface="Helvetica"/>
                <a:sym typeface="Helvetica"/>
              </a:defRPr>
            </a:pPr>
            <a:r>
              <a:rPr>
                <a:solidFill>
                  <a:schemeClr val="accent3">
                    <a:hueOff val="362282"/>
                    <a:satOff val="31803"/>
                    <a:lumOff val="-18242"/>
                  </a:schemeClr>
                </a:solidFill>
              </a:rPr>
              <a:t>Techniques and Processes in Painting</a:t>
            </a:r>
            <a:r>
              <a:t>/ </a:t>
            </a:r>
          </a:p>
          <a:p>
            <a:pPr algn="l">
              <a:defRPr b="0" sz="2500">
                <a:solidFill>
                  <a:schemeClr val="accent1">
                    <a:hueOff val="114395"/>
                    <a:lumOff val="-24975"/>
                  </a:schemeClr>
                </a:solidFill>
                <a:latin typeface="Helvetica"/>
                <a:ea typeface="Helvetica"/>
                <a:cs typeface="Helvetica"/>
                <a:sym typeface="Helvetica"/>
              </a:defRPr>
            </a:pPr>
            <a:r>
              <a:t>Impressionism</a:t>
            </a:r>
            <a:r>
              <a:rPr>
                <a:solidFill>
                  <a:srgbClr val="000000"/>
                </a:solidFill>
              </a:rPr>
              <a:t>/ </a:t>
            </a:r>
            <a:r>
              <a:rPr>
                <a:solidFill>
                  <a:schemeClr val="accent6">
                    <a:satOff val="-15808"/>
                    <a:lumOff val="-17557"/>
                  </a:schemeClr>
                </a:solidFill>
              </a:rPr>
              <a:t>Avant-garde painting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3"/>
      <p:bldP build="whole" bldLvl="1" animBg="1" rev="0" advAuto="0" spid="127" grpId="6"/>
      <p:bldP build="whole" bldLvl="1" animBg="1" rev="0" advAuto="0" spid="123" grpId="2"/>
      <p:bldP build="whole" bldLvl="1" animBg="1" rev="0" advAuto="0" spid="126" grpId="5"/>
      <p:bldP build="whole" bldLvl="1" animBg="1" rev="0" advAuto="0" spid="128" grpId="7"/>
      <p:bldP build="whole" bldLvl="1" animBg="1" rev="0" advAuto="0" spid="125" grpId="4"/>
      <p:bldP build="whole" bldLvl="1" animBg="1" rev="0" advAuto="0" spid="129" grpId="8"/>
      <p:bldP build="whole" bldLvl="1" animBg="1" rev="0" advAuto="0" spid="130" grpId="9"/>
      <p:bldP build="whole" bldLvl="1" animBg="1" rev="0" advAuto="0" spid="12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The painting is made up of various shades of grey, pink and blue as Monet shows the early morning sun colouring the sky while its form is reflected in the rippling waters"/>
          <p:cNvSpPr txBox="1"/>
          <p:nvPr/>
        </p:nvSpPr>
        <p:spPr>
          <a:xfrm>
            <a:off x="68688" y="114299"/>
            <a:ext cx="6572127" cy="142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 painting is made up of various shades of grey, pink and blue as Monet shows the early morning sun colouring the sky while its form is reflected in the rippling waters</a:t>
            </a:r>
          </a:p>
        </p:txBody>
      </p:sp>
      <p:sp>
        <p:nvSpPr>
          <p:cNvPr id="135" name="Buildings, boats and their rigging in the port create a horizontal divide between sky and sea"/>
          <p:cNvSpPr txBox="1"/>
          <p:nvPr/>
        </p:nvSpPr>
        <p:spPr>
          <a:xfrm>
            <a:off x="68688" y="1697509"/>
            <a:ext cx="6572127"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Buildings, boats and their rigging in the port create a horizontal divide between sky and sea</a:t>
            </a:r>
          </a:p>
        </p:txBody>
      </p:sp>
      <p:sp>
        <p:nvSpPr>
          <p:cNvPr id="136" name="The docks appear industrial, suggesting a modern scene rather than an idealised, picturesque landscape"/>
          <p:cNvSpPr txBox="1"/>
          <p:nvPr/>
        </p:nvSpPr>
        <p:spPr>
          <a:xfrm>
            <a:off x="68688" y="2556819"/>
            <a:ext cx="6572127"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 docks appear industrial, suggesting a modern scene rather than an idealised, picturesque landscape</a:t>
            </a:r>
          </a:p>
        </p:txBody>
      </p:sp>
      <p:sp>
        <p:nvSpPr>
          <p:cNvPr id="137" name="The sky is made up of thin washes of unblended colours which overlap. Areas of bare canvas appear in the upper left corner"/>
          <p:cNvSpPr txBox="1"/>
          <p:nvPr/>
        </p:nvSpPr>
        <p:spPr>
          <a:xfrm>
            <a:off x="68687" y="3778079"/>
            <a:ext cx="6572129"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 sky is made up of thin washes of unblended colours which overlap. Areas of bare canvas appear in the upper left corner</a:t>
            </a:r>
          </a:p>
        </p:txBody>
      </p:sp>
      <p:sp>
        <p:nvSpPr>
          <p:cNvPr id="138" name="The sea is also made of thin washes, however Monet applies thick horizontal dabs of paint to show ripples on the surface of the sea. Thick pink and orange dabs show where the rising sun is reflected on the water"/>
          <p:cNvSpPr txBox="1"/>
          <p:nvPr/>
        </p:nvSpPr>
        <p:spPr>
          <a:xfrm>
            <a:off x="68687" y="4978143"/>
            <a:ext cx="1286742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 sea is also made of thin washes, however Monet applies thick horizontal dabs of paint to show ripples on the surface of the sea. Thick pink and orange dabs show where the rising sun is reflected on the water</a:t>
            </a:r>
          </a:p>
        </p:txBody>
      </p:sp>
      <p:sp>
        <p:nvSpPr>
          <p:cNvPr id="139" name="The sun is a small orange sphere in the upper right of the painting and acts as the focal point. Thick paint gives it a solid form."/>
          <p:cNvSpPr txBox="1"/>
          <p:nvPr/>
        </p:nvSpPr>
        <p:spPr>
          <a:xfrm>
            <a:off x="68687" y="6276499"/>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 sun is a small orange sphere in the upper right of the painting and acts as the focal point. Thick paint gives it a solid form.</a:t>
            </a:r>
          </a:p>
        </p:txBody>
      </p:sp>
      <p:sp>
        <p:nvSpPr>
          <p:cNvPr id="140" name="Dark blue paint, also thickly applied shows figures on small boats in the lower half, near the viewer. The colour suggests they are in silhouette with the sun behind them"/>
          <p:cNvSpPr txBox="1"/>
          <p:nvPr/>
        </p:nvSpPr>
        <p:spPr>
          <a:xfrm>
            <a:off x="68687" y="7244653"/>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Dark blue paint, also thickly applied shows figures on small boats in the lower half, near the viewer. The colour suggests they are in silhouette with the sun behind them</a:t>
            </a:r>
          </a:p>
        </p:txBody>
      </p:sp>
      <p:sp>
        <p:nvSpPr>
          <p:cNvPr id="141" name="The vague, unspecific forms of the port imply that it may be a foggy morning. Monet titled the work impression as the work attempts to show a brief, passing impression of a scene rather than a static  and clearly detailed outlined view"/>
          <p:cNvSpPr txBox="1"/>
          <p:nvPr/>
        </p:nvSpPr>
        <p:spPr>
          <a:xfrm>
            <a:off x="68687" y="8212809"/>
            <a:ext cx="1286742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latin typeface="Helvetica"/>
                <a:ea typeface="Helvetica"/>
                <a:cs typeface="Helvetica"/>
                <a:sym typeface="Helvetica"/>
              </a:defRPr>
            </a:pPr>
            <a:r>
              <a:t>The vague, unspecific forms of the port imply that it may be a foggy morning. Monet titled the work </a:t>
            </a:r>
            <a:r>
              <a:rPr i="1"/>
              <a:t>impression</a:t>
            </a:r>
            <a:r>
              <a:t> as the work attempts to show a brief, passing impression of a scene rather than a static  and clearly detailed outlined view </a:t>
            </a:r>
          </a:p>
        </p:txBody>
      </p:sp>
      <p:pic>
        <p:nvPicPr>
          <p:cNvPr id="142" name="Image" descr="Image"/>
          <p:cNvPicPr>
            <a:picLocks noChangeAspect="1"/>
          </p:cNvPicPr>
          <p:nvPr/>
        </p:nvPicPr>
        <p:blipFill>
          <a:blip r:embed="rId2">
            <a:extLst/>
          </a:blip>
          <a:stretch>
            <a:fillRect/>
          </a:stretch>
        </p:blipFill>
        <p:spPr>
          <a:xfrm>
            <a:off x="6690997" y="24733"/>
            <a:ext cx="6271878" cy="488153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6"/>
      <p:bldP build="whole" bldLvl="1" animBg="1" rev="0" advAuto="0" spid="138" grpId="5"/>
      <p:bldP build="whole" bldLvl="1" animBg="1" rev="0" advAuto="0" spid="141" grpId="8"/>
      <p:bldP build="whole" bldLvl="1" animBg="1" rev="0" advAuto="0" spid="136" grpId="3"/>
      <p:bldP build="whole" bldLvl="1" animBg="1" rev="0" advAuto="0" spid="137" grpId="4"/>
      <p:bldP build="whole" bldLvl="1" animBg="1" rev="0" advAuto="0" spid="135" grpId="2"/>
      <p:bldP build="whole" bldLvl="1" animBg="1" rev="0" advAuto="0" spid="134" grpId="1"/>
      <p:bldP build="whole" bldLvl="1" animBg="1" rev="0" advAuto="0" spid="140" grpId="7"/>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Exhibited at the First Impressionist Exhibition in 1874, this work was singled out for the worst criticism"/>
          <p:cNvSpPr txBox="1"/>
          <p:nvPr/>
        </p:nvSpPr>
        <p:spPr>
          <a:xfrm>
            <a:off x="43288" y="169389"/>
            <a:ext cx="6778436"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Exhibited at the First Impressionist Exhibition in 1874, this work was singled out for the worst criticism</a:t>
            </a:r>
          </a:p>
        </p:txBody>
      </p:sp>
      <p:sp>
        <p:nvSpPr>
          <p:cNvPr id="145" name="Their paintings were considered the works of madmen and lunatics. The pubic were totally unprepared for art which broke with all the academic conventions"/>
          <p:cNvSpPr txBox="1"/>
          <p:nvPr/>
        </p:nvSpPr>
        <p:spPr>
          <a:xfrm>
            <a:off x="55988" y="1028699"/>
            <a:ext cx="6572127" cy="142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Their paintings were considered the works of madmen and lunatics. The pubic were totally unprepared for art which broke with all the academic conventions</a:t>
            </a:r>
          </a:p>
        </p:txBody>
      </p:sp>
      <p:sp>
        <p:nvSpPr>
          <p:cNvPr id="146" name="The public couldn’t understand that these works, which they thought were sketches should be considered finished works of art"/>
          <p:cNvSpPr txBox="1"/>
          <p:nvPr/>
        </p:nvSpPr>
        <p:spPr>
          <a:xfrm>
            <a:off x="68688" y="2548409"/>
            <a:ext cx="6572127"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The public couldn’t understand that these works, which they thought were sketches should be considered finished works of art</a:t>
            </a:r>
          </a:p>
        </p:txBody>
      </p:sp>
      <p:sp>
        <p:nvSpPr>
          <p:cNvPr id="147" name="This is not a romanticised or idealised setting. Instead it breaks with all concepts of the picturesque"/>
          <p:cNvSpPr txBox="1"/>
          <p:nvPr/>
        </p:nvSpPr>
        <p:spPr>
          <a:xfrm>
            <a:off x="68687" y="3763319"/>
            <a:ext cx="6572128"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This is not a romanticised or idealised setting. Instead it breaks with all concepts of the picturesque</a:t>
            </a:r>
          </a:p>
        </p:txBody>
      </p:sp>
      <p:sp>
        <p:nvSpPr>
          <p:cNvPr id="148" name="Landscape conventions are broken through the lack of an actual horizon line, unspecific topographical references, portrayal of an industrial landscape"/>
          <p:cNvSpPr txBox="1"/>
          <p:nvPr/>
        </p:nvSpPr>
        <p:spPr>
          <a:xfrm>
            <a:off x="68687" y="4967560"/>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Landscape conventions are broken through the lack of an actual horizon line, unspecific topographical references, portrayal of an industrial landscape</a:t>
            </a:r>
          </a:p>
        </p:txBody>
      </p:sp>
      <p:pic>
        <p:nvPicPr>
          <p:cNvPr id="149" name="Image" descr="Image"/>
          <p:cNvPicPr>
            <a:picLocks noChangeAspect="1"/>
          </p:cNvPicPr>
          <p:nvPr/>
        </p:nvPicPr>
        <p:blipFill>
          <a:blip r:embed="rId2">
            <a:extLst/>
          </a:blip>
          <a:stretch>
            <a:fillRect/>
          </a:stretch>
        </p:blipFill>
        <p:spPr>
          <a:xfrm>
            <a:off x="6690997" y="24733"/>
            <a:ext cx="6271878" cy="4881530"/>
          </a:xfrm>
          <a:prstGeom prst="rect">
            <a:avLst/>
          </a:prstGeom>
          <a:ln w="12700">
            <a:miter lim="400000"/>
          </a:ln>
        </p:spPr>
      </p:pic>
      <p:sp>
        <p:nvSpPr>
          <p:cNvPr id="150" name="Monet uses the landscape genre simply as a vehicle for experimenting with painting techniques and focussing on light effects over traditional landscape features"/>
          <p:cNvSpPr txBox="1"/>
          <p:nvPr/>
        </p:nvSpPr>
        <p:spPr>
          <a:xfrm>
            <a:off x="68687" y="6626741"/>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Monet uses the landscape genre simply as a vehicle for experimenting with painting techniques and focussing on light effects over traditional landscape features</a:t>
            </a:r>
          </a:p>
        </p:txBody>
      </p:sp>
      <p:sp>
        <p:nvSpPr>
          <p:cNvPr id="151" name="Academic conventions are broken through the loose application of paint, unidealised forms, lack of a polished surface finish, unblended and muddied colours, avoidance of the rules of landscape"/>
          <p:cNvSpPr txBox="1"/>
          <p:nvPr/>
        </p:nvSpPr>
        <p:spPr>
          <a:xfrm>
            <a:off x="68687" y="5790800"/>
            <a:ext cx="12867425"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200">
                <a:latin typeface="Helvetica"/>
                <a:ea typeface="Helvetica"/>
                <a:cs typeface="Helvetica"/>
                <a:sym typeface="Helvetica"/>
              </a:defRPr>
            </a:pPr>
            <a:r>
              <a:t>Academic conventions are broken through the loose application of paint, unidealised forms, lack of a polished surface finish, unblended and muddied colours, avoidance of the </a:t>
            </a:r>
            <a:r>
              <a:rPr i="1"/>
              <a:t>rules</a:t>
            </a:r>
            <a:r>
              <a:t> </a:t>
            </a:r>
            <a:r>
              <a:rPr i="1"/>
              <a:t>of landscape</a:t>
            </a:r>
            <a:r>
              <a:t> </a:t>
            </a:r>
          </a:p>
        </p:txBody>
      </p:sp>
      <p:sp>
        <p:nvSpPr>
          <p:cNvPr id="152" name="As with other Impressionist painters who worked plein air, Monet travelled by train- a recent technological development- in search of landscapes outside Paris which would become locations for his works"/>
          <p:cNvSpPr txBox="1"/>
          <p:nvPr/>
        </p:nvSpPr>
        <p:spPr>
          <a:xfrm>
            <a:off x="68687" y="7450039"/>
            <a:ext cx="1286742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2200">
                <a:latin typeface="Helvetica"/>
                <a:ea typeface="Helvetica"/>
                <a:cs typeface="Helvetica"/>
                <a:sym typeface="Helvetica"/>
              </a:defRPr>
            </a:lvl1pPr>
          </a:lstStyle>
          <a:p>
            <a:pPr/>
            <a:r>
              <a:t>As with other Impressionist painters who worked plein air, Monet travelled by train- a recent technological development- in search of landscapes outside Paris which would become locations for his works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4"/>
      <p:bldP build="whole" bldLvl="1" animBg="1" rev="0" advAuto="0" spid="148" grpId="5"/>
      <p:bldP build="whole" bldLvl="1" animBg="1" rev="0" advAuto="0" spid="150" grpId="7"/>
      <p:bldP build="whole" bldLvl="1" animBg="1" rev="0" advAuto="0" spid="151" grpId="6"/>
      <p:bldP build="whole" bldLvl="1" animBg="1" rev="0" advAuto="0" spid="152" grpId="8"/>
      <p:bldP build="whole" bldLvl="1" animBg="1" rev="0" advAuto="0" spid="144" grpId="1"/>
      <p:bldP build="whole" bldLvl="1" animBg="1" rev="0" advAuto="0" spid="145" grpId="2"/>
      <p:bldP build="whole" bldLvl="1" animBg="1" rev="0" advAuto="0" spid="146"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2">
            <a:extLst/>
          </a:blip>
          <a:stretch>
            <a:fillRect/>
          </a:stretch>
        </p:blipFill>
        <p:spPr>
          <a:xfrm>
            <a:off x="289300" y="185009"/>
            <a:ext cx="2273301" cy="3568701"/>
          </a:xfrm>
          <a:prstGeom prst="rect">
            <a:avLst/>
          </a:prstGeom>
          <a:ln w="12700">
            <a:miter lim="400000"/>
          </a:ln>
        </p:spPr>
      </p:pic>
      <p:pic>
        <p:nvPicPr>
          <p:cNvPr id="155" name="Image" descr="Image"/>
          <p:cNvPicPr>
            <a:picLocks noChangeAspect="1"/>
          </p:cNvPicPr>
          <p:nvPr/>
        </p:nvPicPr>
        <p:blipFill>
          <a:blip r:embed="rId3">
            <a:extLst/>
          </a:blip>
          <a:stretch>
            <a:fillRect/>
          </a:stretch>
        </p:blipFill>
        <p:spPr>
          <a:xfrm>
            <a:off x="5279032" y="197709"/>
            <a:ext cx="2298701" cy="3543301"/>
          </a:xfrm>
          <a:prstGeom prst="rect">
            <a:avLst/>
          </a:prstGeom>
          <a:ln w="12700">
            <a:miter lim="400000"/>
          </a:ln>
        </p:spPr>
      </p:pic>
      <p:pic>
        <p:nvPicPr>
          <p:cNvPr id="156" name="Image" descr="Image"/>
          <p:cNvPicPr>
            <a:picLocks noChangeAspect="1"/>
          </p:cNvPicPr>
          <p:nvPr/>
        </p:nvPicPr>
        <p:blipFill>
          <a:blip r:embed="rId4">
            <a:extLst/>
          </a:blip>
          <a:stretch>
            <a:fillRect/>
          </a:stretch>
        </p:blipFill>
        <p:spPr>
          <a:xfrm>
            <a:off x="2777816" y="191359"/>
            <a:ext cx="2286001" cy="3556001"/>
          </a:xfrm>
          <a:prstGeom prst="rect">
            <a:avLst/>
          </a:prstGeom>
          <a:ln w="12700">
            <a:miter lim="400000"/>
          </a:ln>
        </p:spPr>
      </p:pic>
      <p:pic>
        <p:nvPicPr>
          <p:cNvPr id="157" name="Image" descr="Image"/>
          <p:cNvPicPr>
            <a:picLocks noChangeAspect="1"/>
          </p:cNvPicPr>
          <p:nvPr/>
        </p:nvPicPr>
        <p:blipFill>
          <a:blip r:embed="rId5">
            <a:extLst/>
          </a:blip>
          <a:stretch>
            <a:fillRect/>
          </a:stretch>
        </p:blipFill>
        <p:spPr>
          <a:xfrm>
            <a:off x="7792949" y="212261"/>
            <a:ext cx="2379443" cy="3543301"/>
          </a:xfrm>
          <a:prstGeom prst="rect">
            <a:avLst/>
          </a:prstGeom>
          <a:ln w="12700">
            <a:miter lim="400000"/>
          </a:ln>
        </p:spPr>
      </p:pic>
      <p:pic>
        <p:nvPicPr>
          <p:cNvPr id="158" name="Image" descr="Image"/>
          <p:cNvPicPr>
            <a:picLocks noChangeAspect="1"/>
          </p:cNvPicPr>
          <p:nvPr/>
        </p:nvPicPr>
        <p:blipFill>
          <a:blip r:embed="rId6">
            <a:extLst/>
          </a:blip>
          <a:stretch>
            <a:fillRect/>
          </a:stretch>
        </p:blipFill>
        <p:spPr>
          <a:xfrm>
            <a:off x="10421474" y="205911"/>
            <a:ext cx="2286001" cy="3556001"/>
          </a:xfrm>
          <a:prstGeom prst="rect">
            <a:avLst/>
          </a:prstGeom>
          <a:ln w="12700">
            <a:miter lim="400000"/>
          </a:ln>
        </p:spPr>
      </p:pic>
      <p:sp>
        <p:nvSpPr>
          <p:cNvPr id="159" name="Monet’s series of paintings depicting Rouen Cathedral at different times of day and year.…"/>
          <p:cNvSpPr txBox="1"/>
          <p:nvPr/>
        </p:nvSpPr>
        <p:spPr>
          <a:xfrm>
            <a:off x="403809" y="3848133"/>
            <a:ext cx="12197182"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a:pPr>
            <a:r>
              <a:t>Monet’s series of paintings depicting Rouen Cathedral at different times of day and year.</a:t>
            </a:r>
          </a:p>
          <a:p>
            <a:pPr algn="l">
              <a:defRPr b="0"/>
            </a:pPr>
            <a:r>
              <a:t>Over 30 were created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Monet’s Haystack series again focus on light at various times of the day and year falling on haystacks"/>
          <p:cNvSpPr txBox="1"/>
          <p:nvPr/>
        </p:nvSpPr>
        <p:spPr>
          <a:xfrm>
            <a:off x="235254" y="8691067"/>
            <a:ext cx="12534292" cy="829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lvl1pPr>
          </a:lstStyle>
          <a:p>
            <a:pPr/>
            <a:r>
              <a:t>Monet’s Haystack series again focus on light at various times of the day and year falling on haystacks </a:t>
            </a:r>
          </a:p>
        </p:txBody>
      </p:sp>
      <p:pic>
        <p:nvPicPr>
          <p:cNvPr id="162" name="Image" descr="Image"/>
          <p:cNvPicPr>
            <a:picLocks noChangeAspect="1"/>
          </p:cNvPicPr>
          <p:nvPr/>
        </p:nvPicPr>
        <p:blipFill>
          <a:blip r:embed="rId2">
            <a:extLst/>
          </a:blip>
          <a:stretch>
            <a:fillRect/>
          </a:stretch>
        </p:blipFill>
        <p:spPr>
          <a:xfrm>
            <a:off x="886546" y="175368"/>
            <a:ext cx="11231708" cy="826356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