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i="1" sz="2400"/>
            </a:lvl1pPr>
          </a:lstStyle>
          <a:p>
            <a:pPr/>
            <a:r>
              <a:t>–Johnny Appleseed</a:t>
            </a:r>
          </a:p>
        </p:txBody>
      </p:sp>
      <p:sp>
        <p:nvSpPr>
          <p:cNvPr id="94" name="“Type a quote here.”"/>
          <p:cNvSpPr txBox="1"/>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25600" y="673100"/>
            <a:ext cx="9753600" cy="590550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Image"/>
          <p:cNvSpPr/>
          <p:nvPr>
            <p:ph type="pic" sz="half" idx="13"/>
          </p:nvPr>
        </p:nvSpPr>
        <p:spPr>
          <a:xfrm>
            <a:off x="6718300" y="635000"/>
            <a:ext cx="5334000" cy="8216900"/>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718300" y="5092700"/>
            <a:ext cx="5334000" cy="3771900"/>
          </a:xfrm>
          <a:prstGeom prst="rect">
            <a:avLst/>
          </a:prstGeom>
        </p:spPr>
        <p:txBody>
          <a:bodyPr lIns="91439" tIns="45719" rIns="91439" bIns="45719" anchor="t">
            <a:noAutofit/>
          </a:bodyPr>
          <a:lstStyle/>
          <a:p>
            <a:pPr/>
          </a:p>
        </p:txBody>
      </p:sp>
      <p:sp>
        <p:nvSpPr>
          <p:cNvPr id="84" name="Image"/>
          <p:cNvSpPr/>
          <p:nvPr>
            <p:ph type="pic" sz="quarter" idx="14"/>
          </p:nvPr>
        </p:nvSpPr>
        <p:spPr>
          <a:xfrm>
            <a:off x="6718300" y="889000"/>
            <a:ext cx="5334000" cy="3771900"/>
          </a:xfrm>
          <a:prstGeom prst="rect">
            <a:avLst/>
          </a:prstGeom>
        </p:spPr>
        <p:txBody>
          <a:bodyPr lIns="91439" tIns="45719" rIns="91439" bIns="45719" anchor="t">
            <a:noAutofit/>
          </a:bodyPr>
          <a:lstStyle/>
          <a:p>
            <a:pPr/>
          </a:p>
        </p:txBody>
      </p:sp>
      <p:sp>
        <p:nvSpPr>
          <p:cNvPr id="85" name="Image"/>
          <p:cNvSpPr/>
          <p:nvPr>
            <p:ph type="pic" sz="half" idx="15"/>
          </p:nvPr>
        </p:nvSpPr>
        <p:spPr>
          <a:xfrm>
            <a:off x="952500" y="889000"/>
            <a:ext cx="5334000" cy="79756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hyperlink" Target="https://www.youtube.com/watch?v=tIqO2GS8O64"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William Holman Hunt, Our English Coasts (Strayed Sheep), 1852, oil on canvas, 76x122cm"/>
          <p:cNvSpPr txBox="1"/>
          <p:nvPr/>
        </p:nvSpPr>
        <p:spPr>
          <a:xfrm>
            <a:off x="265887" y="9098974"/>
            <a:ext cx="12473027" cy="46258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rPr b="0"/>
              <a:t>William Holman Hunt, </a:t>
            </a:r>
            <a:r>
              <a:rPr b="0" i="1"/>
              <a:t>Our English Coasts (Strayed Sheep)</a:t>
            </a:r>
            <a:r>
              <a:rPr b="0"/>
              <a:t>, 1852, oil on canvas, 76x122cm</a:t>
            </a:r>
            <a:r>
              <a:t> </a:t>
            </a:r>
          </a:p>
        </p:txBody>
      </p:sp>
      <p:pic>
        <p:nvPicPr>
          <p:cNvPr id="120" name="Image" descr="Image"/>
          <p:cNvPicPr>
            <a:picLocks noChangeAspect="1"/>
          </p:cNvPicPr>
          <p:nvPr/>
        </p:nvPicPr>
        <p:blipFill>
          <a:blip r:embed="rId2">
            <a:extLst/>
          </a:blip>
          <a:stretch>
            <a:fillRect/>
          </a:stretch>
        </p:blipFill>
        <p:spPr>
          <a:xfrm>
            <a:off x="447888" y="53710"/>
            <a:ext cx="12109024" cy="8880741"/>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2" name="Completed a year after The Hireling Shepherd, this was a commission from a collector who wished for a replica of the Hireling Shepherd. Holman Hunt instead chose a close up of a flock of sheep"/>
          <p:cNvSpPr txBox="1"/>
          <p:nvPr/>
        </p:nvSpPr>
        <p:spPr>
          <a:xfrm>
            <a:off x="96554" y="46067"/>
            <a:ext cx="7693857" cy="13641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2100"/>
            </a:pPr>
            <a:r>
              <a:rPr b="0"/>
              <a:t>Completed a year after </a:t>
            </a:r>
            <a:r>
              <a:rPr b="0" i="1"/>
              <a:t>The</a:t>
            </a:r>
            <a:r>
              <a:rPr b="0"/>
              <a:t> </a:t>
            </a:r>
            <a:r>
              <a:rPr b="0" i="1"/>
              <a:t>Hireling Shepherd, </a:t>
            </a:r>
            <a:r>
              <a:rPr b="0"/>
              <a:t>this was a commission from a collector who wished for a replica of the </a:t>
            </a:r>
            <a:r>
              <a:rPr b="0" i="1"/>
              <a:t>Hireling Shepherd</a:t>
            </a:r>
            <a:r>
              <a:rPr b="0"/>
              <a:t>. Holman Hunt instead chose a close up of a flock of sheep</a:t>
            </a:r>
          </a:p>
        </p:txBody>
      </p:sp>
      <p:sp>
        <p:nvSpPr>
          <p:cNvPr id="123" name="Painted en plein air, Holman Hunt journeyed from London by train, a convenient and essential facility for artists wanting to paint rural locations"/>
          <p:cNvSpPr txBox="1"/>
          <p:nvPr/>
        </p:nvSpPr>
        <p:spPr>
          <a:xfrm>
            <a:off x="83854" y="2286572"/>
            <a:ext cx="7693857" cy="10466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defRPr b="1"/>
            </a:pPr>
            <a:r>
              <a:rPr b="0"/>
              <a:t>Painted en plein air, Holman Hunt journeyed from London by train, a convenient and essential facility for artists wanting to paint rural locations</a:t>
            </a:r>
          </a:p>
        </p:txBody>
      </p:sp>
      <p:sp>
        <p:nvSpPr>
          <p:cNvPr id="124" name="Set on a cliff on the English coast near Hastings, Holman Hunt is making links to the country’s previous military history"/>
          <p:cNvSpPr txBox="1"/>
          <p:nvPr/>
        </p:nvSpPr>
        <p:spPr>
          <a:xfrm>
            <a:off x="71154" y="3425338"/>
            <a:ext cx="7693857" cy="7291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defRPr b="1"/>
            </a:pPr>
            <a:r>
              <a:rPr b="0"/>
              <a:t>Set on a cliff on the English coast near Hastings, Holman Hunt is making links to the country’s previous military history</a:t>
            </a:r>
          </a:p>
        </p:txBody>
      </p:sp>
      <p:sp>
        <p:nvSpPr>
          <p:cNvPr id="125" name="This painting also shows straying sheep, similar to The Hireling Shepherd,"/>
          <p:cNvSpPr txBox="1"/>
          <p:nvPr/>
        </p:nvSpPr>
        <p:spPr>
          <a:xfrm>
            <a:off x="71154" y="1521919"/>
            <a:ext cx="7693857" cy="7291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2100"/>
            </a:pPr>
            <a:r>
              <a:rPr b="0"/>
              <a:t>This painting also shows straying sheep, similar to </a:t>
            </a:r>
            <a:r>
              <a:rPr b="0" i="1"/>
              <a:t>The Hireling Shepherd</a:t>
            </a:r>
            <a:r>
              <a:rPr b="0"/>
              <a:t>,</a:t>
            </a:r>
          </a:p>
        </p:txBody>
      </p:sp>
      <p:sp>
        <p:nvSpPr>
          <p:cNvPr id="126" name="Despite Hunt’s faithfulness to location, the landscape and animals were painted from a number of viewpoints to achieve a satisfactory composition"/>
          <p:cNvSpPr txBox="1"/>
          <p:nvPr/>
        </p:nvSpPr>
        <p:spPr>
          <a:xfrm>
            <a:off x="83854" y="4189455"/>
            <a:ext cx="12811693" cy="7291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defRPr b="1"/>
            </a:pPr>
            <a:r>
              <a:rPr b="0"/>
              <a:t>Despite Hunt’s faithfulness to location, the landscape and animals were painted from a number of viewpoints to achieve a satisfactory composition</a:t>
            </a:r>
          </a:p>
        </p:txBody>
      </p:sp>
      <p:sp>
        <p:nvSpPr>
          <p:cNvPr id="127" name="This is not a straightforward landscape but a comment on political issues of the time"/>
          <p:cNvSpPr txBox="1"/>
          <p:nvPr/>
        </p:nvSpPr>
        <p:spPr>
          <a:xfrm>
            <a:off x="96553" y="4972621"/>
            <a:ext cx="12811694" cy="4116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defRPr b="1"/>
            </a:pPr>
            <a:r>
              <a:rPr b="0"/>
              <a:t>This is not a straightforward landscape but a comment on political issues of the time</a:t>
            </a:r>
          </a:p>
        </p:txBody>
      </p:sp>
      <p:sp>
        <p:nvSpPr>
          <p:cNvPr id="128" name="Hastings was the scene of a famous battle in 1066 between the Normans (French) and the Anglo Saxons (English). Norman troops led by William the Conqueror sailed across the English Channel, landing at Hastings, defeating the English king and leading to centuries of rule under the Normans"/>
          <p:cNvSpPr txBox="1"/>
          <p:nvPr/>
        </p:nvSpPr>
        <p:spPr>
          <a:xfrm>
            <a:off x="83854" y="5444638"/>
            <a:ext cx="12811693" cy="10466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defRPr b="1"/>
            </a:pPr>
            <a:r>
              <a:rPr b="0"/>
              <a:t>Hastings was the scene of a famous battle in 1066 between the Normans (French) and the Anglo Saxons (English). Norman troops led by William the Conqueror sailed across the English Channel, landing at Hastings, defeating the English king and leading to centuries of rule under the Normans</a:t>
            </a:r>
          </a:p>
        </p:txBody>
      </p:sp>
      <p:sp>
        <p:nvSpPr>
          <p:cNvPr id="129" name="In the early 19th century there was a genuine fear that England would once again come under threat of invasion from the French via the English Channel, during the Napoleonic Wars"/>
          <p:cNvSpPr txBox="1"/>
          <p:nvPr/>
        </p:nvSpPr>
        <p:spPr>
          <a:xfrm>
            <a:off x="83853" y="6527497"/>
            <a:ext cx="12811694" cy="7291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In the early 19th century there was a genuine fear that England would once again come under threat of invasion from the French via the English Channel, during the Napoleonic Wars</a:t>
            </a:r>
          </a:p>
        </p:txBody>
      </p:sp>
      <p:sp>
        <p:nvSpPr>
          <p:cNvPr id="130" name="By the time this painting was completed France had a new ruler- Napoleon III, nephew of Napoleon Bonaparte"/>
          <p:cNvSpPr txBox="1"/>
          <p:nvPr/>
        </p:nvSpPr>
        <p:spPr>
          <a:xfrm>
            <a:off x="96553" y="7356356"/>
            <a:ext cx="12811694" cy="7291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By the time this painting was completed France had a new ruler- Napoleon III, nephew of Napoleon Bonaparte</a:t>
            </a:r>
          </a:p>
        </p:txBody>
      </p:sp>
      <p:sp>
        <p:nvSpPr>
          <p:cNvPr id="131" name="The sheep, possibly representing English people are perched dangerously close to the edge of the cliffs and risk death because they are not adequately protected. Holman Hunt implies therefore that England itself is in danger of invasion from intruders due to lack of defences along the English coast"/>
          <p:cNvSpPr txBox="1"/>
          <p:nvPr/>
        </p:nvSpPr>
        <p:spPr>
          <a:xfrm>
            <a:off x="96553" y="8134415"/>
            <a:ext cx="12811694" cy="10466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The sheep, possibly representing English people are perched dangerously close to the edge of the cliffs and risk death because they are not adequately protected. Holman Hunt implies therefore that England itself is in danger of invasion from intruders due to lack of defences along the English coast</a:t>
            </a:r>
          </a:p>
        </p:txBody>
      </p:sp>
      <p:sp>
        <p:nvSpPr>
          <p:cNvPr id="132" name="A boat on the horizon reinforces the idea of invasion by sea"/>
          <p:cNvSpPr txBox="1"/>
          <p:nvPr/>
        </p:nvSpPr>
        <p:spPr>
          <a:xfrm>
            <a:off x="134653" y="9235081"/>
            <a:ext cx="12811694" cy="4116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A boat on the horizon reinforces the idea of invasion by sea  </a:t>
            </a:r>
          </a:p>
        </p:txBody>
      </p:sp>
      <p:pic>
        <p:nvPicPr>
          <p:cNvPr id="133" name="page3image1810784.jpg" descr="page3image1810784.jpg"/>
          <p:cNvPicPr>
            <a:picLocks noChangeAspect="1"/>
          </p:cNvPicPr>
          <p:nvPr/>
        </p:nvPicPr>
        <p:blipFill>
          <a:blip r:embed="rId2">
            <a:extLst/>
          </a:blip>
          <a:stretch>
            <a:fillRect/>
          </a:stretch>
        </p:blipFill>
        <p:spPr>
          <a:xfrm>
            <a:off x="7729030" y="102342"/>
            <a:ext cx="5172205" cy="3796888"/>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2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12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13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13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13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27" grpId="5"/>
      <p:bldP build="whole" bldLvl="1" animBg="1" rev="0" advAuto="0" spid="128" grpId="6"/>
      <p:bldP build="whole" bldLvl="1" animBg="1" rev="0" advAuto="0" spid="130" grpId="8"/>
      <p:bldP build="whole" bldLvl="1" animBg="1" rev="0" advAuto="0" spid="129" grpId="7"/>
      <p:bldP build="whole" bldLvl="1" animBg="1" rev="0" advAuto="0" spid="131" grpId="9"/>
      <p:bldP build="whole" bldLvl="1" animBg="1" rev="0" advAuto="0" spid="132" grpId="10"/>
      <p:bldP build="whole" bldLvl="1" animBg="1" rev="0" advAuto="0" spid="123" grpId="2"/>
      <p:bldP build="whole" bldLvl="1" animBg="1" rev="0" advAuto="0" spid="125" grpId="1"/>
      <p:bldP build="whole" bldLvl="1" animBg="1" rev="0" advAuto="0" spid="124" grpId="3"/>
      <p:bldP build="whole" bldLvl="1" animBg="1" rev="0" advAuto="0" spid="126" grpId="4"/>
    </p:bldLst>
  </p:timing>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35" name="page3image1810784.jpg" descr="page3image1810784.jpg"/>
          <p:cNvPicPr>
            <a:picLocks noChangeAspect="1"/>
          </p:cNvPicPr>
          <p:nvPr/>
        </p:nvPicPr>
        <p:blipFill>
          <a:blip r:embed="rId2">
            <a:extLst/>
          </a:blip>
          <a:stretch>
            <a:fillRect/>
          </a:stretch>
        </p:blipFill>
        <p:spPr>
          <a:xfrm>
            <a:off x="7729030" y="102342"/>
            <a:ext cx="5172205" cy="3796888"/>
          </a:xfrm>
          <a:prstGeom prst="rect">
            <a:avLst/>
          </a:prstGeom>
          <a:ln w="12700">
            <a:miter lim="400000"/>
          </a:ln>
        </p:spPr>
      </p:pic>
      <p:sp>
        <p:nvSpPr>
          <p:cNvPr id="136" name="The composition is asymmetric. The sheep are packed onto uneven ground on the right."/>
          <p:cNvSpPr txBox="1"/>
          <p:nvPr/>
        </p:nvSpPr>
        <p:spPr>
          <a:xfrm>
            <a:off x="83854" y="572"/>
            <a:ext cx="7693857" cy="7291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defRPr b="1"/>
            </a:pPr>
            <a:r>
              <a:rPr b="0"/>
              <a:t>The composition is asymmetric. The sheep are packed onto uneven ground on the right. </a:t>
            </a:r>
          </a:p>
        </p:txBody>
      </p:sp>
      <p:sp>
        <p:nvSpPr>
          <p:cNvPr id="137" name="Apart from the boat on the horizon, the landscape lacks human figures and is instead filled with nature"/>
          <p:cNvSpPr txBox="1"/>
          <p:nvPr/>
        </p:nvSpPr>
        <p:spPr>
          <a:xfrm>
            <a:off x="83854" y="1543622"/>
            <a:ext cx="7693857" cy="7291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defRPr b="1"/>
            </a:pPr>
            <a:r>
              <a:rPr b="0"/>
              <a:t>Apart from the boat on the horizon, the landscape lacks human figures and is instead filled with nature</a:t>
            </a:r>
          </a:p>
        </p:txBody>
      </p:sp>
      <p:sp>
        <p:nvSpPr>
          <p:cNvPr id="138" name="Sheep bask in the sun, oblivious to any danger. Others are shown tangled in briars and some stand on the edge of the precipice. These all indicate a reckless attitude towards safety"/>
          <p:cNvSpPr txBox="1"/>
          <p:nvPr/>
        </p:nvSpPr>
        <p:spPr>
          <a:xfrm>
            <a:off x="71154" y="2288688"/>
            <a:ext cx="7693857" cy="10466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defRPr b="1"/>
            </a:pPr>
            <a:r>
              <a:rPr b="0"/>
              <a:t>Sheep bask in the sun, oblivious to any danger. Others are shown tangled in briars and some stand on the edge of the precipice. These all indicate a reckless attitude towards safety</a:t>
            </a:r>
          </a:p>
        </p:txBody>
      </p:sp>
      <p:sp>
        <p:nvSpPr>
          <p:cNvPr id="139" name="The left side shows a sheer drop with no barrier between the sheep and lower ground and sea"/>
          <p:cNvSpPr txBox="1"/>
          <p:nvPr/>
        </p:nvSpPr>
        <p:spPr>
          <a:xfrm>
            <a:off x="83854" y="768554"/>
            <a:ext cx="7693857" cy="7291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defRPr b="1"/>
            </a:pPr>
            <a:r>
              <a:rPr b="0"/>
              <a:t>The left side shows a sheer drop with no barrier between the sheep and lower ground and sea</a:t>
            </a:r>
          </a:p>
        </p:txBody>
      </p:sp>
      <p:sp>
        <p:nvSpPr>
          <p:cNvPr id="140" name="Hunt spent the summer and autumn capturing the detail of the…"/>
          <p:cNvSpPr txBox="1"/>
          <p:nvPr/>
        </p:nvSpPr>
        <p:spPr>
          <a:xfrm>
            <a:off x="83854" y="3535405"/>
            <a:ext cx="12837092" cy="10466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2100"/>
            </a:pPr>
            <a:r>
              <a:rPr b="0"/>
              <a:t>Hunt spent the summer and autumn capturing the detail of the</a:t>
            </a:r>
            <a:endParaRPr b="0"/>
          </a:p>
          <a:p>
            <a:pPr algn="l">
              <a:defRPr sz="2100"/>
            </a:pPr>
            <a:r>
              <a:rPr b="0"/>
              <a:t>scene as accurately as possible. We see wildflowers, butterflies, rocks, land, sea and animals all depicted as realistically as possible- showing the influence of John Ruskin</a:t>
            </a:r>
          </a:p>
        </p:txBody>
      </p:sp>
      <p:sp>
        <p:nvSpPr>
          <p:cNvPr id="141" name="Strong sunlight casts shadows across the land. Hunt also shows the sun shining through the flesh of the sheep in the foreground"/>
          <p:cNvSpPr txBox="1"/>
          <p:nvPr/>
        </p:nvSpPr>
        <p:spPr>
          <a:xfrm>
            <a:off x="83854" y="4615273"/>
            <a:ext cx="12811693" cy="7291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defRPr b="1"/>
            </a:pPr>
            <a:r>
              <a:rPr b="0"/>
              <a:t>Strong sunlight casts shadows across the land. Hunt also shows the sun shining through the flesh of the sheep in the foreground</a:t>
            </a:r>
          </a:p>
        </p:txBody>
      </p:sp>
      <p:sp>
        <p:nvSpPr>
          <p:cNvPr id="142" name="Lands fills almost the entirety of the canvas, except for a strip of sky on the top and an area of sea in the top left corner"/>
          <p:cNvSpPr txBox="1"/>
          <p:nvPr/>
        </p:nvSpPr>
        <p:spPr>
          <a:xfrm>
            <a:off x="83854" y="5374788"/>
            <a:ext cx="12811693" cy="7291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defRPr b="1"/>
            </a:pPr>
            <a:r>
              <a:rPr b="0"/>
              <a:t>Lands fills almost the entirety of the canvas, except for a strip of sky on the top and an area of sea in the top left corner</a:t>
            </a:r>
          </a:p>
        </p:txBody>
      </p:sp>
      <p:sp>
        <p:nvSpPr>
          <p:cNvPr id="143" name="Colour is intense- showing how paint applied to a wet white ground gives a vivid appearance. The Red Admiral butterflies complement the bright green land"/>
          <p:cNvSpPr txBox="1"/>
          <p:nvPr/>
        </p:nvSpPr>
        <p:spPr>
          <a:xfrm>
            <a:off x="83853" y="6121097"/>
            <a:ext cx="12811694" cy="7291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Colour is intense- showing how paint applied to a wet white ground gives a vivid appearance. The Red Admiral butterflies complement the bright green land</a:t>
            </a:r>
          </a:p>
        </p:txBody>
      </p:sp>
      <p:sp>
        <p:nvSpPr>
          <p:cNvPr id="144" name="White sheep contrast with deeper brown sheep and stand out against the green landscape"/>
          <p:cNvSpPr txBox="1"/>
          <p:nvPr/>
        </p:nvSpPr>
        <p:spPr>
          <a:xfrm>
            <a:off x="96553" y="6880106"/>
            <a:ext cx="12811694" cy="4116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White sheep contrast with deeper brown sheep and stand out against the green landscape</a:t>
            </a:r>
          </a:p>
        </p:txBody>
      </p:sp>
      <p:sp>
        <p:nvSpPr>
          <p:cNvPr id="145" name="The bright blue sea indicates summertime"/>
          <p:cNvSpPr txBox="1"/>
          <p:nvPr/>
        </p:nvSpPr>
        <p:spPr>
          <a:xfrm>
            <a:off x="83854" y="7344024"/>
            <a:ext cx="12811693" cy="4116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The bright blue sea indicates summertime </a:t>
            </a:r>
          </a:p>
        </p:txBody>
      </p:sp>
      <p:sp>
        <p:nvSpPr>
          <p:cNvPr id="146" name="The coastline of France on the horizon is shrouded in mist and suggests a hidden threat"/>
          <p:cNvSpPr txBox="1"/>
          <p:nvPr/>
        </p:nvSpPr>
        <p:spPr>
          <a:xfrm>
            <a:off x="96553" y="7756406"/>
            <a:ext cx="12811694" cy="4116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The coastline of France on the horizon is shrouded in mist and suggests a hidden threat</a:t>
            </a:r>
          </a:p>
        </p:txBody>
      </p:sp>
      <p:sp>
        <p:nvSpPr>
          <p:cNvPr id="147" name="The uneven landscape may suggest instability (political)"/>
          <p:cNvSpPr txBox="1"/>
          <p:nvPr/>
        </p:nvSpPr>
        <p:spPr>
          <a:xfrm>
            <a:off x="96553" y="8173250"/>
            <a:ext cx="12811694" cy="4116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The uneven landscape may suggest instability (political)</a:t>
            </a:r>
          </a:p>
        </p:txBody>
      </p:sp>
      <p:sp>
        <p:nvSpPr>
          <p:cNvPr id="148" name="All the sheep appear distracted except for one which looks to the horizon and what possibly waits"/>
          <p:cNvSpPr txBox="1"/>
          <p:nvPr/>
        </p:nvSpPr>
        <p:spPr>
          <a:xfrm>
            <a:off x="134653" y="8600817"/>
            <a:ext cx="12811694" cy="4116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All the sheep appear distracted except for one which looks to the horizon and what possibly waits</a:t>
            </a:r>
          </a:p>
        </p:txBody>
      </p:sp>
      <p:sp>
        <p:nvSpPr>
          <p:cNvPr id="149" name="The sheep are untended, the lack of a shepherd could suggest that the government of the time was neglecting the safety of the people of England"/>
          <p:cNvSpPr txBox="1"/>
          <p:nvPr/>
        </p:nvSpPr>
        <p:spPr>
          <a:xfrm>
            <a:off x="109253" y="9014809"/>
            <a:ext cx="12811694" cy="7291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The sheep are untended, the lack of a shepherd could suggest that the government of the time was neglecting the safety of the people of England</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4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4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4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14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14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14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14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0" presetID="1" grpId="11" fill="hold">
                                  <p:stCondLst>
                                    <p:cond delay="0"/>
                                  </p:stCondLst>
                                  <p:iterate type="el" backwards="0">
                                    <p:tmAbs val="0"/>
                                  </p:iterate>
                                  <p:childTnLst>
                                    <p:set>
                                      <p:cBhvr>
                                        <p:cTn id="46" fill="hold"/>
                                        <p:tgtEl>
                                          <p:spTgt spid="14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0" presetID="1" grpId="12" fill="hold">
                                  <p:stCondLst>
                                    <p:cond delay="0"/>
                                  </p:stCondLst>
                                  <p:iterate type="el" backwards="0">
                                    <p:tmAbs val="0"/>
                                  </p:iterate>
                                  <p:childTnLst>
                                    <p:set>
                                      <p:cBhvr>
                                        <p:cTn id="50" fill="hold"/>
                                        <p:tgtEl>
                                          <p:spTgt spid="14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Class="entr" nodeType="clickEffect" presetSubtype="0" presetID="1" grpId="13" fill="hold">
                                  <p:stCondLst>
                                    <p:cond delay="0"/>
                                  </p:stCondLst>
                                  <p:iterate type="el" backwards="0">
                                    <p:tmAbs val="0"/>
                                  </p:iterate>
                                  <p:childTnLst>
                                    <p:set>
                                      <p:cBhvr>
                                        <p:cTn id="54" fill="hold"/>
                                        <p:tgtEl>
                                          <p:spTgt spid="14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38" grpId="3"/>
      <p:bldP build="whole" bldLvl="1" animBg="1" rev="0" advAuto="0" spid="139" grpId="1"/>
      <p:bldP build="whole" bldLvl="1" animBg="1" rev="0" advAuto="0" spid="148" grpId="12"/>
      <p:bldP build="whole" bldLvl="1" animBg="1" rev="0" advAuto="0" spid="147" grpId="11"/>
      <p:bldP build="whole" bldLvl="1" animBg="1" rev="0" advAuto="0" spid="137" grpId="2"/>
      <p:bldP build="whole" bldLvl="1" animBg="1" rev="0" advAuto="0" spid="145" grpId="9"/>
      <p:bldP build="whole" bldLvl="1" animBg="1" rev="0" advAuto="0" spid="144" grpId="8"/>
      <p:bldP build="whole" bldLvl="1" animBg="1" rev="0" advAuto="0" spid="146" grpId="10"/>
      <p:bldP build="whole" bldLvl="1" animBg="1" rev="0" advAuto="0" spid="149" grpId="13"/>
      <p:bldP build="whole" bldLvl="1" animBg="1" rev="0" advAuto="0" spid="142" grpId="6"/>
      <p:bldP build="whole" bldLvl="1" animBg="1" rev="0" advAuto="0" spid="141" grpId="5"/>
      <p:bldP build="whole" bldLvl="1" animBg="1" rev="0" advAuto="0" spid="140" grpId="4"/>
      <p:bldP build="whole" bldLvl="1" animBg="1" rev="0" advAuto="0" spid="143" grpId="7"/>
    </p:bldLst>
  </p:timing>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51" name="page3image1810784.jpg" descr="page3image1810784.jpg"/>
          <p:cNvPicPr>
            <a:picLocks noChangeAspect="1"/>
          </p:cNvPicPr>
          <p:nvPr/>
        </p:nvPicPr>
        <p:blipFill>
          <a:blip r:embed="rId2">
            <a:extLst/>
          </a:blip>
          <a:stretch>
            <a:fillRect/>
          </a:stretch>
        </p:blipFill>
        <p:spPr>
          <a:xfrm>
            <a:off x="7729030" y="102342"/>
            <a:ext cx="5172205" cy="3796888"/>
          </a:xfrm>
          <a:prstGeom prst="rect">
            <a:avLst/>
          </a:prstGeom>
          <a:ln w="12700">
            <a:miter lim="400000"/>
          </a:ln>
        </p:spPr>
      </p:pic>
      <p:sp>
        <p:nvSpPr>
          <p:cNvPr id="152" name="How does this work challenge the conventions of landscape painting?"/>
          <p:cNvSpPr txBox="1"/>
          <p:nvPr/>
        </p:nvSpPr>
        <p:spPr>
          <a:xfrm>
            <a:off x="71154" y="81005"/>
            <a:ext cx="7693857" cy="7291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defRPr b="1"/>
            </a:pPr>
            <a:r>
              <a:rPr b="0"/>
              <a:t>How does this work challenge the conventions of landscape painting?  </a:t>
            </a:r>
          </a:p>
        </p:txBody>
      </p:sp>
      <p:sp>
        <p:nvSpPr>
          <p:cNvPr id="153" name="What makes it avant-garde?"/>
          <p:cNvSpPr txBox="1"/>
          <p:nvPr/>
        </p:nvSpPr>
        <p:spPr>
          <a:xfrm>
            <a:off x="71154" y="904388"/>
            <a:ext cx="7693857" cy="4116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defRPr b="1"/>
            </a:pPr>
            <a:r>
              <a:rPr b="0"/>
              <a:t>What makes it avant-garde?</a:t>
            </a:r>
          </a:p>
        </p:txBody>
      </p:sp>
      <p:sp>
        <p:nvSpPr>
          <p:cNvPr id="154" name="Consider this work in relation to Holman Hunt’s other key works we have studied"/>
          <p:cNvSpPr txBox="1"/>
          <p:nvPr/>
        </p:nvSpPr>
        <p:spPr>
          <a:xfrm>
            <a:off x="71154" y="1391222"/>
            <a:ext cx="7693857" cy="7291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defRPr b="1"/>
            </a:pPr>
            <a:r>
              <a:rPr b="0"/>
              <a:t>Consider this work in relation to Holman Hunt’s other key works we have studied</a:t>
            </a:r>
          </a:p>
        </p:txBody>
      </p:sp>
      <p:sp>
        <p:nvSpPr>
          <p:cNvPr id="155" name="Consider this work in relation to Monet’s Impression-Sunrise"/>
          <p:cNvSpPr txBox="1"/>
          <p:nvPr/>
        </p:nvSpPr>
        <p:spPr>
          <a:xfrm>
            <a:off x="71154" y="2195555"/>
            <a:ext cx="7693857" cy="4116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2100"/>
            </a:pPr>
            <a:r>
              <a:rPr b="0"/>
              <a:t>Consider this work in relation to Monet’s </a:t>
            </a:r>
            <a:r>
              <a:rPr b="0" i="1"/>
              <a:t>Impression-Sunrise</a:t>
            </a:r>
          </a:p>
        </p:txBody>
      </p:sp>
      <p:sp>
        <p:nvSpPr>
          <p:cNvPr id="156" name="What is Holman Hunt’s agenda with this work?"/>
          <p:cNvSpPr txBox="1"/>
          <p:nvPr/>
        </p:nvSpPr>
        <p:spPr>
          <a:xfrm>
            <a:off x="71154" y="2701438"/>
            <a:ext cx="7693857" cy="4116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defRPr b="1"/>
            </a:pPr>
            <a:r>
              <a:rPr b="0"/>
              <a:t>What is Holman Hunt’s agenda with this work?</a:t>
            </a:r>
          </a:p>
        </p:txBody>
      </p:sp>
      <p:sp>
        <p:nvSpPr>
          <p:cNvPr id="157" name="What developments in technology and art has Holman Hunt relied upon to complete this work?"/>
          <p:cNvSpPr txBox="1"/>
          <p:nvPr/>
        </p:nvSpPr>
        <p:spPr>
          <a:xfrm>
            <a:off x="71154" y="3137472"/>
            <a:ext cx="7693857" cy="7291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defRPr b="1"/>
            </a:pPr>
            <a:r>
              <a:rPr b="0"/>
              <a:t>What developments in technology and art has Holman Hunt relied upon to complete this work?</a:t>
            </a:r>
          </a:p>
        </p:txBody>
      </p:sp>
      <p:sp>
        <p:nvSpPr>
          <p:cNvPr id="158" name="How is this work Pre-Raphaelite?"/>
          <p:cNvSpPr txBox="1"/>
          <p:nvPr/>
        </p:nvSpPr>
        <p:spPr>
          <a:xfrm>
            <a:off x="71154" y="3922755"/>
            <a:ext cx="7693857" cy="4116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defRPr b="1"/>
            </a:pPr>
            <a:r>
              <a:rPr b="0"/>
              <a:t>How is this work Pre-Raphaelite?</a:t>
            </a:r>
          </a:p>
        </p:txBody>
      </p:sp>
      <p:sp>
        <p:nvSpPr>
          <p:cNvPr id="159" name="How does this work respond to Ruskin’s theories on art?"/>
          <p:cNvSpPr txBox="1"/>
          <p:nvPr/>
        </p:nvSpPr>
        <p:spPr>
          <a:xfrm>
            <a:off x="83854" y="4409588"/>
            <a:ext cx="7693857" cy="4116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defRPr b="1"/>
            </a:pPr>
            <a:r>
              <a:rPr b="0"/>
              <a:t>How does this work respond to Ruskin’s theories on art?</a:t>
            </a:r>
          </a:p>
        </p:txBody>
      </p:sp>
      <p:sp>
        <p:nvSpPr>
          <p:cNvPr id="160" name="https://www.youtube.com/watch?v=tIqO2GS8O64"/>
          <p:cNvSpPr txBox="1"/>
          <p:nvPr/>
        </p:nvSpPr>
        <p:spPr>
          <a:xfrm>
            <a:off x="83854" y="4890206"/>
            <a:ext cx="7693857" cy="42406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100" u="sng">
                <a:hlinkClick r:id="rId3" invalidUrl="" action="" tgtFrame="" tooltip="" history="1" highlightClick="0" endSnd="0"/>
              </a:defRPr>
            </a:lvl1pPr>
          </a:lstStyle>
          <a:p>
            <a:pPr>
              <a:defRPr u="none"/>
            </a:pPr>
            <a:r>
              <a:rPr u="sng">
                <a:hlinkClick r:id="rId3" invalidUrl="" action="" tgtFrame="" tooltip="" history="1" highlightClick="0" endSnd="0"/>
              </a:rPr>
              <a:t>https://www.youtube.com/watch?v=tIqO2GS8O64</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5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5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5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5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15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57" grpId="5"/>
      <p:bldP build="whole" bldLvl="1" animBg="1" rev="0" advAuto="0" spid="158" grpId="6"/>
      <p:bldP build="whole" bldLvl="1" animBg="1" rev="0" advAuto="0" spid="153" grpId="1"/>
      <p:bldP build="whole" bldLvl="1" animBg="1" rev="0" advAuto="0" spid="156" grpId="4"/>
      <p:bldP build="whole" bldLvl="1" animBg="1" rev="0" advAuto="0" spid="154" grpId="2"/>
      <p:bldP build="whole" bldLvl="1" animBg="1" rev="0" advAuto="0" spid="155" grpId="3"/>
      <p:bldP build="whole" bldLvl="1" animBg="1" rev="0" advAuto="0" spid="159" grpId="7"/>
    </p:bldLst>
  </p:timing>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