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59" r:id="rId5"/>
    <p:sldId id="258" r:id="rId6"/>
    <p:sldId id="257"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29" autoAdjust="0"/>
  </p:normalViewPr>
  <p:slideViewPr>
    <p:cSldViewPr snapToGrid="0">
      <p:cViewPr varScale="1">
        <p:scale>
          <a:sx n="55" d="100"/>
          <a:sy n="55" d="100"/>
        </p:scale>
        <p:origin x="60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152817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09109-34AE-4F5A-95B1-A43F45DAE4FC}"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269814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10249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067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401114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1173130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31109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885074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422389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61886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401462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09109-34AE-4F5A-95B1-A43F45DAE4FC}"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319094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09109-34AE-4F5A-95B1-A43F45DAE4FC}" type="datetimeFigureOut">
              <a:rPr lang="en-GB" smtClean="0"/>
              <a:t>14/01/2019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266561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376661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220779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C009109-34AE-4F5A-95B1-A43F45DAE4FC}" type="datetimeFigureOut">
              <a:rPr lang="en-GB" smtClean="0"/>
              <a:t>14/01/2019</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271506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09109-34AE-4F5A-95B1-A43F45DAE4FC}" type="datetimeFigureOut">
              <a:rPr lang="en-GB" smtClean="0"/>
              <a:t>14/01/2019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9D791-C02F-4734-AFA5-6E75D79439B0}" type="slidenum">
              <a:rPr lang="en-GB" smtClean="0"/>
              <a:t>‹#›</a:t>
            </a:fld>
            <a:endParaRPr lang="en-GB"/>
          </a:p>
        </p:txBody>
      </p:sp>
    </p:spTree>
    <p:extLst>
      <p:ext uri="{BB962C8B-B14F-4D97-AF65-F5344CB8AC3E}">
        <p14:creationId xmlns:p14="http://schemas.microsoft.com/office/powerpoint/2010/main" val="40898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009109-34AE-4F5A-95B1-A43F45DAE4FC}" type="datetimeFigureOut">
              <a:rPr lang="en-GB" smtClean="0"/>
              <a:t>14/01/2019</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F9D791-C02F-4734-AFA5-6E75D79439B0}" type="slidenum">
              <a:rPr lang="en-GB" smtClean="0"/>
              <a:t>‹#›</a:t>
            </a:fld>
            <a:endParaRPr lang="en-GB"/>
          </a:p>
        </p:txBody>
      </p:sp>
    </p:spTree>
    <p:extLst>
      <p:ext uri="{BB962C8B-B14F-4D97-AF65-F5344CB8AC3E}">
        <p14:creationId xmlns:p14="http://schemas.microsoft.com/office/powerpoint/2010/main" val="220973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k0ztLFtL2Y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lXk8pR20x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celebration of spirit and determination….</a:t>
            </a:r>
          </a:p>
        </p:txBody>
      </p:sp>
      <p:sp>
        <p:nvSpPr>
          <p:cNvPr id="3" name="Subtitle 2"/>
          <p:cNvSpPr>
            <a:spLocks noGrp="1"/>
          </p:cNvSpPr>
          <p:nvPr>
            <p:ph type="subTitle" idx="1"/>
          </p:nvPr>
        </p:nvSpPr>
        <p:spPr/>
        <p:txBody>
          <a:bodyPr/>
          <a:lstStyle/>
          <a:p>
            <a:r>
              <a:rPr lang="en-GB" dirty="0"/>
              <a:t>Chris </a:t>
            </a:r>
            <a:r>
              <a:rPr lang="en-GB" dirty="0" err="1"/>
              <a:t>Ofili</a:t>
            </a:r>
            <a:r>
              <a:rPr lang="en-GB" dirty="0"/>
              <a:t> ‘No Woman No Cry’ </a:t>
            </a:r>
          </a:p>
        </p:txBody>
      </p:sp>
      <p:sp>
        <p:nvSpPr>
          <p:cNvPr id="4" name="TextBox 3"/>
          <p:cNvSpPr txBox="1"/>
          <p:nvPr/>
        </p:nvSpPr>
        <p:spPr>
          <a:xfrm>
            <a:off x="5936776" y="5841242"/>
            <a:ext cx="5336275" cy="450376"/>
          </a:xfrm>
          <a:prstGeom prst="rect">
            <a:avLst/>
          </a:prstGeom>
          <a:noFill/>
        </p:spPr>
        <p:txBody>
          <a:bodyPr wrap="square" rtlCol="0">
            <a:spAutoFit/>
          </a:bodyPr>
          <a:lstStyle/>
          <a:p>
            <a:endParaRPr lang="en-GB" dirty="0"/>
          </a:p>
        </p:txBody>
      </p:sp>
      <p:pic>
        <p:nvPicPr>
          <p:cNvPr id="5" name="Bob Marley-No Women no Cry">
            <a:hlinkClick r:id="" action="ppaction://media"/>
          </p:cNvPr>
          <p:cNvPicPr>
            <a:picLocks noChangeAspect="1"/>
          </p:cNvPicPr>
          <p:nvPr>
            <a:audioFile r:link="rId1"/>
            <p:extLst>
              <p:ext uri="{DAA4B4D4-6D71-4841-9C94-3DE7FCFB9230}">
                <p14:media xmlns:p14="http://schemas.microsoft.com/office/powerpoint/2010/main" r:embed="rId2">
                  <p14:trim st="10110"/>
                </p14:media>
              </p:ext>
            </p:extLst>
          </p:nvPr>
        </p:nvPicPr>
        <p:blipFill>
          <a:blip r:embed="rId4"/>
          <a:stretch>
            <a:fillRect/>
          </a:stretch>
        </p:blipFill>
        <p:spPr>
          <a:xfrm>
            <a:off x="9675813" y="5208090"/>
            <a:ext cx="609600" cy="609600"/>
          </a:xfrm>
          <a:prstGeom prst="rect">
            <a:avLst/>
          </a:prstGeom>
        </p:spPr>
      </p:pic>
    </p:spTree>
    <p:extLst>
      <p:ext uri="{BB962C8B-B14F-4D97-AF65-F5344CB8AC3E}">
        <p14:creationId xmlns:p14="http://schemas.microsoft.com/office/powerpoint/2010/main" val="3583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happened?</a:t>
            </a:r>
          </a:p>
        </p:txBody>
      </p:sp>
      <p:sp>
        <p:nvSpPr>
          <p:cNvPr id="3" name="Content Placeholder 2"/>
          <p:cNvSpPr>
            <a:spLocks noGrp="1"/>
          </p:cNvSpPr>
          <p:nvPr>
            <p:ph idx="1"/>
          </p:nvPr>
        </p:nvSpPr>
        <p:spPr>
          <a:xfrm>
            <a:off x="1103312" y="2052918"/>
            <a:ext cx="6744151" cy="4195481"/>
          </a:xfrm>
        </p:spPr>
        <p:txBody>
          <a:bodyPr>
            <a:normAutofit/>
          </a:bodyPr>
          <a:lstStyle/>
          <a:p>
            <a:r>
              <a:rPr lang="en-GB" dirty="0"/>
              <a:t>An 18 year old school boy was stabbed at the bus stop, waiting for the bus home. </a:t>
            </a:r>
          </a:p>
          <a:p>
            <a:endParaRPr lang="en-GB" dirty="0"/>
          </a:p>
          <a:p>
            <a:r>
              <a:rPr lang="en-GB" dirty="0"/>
              <a:t>5 young men were arrested and questioned, but the case was dropped for ‘insufficient evidence.</a:t>
            </a:r>
          </a:p>
          <a:p>
            <a:pPr marL="0" indent="0">
              <a:buNone/>
            </a:pPr>
            <a:endParaRPr lang="en-GB" dirty="0"/>
          </a:p>
          <a:p>
            <a:r>
              <a:rPr lang="en-GB" dirty="0"/>
              <a:t>Despite trying to cope with such terrible personal tragedy, Stephen’s mother campaigned publicly for years for closure for her son and a fairer system for us all. </a:t>
            </a:r>
          </a:p>
          <a:p>
            <a:endParaRPr lang="en-GB" dirty="0"/>
          </a:p>
          <a:p>
            <a:endParaRPr lang="en-GB" dirty="0"/>
          </a:p>
          <a:p>
            <a:endParaRPr lang="en-GB" dirty="0"/>
          </a:p>
        </p:txBody>
      </p:sp>
      <p:pic>
        <p:nvPicPr>
          <p:cNvPr id="1028" name="Picture 4" descr="Photograph of a young Afro-Caribbean male, cropped to show his chest and head. He has black hair, shaved very short, and a slight moustache. He is wearing a navy and white vertically-striped crew neck shirt. He is standing in front of a large indoor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009" y="1953359"/>
            <a:ext cx="2922594" cy="41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2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Doreen Lawrence’s campaign</a:t>
            </a:r>
          </a:p>
        </p:txBody>
      </p:sp>
      <p:sp>
        <p:nvSpPr>
          <p:cNvPr id="3" name="Content Placeholder 2"/>
          <p:cNvSpPr>
            <a:spLocks noGrp="1"/>
          </p:cNvSpPr>
          <p:nvPr>
            <p:ph idx="1"/>
          </p:nvPr>
        </p:nvSpPr>
        <p:spPr>
          <a:xfrm>
            <a:off x="345440" y="1666838"/>
            <a:ext cx="7856221" cy="4738444"/>
          </a:xfrm>
        </p:spPr>
        <p:txBody>
          <a:bodyPr>
            <a:normAutofit lnSpcReduction="10000"/>
          </a:bodyPr>
          <a:lstStyle/>
          <a:p>
            <a:r>
              <a:rPr lang="en-GB" dirty="0"/>
              <a:t>In 1997, the Home Secretary commissioned  the MacPherson report which subsequently found the Metropolitan Police force guilty of ‘institutional racism’</a:t>
            </a:r>
          </a:p>
          <a:p>
            <a:endParaRPr lang="en-GB" dirty="0"/>
          </a:p>
          <a:p>
            <a:r>
              <a:rPr lang="en-GB" dirty="0"/>
              <a:t>During this time, Chris </a:t>
            </a:r>
            <a:r>
              <a:rPr lang="en-GB" dirty="0" err="1"/>
              <a:t>Ofili</a:t>
            </a:r>
            <a:r>
              <a:rPr lang="en-GB" dirty="0"/>
              <a:t> painted a portrait of Stephen’s mother, in which she was shown with falling tears, each of which contained her son’s image. </a:t>
            </a:r>
          </a:p>
          <a:p>
            <a:pPr marL="0" indent="0">
              <a:buNone/>
            </a:pPr>
            <a:endParaRPr lang="en-GB" dirty="0"/>
          </a:p>
          <a:p>
            <a:r>
              <a:rPr lang="en-GB" dirty="0"/>
              <a:t>Laws were changed, and a number of recommendations made for better policing. </a:t>
            </a:r>
          </a:p>
          <a:p>
            <a:endParaRPr lang="en-GB" dirty="0"/>
          </a:p>
          <a:p>
            <a:r>
              <a:rPr lang="en-GB" dirty="0"/>
              <a:t>Finally, in 2012, 19 years later, 2 of Stephen’s killers were brought to court and are now in jail. </a:t>
            </a:r>
          </a:p>
          <a:p>
            <a:endParaRPr lang="en-GB" dirty="0"/>
          </a:p>
        </p:txBody>
      </p:sp>
      <p:pic>
        <p:nvPicPr>
          <p:cNvPr id="2050" name="Picture 2" descr="http://static.guim.co.uk/sys-images/Admin/BkFill/Default_image_group/2011/12/28/1325099841516/Doreen-Lawrence-007.jpg"/>
          <p:cNvPicPr>
            <a:picLocks noChangeAspect="1" noChangeArrowheads="1"/>
          </p:cNvPicPr>
          <p:nvPr/>
        </p:nvPicPr>
        <p:blipFill rotWithShape="1">
          <a:blip r:embed="rId2">
            <a:extLst>
              <a:ext uri="{28A0092B-C50C-407E-A947-70E740481C1C}">
                <a14:useLocalDpi xmlns:a14="http://schemas.microsoft.com/office/drawing/2010/main" val="0"/>
              </a:ext>
            </a:extLst>
          </a:blip>
          <a:srcRect r="22145"/>
          <a:stretch/>
        </p:blipFill>
        <p:spPr bwMode="auto">
          <a:xfrm>
            <a:off x="8345224" y="2375853"/>
            <a:ext cx="3411219"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24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891089" cy="1400530"/>
          </a:xfrm>
        </p:spPr>
        <p:txBody>
          <a:bodyPr/>
          <a:lstStyle/>
          <a:p>
            <a:r>
              <a:rPr lang="en-GB" dirty="0"/>
              <a:t>Chris </a:t>
            </a:r>
            <a:r>
              <a:rPr lang="en-GB" dirty="0" err="1"/>
              <a:t>Ofili</a:t>
            </a:r>
            <a:r>
              <a:rPr lang="en-GB" dirty="0"/>
              <a:t/>
            </a:r>
            <a:br>
              <a:rPr lang="en-GB" dirty="0"/>
            </a:br>
            <a:r>
              <a:rPr lang="en-GB" dirty="0"/>
              <a:t>‘No Woman No Cry’1998, mixed media </a:t>
            </a:r>
          </a:p>
        </p:txBody>
      </p:sp>
      <p:sp>
        <p:nvSpPr>
          <p:cNvPr id="3" name="Content Placeholder 2"/>
          <p:cNvSpPr>
            <a:spLocks noGrp="1"/>
          </p:cNvSpPr>
          <p:nvPr>
            <p:ph idx="1"/>
          </p:nvPr>
        </p:nvSpPr>
        <p:spPr>
          <a:xfrm>
            <a:off x="1103313" y="3352800"/>
            <a:ext cx="4230688" cy="2895599"/>
          </a:xfrm>
        </p:spPr>
        <p:txBody>
          <a:bodyPr>
            <a:normAutofit lnSpcReduction="10000"/>
          </a:bodyPr>
          <a:lstStyle/>
          <a:p>
            <a:r>
              <a:rPr lang="en-GB" dirty="0"/>
              <a:t>Clearly, </a:t>
            </a:r>
            <a:r>
              <a:rPr lang="en-GB" dirty="0" err="1"/>
              <a:t>Ofili</a:t>
            </a:r>
            <a:r>
              <a:rPr lang="en-GB" dirty="0"/>
              <a:t> is not interested in a photographic likeness of Doreen Lawrence. </a:t>
            </a:r>
          </a:p>
          <a:p>
            <a:endParaRPr lang="en-GB" dirty="0"/>
          </a:p>
          <a:p>
            <a:r>
              <a:rPr lang="en-GB" dirty="0"/>
              <a:t>In this painting, he challenges us to stop and think about what kind of a woman she is and what kind of world she (and we) live in? </a:t>
            </a:r>
          </a:p>
        </p:txBody>
      </p:sp>
      <p:pic>
        <p:nvPicPr>
          <p:cNvPr id="3074" name="Picture 2" descr="https://upload.wikimedia.org/wikipedia/en/3/3f/Ofili-No-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452718"/>
            <a:ext cx="4220553" cy="578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3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think?</a:t>
            </a:r>
          </a:p>
        </p:txBody>
      </p:sp>
      <p:sp>
        <p:nvSpPr>
          <p:cNvPr id="3" name="Content Placeholder 2"/>
          <p:cNvSpPr>
            <a:spLocks noGrp="1"/>
          </p:cNvSpPr>
          <p:nvPr>
            <p:ph idx="1"/>
          </p:nvPr>
        </p:nvSpPr>
        <p:spPr>
          <a:xfrm>
            <a:off x="646111" y="2324100"/>
            <a:ext cx="4725007" cy="3908672"/>
          </a:xfrm>
        </p:spPr>
        <p:txBody>
          <a:bodyPr>
            <a:normAutofit/>
          </a:bodyPr>
          <a:lstStyle/>
          <a:p>
            <a:pPr>
              <a:buFont typeface="Wingdings" panose="05000000000000000000" pitchFamily="2" charset="2"/>
              <a:buChar char="Ø"/>
            </a:pPr>
            <a:r>
              <a:rPr lang="en-GB" dirty="0"/>
              <a:t>Why is her head turned to the side?</a:t>
            </a:r>
          </a:p>
          <a:p>
            <a:pPr>
              <a:buFont typeface="Wingdings" panose="05000000000000000000" pitchFamily="2" charset="2"/>
              <a:buChar char="Ø"/>
            </a:pPr>
            <a:r>
              <a:rPr lang="en-GB" dirty="0"/>
              <a:t>Why does he only show her head and shoulders?</a:t>
            </a:r>
          </a:p>
          <a:p>
            <a:pPr>
              <a:buFont typeface="Wingdings" panose="05000000000000000000" pitchFamily="2" charset="2"/>
              <a:buChar char="Ø"/>
            </a:pPr>
            <a:r>
              <a:rPr lang="en-GB" dirty="0"/>
              <a:t>How would this work be different if she looked directly at us?</a:t>
            </a:r>
          </a:p>
          <a:p>
            <a:pPr>
              <a:buFont typeface="Wingdings" panose="05000000000000000000" pitchFamily="2" charset="2"/>
              <a:buChar char="Ø"/>
            </a:pPr>
            <a:r>
              <a:rPr lang="en-GB" dirty="0"/>
              <a:t>Why does she wear a ‘bib’ of bright colours? </a:t>
            </a:r>
          </a:p>
          <a:p>
            <a:pPr>
              <a:buFont typeface="Wingdings" panose="05000000000000000000" pitchFamily="2" charset="2"/>
              <a:buChar char="Ø"/>
            </a:pPr>
            <a:r>
              <a:rPr lang="en-GB" dirty="0"/>
              <a:t>What do these colours make you think of? </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marL="0" indent="0">
              <a:buNone/>
            </a:pPr>
            <a:endParaRPr lang="en-GB" dirty="0"/>
          </a:p>
        </p:txBody>
      </p:sp>
      <p:pic>
        <p:nvPicPr>
          <p:cNvPr id="4" name="Picture 2" descr="https://upload.wikimedia.org/wikipedia/en/3/3f/Ofili-No-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452718"/>
            <a:ext cx="4220553" cy="578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9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 thinking!</a:t>
            </a:r>
          </a:p>
        </p:txBody>
      </p:sp>
      <p:sp>
        <p:nvSpPr>
          <p:cNvPr id="3" name="Content Placeholder 2"/>
          <p:cNvSpPr>
            <a:spLocks noGrp="1"/>
          </p:cNvSpPr>
          <p:nvPr>
            <p:ph idx="1"/>
          </p:nvPr>
        </p:nvSpPr>
        <p:spPr>
          <a:xfrm>
            <a:off x="1103313" y="2052918"/>
            <a:ext cx="4522788" cy="4195481"/>
          </a:xfrm>
        </p:spPr>
        <p:txBody>
          <a:bodyPr/>
          <a:lstStyle/>
          <a:p>
            <a:r>
              <a:rPr lang="en-GB" dirty="0"/>
              <a:t>Why does she cry tears full of her son?</a:t>
            </a:r>
          </a:p>
          <a:p>
            <a:r>
              <a:rPr lang="en-GB" dirty="0"/>
              <a:t>Most paintings have a ‘backdrop’ or setting. </a:t>
            </a:r>
            <a:r>
              <a:rPr lang="en-GB" dirty="0" err="1"/>
              <a:t>Ofili</a:t>
            </a:r>
            <a:r>
              <a:rPr lang="en-GB" dirty="0"/>
              <a:t> has put his heroine ‘behind bars’ which criss-cross over the painting. Why?</a:t>
            </a:r>
          </a:p>
          <a:p>
            <a:r>
              <a:rPr lang="en-GB" dirty="0"/>
              <a:t>What does the golden light behind her head make you think of? </a:t>
            </a:r>
          </a:p>
          <a:p>
            <a:r>
              <a:rPr lang="en-GB" dirty="0"/>
              <a:t>How does </a:t>
            </a:r>
            <a:r>
              <a:rPr lang="en-GB" dirty="0" err="1"/>
              <a:t>Ofili</a:t>
            </a:r>
            <a:r>
              <a:rPr lang="en-GB" dirty="0"/>
              <a:t> express his pride in the Lawrence spirit? </a:t>
            </a:r>
          </a:p>
          <a:p>
            <a:endParaRPr lang="en-GB" dirty="0"/>
          </a:p>
        </p:txBody>
      </p:sp>
      <p:pic>
        <p:nvPicPr>
          <p:cNvPr id="4" name="Picture 2" descr="https://upload.wikimedia.org/wikipedia/en/3/3f/Ofili-No-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452718"/>
            <a:ext cx="4220553" cy="57800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71.photobucket.com/albums/i134/JKHUYSMAN/nowomannocrychrisofilidetailcloseup.jpg"/>
          <p:cNvPicPr>
            <a:picLocks noChangeAspect="1" noChangeArrowheads="1"/>
          </p:cNvPicPr>
          <p:nvPr/>
        </p:nvPicPr>
        <p:blipFill rotWithShape="1">
          <a:blip r:embed="rId3">
            <a:extLst>
              <a:ext uri="{28A0092B-C50C-407E-A947-70E740481C1C}">
                <a14:useLocalDpi xmlns:a14="http://schemas.microsoft.com/office/drawing/2010/main" val="0"/>
              </a:ext>
            </a:extLst>
          </a:blip>
          <a:srcRect l="37963" r="27272" b="25954"/>
          <a:stretch/>
        </p:blipFill>
        <p:spPr bwMode="auto">
          <a:xfrm>
            <a:off x="9448800" y="1710001"/>
            <a:ext cx="2235200" cy="326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2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5195889" cy="715682"/>
          </a:xfrm>
        </p:spPr>
        <p:txBody>
          <a:bodyPr/>
          <a:lstStyle/>
          <a:p>
            <a:r>
              <a:rPr lang="en-GB" sz="1600" dirty="0" err="1">
                <a:hlinkClick r:id="rId2"/>
              </a:rPr>
              <a:t>Ofili</a:t>
            </a:r>
            <a:r>
              <a:rPr lang="en-GB" sz="1600" dirty="0">
                <a:hlinkClick r:id="rId2"/>
              </a:rPr>
              <a:t> interview (Tate Shots) https://www.youtube.com/watch?v=k0ztLFtL2Yk</a:t>
            </a:r>
            <a:r>
              <a:rPr lang="en-GB" sz="1600" dirty="0"/>
              <a:t/>
            </a:r>
            <a:br>
              <a:rPr lang="en-GB" sz="1600" dirty="0"/>
            </a:br>
            <a:endParaRPr lang="en-GB" sz="1600" dirty="0"/>
          </a:p>
        </p:txBody>
      </p:sp>
      <p:sp>
        <p:nvSpPr>
          <p:cNvPr id="3" name="Content Placeholder 2"/>
          <p:cNvSpPr>
            <a:spLocks noGrp="1"/>
          </p:cNvSpPr>
          <p:nvPr>
            <p:ph idx="1"/>
          </p:nvPr>
        </p:nvSpPr>
        <p:spPr>
          <a:xfrm>
            <a:off x="1103313" y="2065618"/>
            <a:ext cx="4573588" cy="4195481"/>
          </a:xfrm>
        </p:spPr>
        <p:txBody>
          <a:bodyPr/>
          <a:lstStyle/>
          <a:p>
            <a:r>
              <a:rPr lang="en-GB" dirty="0"/>
              <a:t>We hang pictures on the wall in a frame when they are finished. </a:t>
            </a:r>
            <a:r>
              <a:rPr lang="en-GB" dirty="0" err="1"/>
              <a:t>Ofili</a:t>
            </a:r>
            <a:r>
              <a:rPr lang="en-GB" dirty="0"/>
              <a:t> does not hang this on the wall – what is he saying about the campaign for racial equality?</a:t>
            </a:r>
          </a:p>
          <a:p>
            <a:r>
              <a:rPr lang="en-GB" dirty="0"/>
              <a:t>The black lump on the ‘necklace’ around her neck and holding the painting up are lumps of elephant dung! What does this say about the way she was treated in 1993? </a:t>
            </a:r>
          </a:p>
        </p:txBody>
      </p:sp>
      <p:pic>
        <p:nvPicPr>
          <p:cNvPr id="4" name="Picture 2" descr="https://upload.wikimedia.org/wikipedia/en/3/3f/Ofili-No-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452718"/>
            <a:ext cx="4220553" cy="578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8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a:t>
            </a:r>
          </a:p>
        </p:txBody>
      </p:sp>
      <p:sp>
        <p:nvSpPr>
          <p:cNvPr id="3" name="Content Placeholder 2"/>
          <p:cNvSpPr>
            <a:spLocks noGrp="1"/>
          </p:cNvSpPr>
          <p:nvPr>
            <p:ph idx="1"/>
          </p:nvPr>
        </p:nvSpPr>
        <p:spPr>
          <a:xfrm>
            <a:off x="1103313" y="1409700"/>
            <a:ext cx="7253288" cy="4838699"/>
          </a:xfrm>
        </p:spPr>
        <p:txBody>
          <a:bodyPr/>
          <a:lstStyle/>
          <a:p>
            <a:r>
              <a:rPr lang="en-GB" dirty="0"/>
              <a:t>Sadly, nothing will ever bring Stephen back.</a:t>
            </a:r>
          </a:p>
          <a:p>
            <a:endParaRPr lang="en-GB" dirty="0"/>
          </a:p>
          <a:p>
            <a:r>
              <a:rPr lang="en-GB" dirty="0"/>
              <a:t>But, for the rest of us, his life and the memory of him have provoked art and politics to make a difference to the world we live in here </a:t>
            </a:r>
            <a:r>
              <a:rPr lang="en-GB"/>
              <a:t>in the UK. </a:t>
            </a:r>
            <a:endParaRPr lang="en-GB" dirty="0"/>
          </a:p>
          <a:p>
            <a:r>
              <a:rPr lang="en-GB" dirty="0"/>
              <a:t>Doreen Lawrence is now a Member of the House of Lords where she continues to fight for recognition and awareness of racial injustice. </a:t>
            </a:r>
          </a:p>
          <a:p>
            <a:r>
              <a:rPr lang="en-GB" dirty="0"/>
              <a:t>Chris </a:t>
            </a:r>
            <a:r>
              <a:rPr lang="en-GB" dirty="0" err="1"/>
              <a:t>Ofili’s</a:t>
            </a:r>
            <a:r>
              <a:rPr lang="en-GB" dirty="0"/>
              <a:t> painting sits in the Tate Britain – still challenging visitors to think about the past and the present and our country……</a:t>
            </a:r>
          </a:p>
          <a:p>
            <a:r>
              <a:rPr lang="en-GB" dirty="0"/>
              <a:t>Go and have a look for yourself!</a:t>
            </a:r>
          </a:p>
          <a:p>
            <a:endParaRPr lang="en-GB" dirty="0"/>
          </a:p>
        </p:txBody>
      </p:sp>
      <p:pic>
        <p:nvPicPr>
          <p:cNvPr id="4" name="Picture 2" descr="https://upload.wikimedia.org/wikipedia/en/3/3f/Ofili-No-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400" y="1583017"/>
            <a:ext cx="2747353" cy="37625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92099" y="5912839"/>
            <a:ext cx="4540025" cy="492443"/>
          </a:xfrm>
          <a:prstGeom prst="rect">
            <a:avLst/>
          </a:prstGeom>
        </p:spPr>
        <p:txBody>
          <a:bodyPr wrap="none">
            <a:spAutoFit/>
          </a:bodyPr>
          <a:lstStyle/>
          <a:p>
            <a:r>
              <a:rPr lang="en-GB" sz="800" dirty="0" err="1">
                <a:hlinkClick r:id="rId3"/>
              </a:rPr>
              <a:t>Tinie</a:t>
            </a:r>
            <a:r>
              <a:rPr lang="en-GB" sz="800" dirty="0">
                <a:hlinkClick r:id="rId3"/>
              </a:rPr>
              <a:t> </a:t>
            </a:r>
            <a:r>
              <a:rPr lang="en-GB" sz="800" dirty="0" err="1">
                <a:hlinkClick r:id="rId3"/>
              </a:rPr>
              <a:t>Tempah</a:t>
            </a:r>
            <a:r>
              <a:rPr lang="en-GB" sz="800" dirty="0">
                <a:hlinkClick r:id="rId3"/>
              </a:rPr>
              <a:t> talks about </a:t>
            </a:r>
            <a:r>
              <a:rPr lang="en-GB" sz="800" dirty="0" err="1">
                <a:hlinkClick r:id="rId3"/>
              </a:rPr>
              <a:t>Ofili’s</a:t>
            </a:r>
            <a:r>
              <a:rPr lang="en-GB" sz="800" dirty="0">
                <a:hlinkClick r:id="rId3"/>
              </a:rPr>
              <a:t> work: https://www.youtube.com/watch?v=XlXk8pR20xM</a:t>
            </a:r>
            <a:endParaRPr lang="en-GB" sz="800" dirty="0"/>
          </a:p>
          <a:p>
            <a:endParaRPr lang="en-GB" dirty="0"/>
          </a:p>
        </p:txBody>
      </p:sp>
    </p:spTree>
    <p:extLst>
      <p:ext uri="{BB962C8B-B14F-4D97-AF65-F5344CB8AC3E}">
        <p14:creationId xmlns:p14="http://schemas.microsoft.com/office/powerpoint/2010/main" val="463788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76</TotalTime>
  <Words>536</Words>
  <Application>Microsoft Office PowerPoint</Application>
  <PresentationFormat>Widescreen</PresentationFormat>
  <Paragraphs>44</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Wingdings</vt:lpstr>
      <vt:lpstr>Wingdings 3</vt:lpstr>
      <vt:lpstr>Ion</vt:lpstr>
      <vt:lpstr>A celebration of spirit and determination….</vt:lpstr>
      <vt:lpstr>What happened?</vt:lpstr>
      <vt:lpstr>Doreen Lawrence’s campaign</vt:lpstr>
      <vt:lpstr>Chris Ofili ‘No Woman No Cry’1998, mixed media </vt:lpstr>
      <vt:lpstr>What do you think?</vt:lpstr>
      <vt:lpstr>Keep thinking!</vt:lpstr>
      <vt:lpstr>Ofili interview (Tate Shots) https://www.youtube.com/watch?v=k0ztLFtL2Yk </vt:lpstr>
      <vt:lpstr>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 Ofili</dc:title>
  <dc:creator>Sarah Phillips</dc:creator>
  <cp:lastModifiedBy>Sarah Phillips</cp:lastModifiedBy>
  <cp:revision>13</cp:revision>
  <dcterms:created xsi:type="dcterms:W3CDTF">2015-09-30T17:36:11Z</dcterms:created>
  <dcterms:modified xsi:type="dcterms:W3CDTF">2019-01-14T08:23:15Z</dcterms:modified>
</cp:coreProperties>
</file>