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6" r:id="rId2"/>
    <p:sldId id="257" r:id="rId3"/>
    <p:sldId id="268" r:id="rId4"/>
    <p:sldId id="269" r:id="rId5"/>
    <p:sldId id="258" r:id="rId6"/>
    <p:sldId id="260" r:id="rId7"/>
    <p:sldId id="267" r:id="rId8"/>
    <p:sldId id="259" r:id="rId9"/>
    <p:sldId id="261" r:id="rId10"/>
    <p:sldId id="270" r:id="rId11"/>
    <p:sldId id="274" r:id="rId12"/>
    <p:sldId id="275" r:id="rId13"/>
    <p:sldId id="271" r:id="rId14"/>
    <p:sldId id="272" r:id="rId15"/>
    <p:sldId id="262" r:id="rId16"/>
    <p:sldId id="263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F1AD5-3E01-452D-91F6-D92179E4D09B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1794B-E2A9-4840-A55A-B5CCF3148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6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30F6E2-18E6-4D00-8448-8E57A3FE5E7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17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73E-A76E-4CAB-B128-CD0BB775FA7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31CD-E435-489A-9D02-F2E3C5BC2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4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73E-A76E-4CAB-B128-CD0BB775FA7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31CD-E435-489A-9D02-F2E3C5BC2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71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73E-A76E-4CAB-B128-CD0BB775FA7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31CD-E435-489A-9D02-F2E3C5BC2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60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73E-A76E-4CAB-B128-CD0BB775FA7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31CD-E435-489A-9D02-F2E3C5BC291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30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73E-A76E-4CAB-B128-CD0BB775FA7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31CD-E435-489A-9D02-F2E3C5BC2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51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73E-A76E-4CAB-B128-CD0BB775FA7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31CD-E435-489A-9D02-F2E3C5BC2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86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73E-A76E-4CAB-B128-CD0BB775FA7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31CD-E435-489A-9D02-F2E3C5BC2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096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73E-A76E-4CAB-B128-CD0BB775FA7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31CD-E435-489A-9D02-F2E3C5BC2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697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73E-A76E-4CAB-B128-CD0BB775FA7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31CD-E435-489A-9D02-F2E3C5BC2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30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73E-A76E-4CAB-B128-CD0BB775FA7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31CD-E435-489A-9D02-F2E3C5BC2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71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73E-A76E-4CAB-B128-CD0BB775FA7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31CD-E435-489A-9D02-F2E3C5BC2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1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73E-A76E-4CAB-B128-CD0BB775FA7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31CD-E435-489A-9D02-F2E3C5BC2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90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73E-A76E-4CAB-B128-CD0BB775FA7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31CD-E435-489A-9D02-F2E3C5BC2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8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73E-A76E-4CAB-B128-CD0BB775FA7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31CD-E435-489A-9D02-F2E3C5BC2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6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73E-A76E-4CAB-B128-CD0BB775FA7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31CD-E435-489A-9D02-F2E3C5BC2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3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73E-A76E-4CAB-B128-CD0BB775FA7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31CD-E435-489A-9D02-F2E3C5BC2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99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E73E-A76E-4CAB-B128-CD0BB775FA7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31CD-E435-489A-9D02-F2E3C5BC2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9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CCE73E-A76E-4CAB-B128-CD0BB775FA7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F31CD-E435-489A-9D02-F2E3C5BC2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39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tz.cam.ac.uk/sites/www.fitz.cam.ac.uk/files/Architectural%20Design%20Competition%20brief_0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ntbrite.com/" TargetMode="External"/><Relationship Id="rId2" Type="http://schemas.openxmlformats.org/officeDocument/2006/relationships/hyperlink" Target="https://www.nchlondon.ac.uk/essa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ummerschools.suttontrust.com/" TargetMode="External"/><Relationship Id="rId2" Type="http://schemas.openxmlformats.org/officeDocument/2006/relationships/hyperlink" Target="http://www.uniq.ox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se.ac.uk/study/summerSchools/summerSchool/Home.asp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hp@godalming.ac.u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coursera.org/learn/study-in-usa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futurelearn.com/courses/preparing-for-un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smarthistory.org/" TargetMode="External"/><Relationship Id="rId4" Type="http://schemas.openxmlformats.org/officeDocument/2006/relationships/hyperlink" Target="http://www.henitalks.com/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Aim High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SHP </a:t>
            </a:r>
            <a:r>
              <a:rPr lang="en-GB" dirty="0" smtClean="0"/>
              <a:t>Jan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1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Forthcoming Events - Talks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29 January (Next week): College INSET – </a:t>
            </a:r>
            <a:r>
              <a:rPr lang="en-GB" b="1" dirty="0" smtClean="0">
                <a:solidFill>
                  <a:srgbClr val="FF0000"/>
                </a:solidFill>
              </a:rPr>
              <a:t>no session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 smtClean="0"/>
              <a:t>31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 smtClean="0"/>
              <a:t>January – Oxford and Cambridge </a:t>
            </a:r>
            <a:r>
              <a:rPr lang="en-GB" dirty="0" smtClean="0"/>
              <a:t>entry</a:t>
            </a:r>
            <a:r>
              <a:rPr lang="en-GB" dirty="0" smtClean="0">
                <a:solidFill>
                  <a:prstClr val="white"/>
                </a:solidFill>
              </a:rPr>
              <a:t>1:10-2:00 </a:t>
            </a:r>
            <a:r>
              <a:rPr lang="en-GB" b="1" dirty="0" smtClean="0">
                <a:solidFill>
                  <a:srgbClr val="FF0000"/>
                </a:solidFill>
              </a:rPr>
              <a:t>in the </a:t>
            </a:r>
            <a:r>
              <a:rPr lang="en-GB" b="1" dirty="0" smtClean="0">
                <a:solidFill>
                  <a:srgbClr val="FF0000"/>
                </a:solidFill>
              </a:rPr>
              <a:t>Hall</a:t>
            </a:r>
          </a:p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February: Exploring the EPQ </a:t>
            </a:r>
            <a:r>
              <a:rPr lang="en-GB" b="1" dirty="0" smtClean="0">
                <a:solidFill>
                  <a:srgbClr val="FF0000"/>
                </a:solidFill>
              </a:rPr>
              <a:t>in Room 413</a:t>
            </a:r>
          </a:p>
          <a:p>
            <a:r>
              <a:rPr lang="en-GB" dirty="0" smtClean="0"/>
              <a:t>12</a:t>
            </a:r>
            <a:r>
              <a:rPr lang="en-GB" baseline="30000" dirty="0" smtClean="0"/>
              <a:t>th</a:t>
            </a:r>
            <a:r>
              <a:rPr lang="en-GB" dirty="0" smtClean="0"/>
              <a:t> February: Thinking tests and problem solving </a:t>
            </a:r>
            <a:r>
              <a:rPr lang="en-GB" b="1" dirty="0">
                <a:solidFill>
                  <a:srgbClr val="FF0000"/>
                </a:solidFill>
              </a:rPr>
              <a:t>in Room </a:t>
            </a:r>
            <a:r>
              <a:rPr lang="en-GB" b="1" dirty="0" smtClean="0">
                <a:solidFill>
                  <a:srgbClr val="FF0000"/>
                </a:solidFill>
              </a:rPr>
              <a:t>413</a:t>
            </a:r>
            <a:endParaRPr lang="en-GB" dirty="0" smtClean="0"/>
          </a:p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February: </a:t>
            </a:r>
            <a:r>
              <a:rPr lang="en-GB" dirty="0" err="1" smtClean="0"/>
              <a:t>Mohsin</a:t>
            </a:r>
            <a:r>
              <a:rPr lang="en-GB" dirty="0" smtClean="0"/>
              <a:t> Hamid ‘The Reluctant Fundamentalist’ </a:t>
            </a:r>
            <a:r>
              <a:rPr lang="en-GB" b="1" dirty="0">
                <a:solidFill>
                  <a:srgbClr val="FF0000"/>
                </a:solidFill>
              </a:rPr>
              <a:t>in Room </a:t>
            </a:r>
            <a:r>
              <a:rPr lang="en-GB" b="1" dirty="0" smtClean="0">
                <a:solidFill>
                  <a:srgbClr val="FF0000"/>
                </a:solidFill>
              </a:rPr>
              <a:t>413</a:t>
            </a:r>
            <a:endParaRPr lang="en-GB" dirty="0" smtClean="0"/>
          </a:p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March: Architecture students only </a:t>
            </a:r>
            <a:r>
              <a:rPr lang="en-GB" b="1" dirty="0">
                <a:solidFill>
                  <a:srgbClr val="FF0000"/>
                </a:solidFill>
              </a:rPr>
              <a:t>in Room </a:t>
            </a:r>
            <a:r>
              <a:rPr lang="en-GB" b="1" dirty="0" smtClean="0">
                <a:solidFill>
                  <a:srgbClr val="FF0000"/>
                </a:solidFill>
              </a:rPr>
              <a:t>413</a:t>
            </a:r>
            <a:endParaRPr lang="en-GB" dirty="0" smtClean="0"/>
          </a:p>
          <a:p>
            <a:r>
              <a:rPr lang="en-GB" dirty="0" smtClean="0"/>
              <a:t>12</a:t>
            </a:r>
            <a:r>
              <a:rPr lang="en-GB" baseline="30000" dirty="0" smtClean="0"/>
              <a:t>th</a:t>
            </a:r>
            <a:r>
              <a:rPr lang="en-GB" dirty="0" smtClean="0"/>
              <a:t> March: English students only </a:t>
            </a:r>
            <a:r>
              <a:rPr lang="en-GB" b="1" dirty="0">
                <a:solidFill>
                  <a:srgbClr val="FF0000"/>
                </a:solidFill>
              </a:rPr>
              <a:t>in Room </a:t>
            </a:r>
            <a:r>
              <a:rPr lang="en-GB" b="1" dirty="0" smtClean="0">
                <a:solidFill>
                  <a:srgbClr val="FF0000"/>
                </a:solidFill>
              </a:rPr>
              <a:t>413</a:t>
            </a:r>
            <a:endParaRPr lang="en-GB" dirty="0" smtClean="0"/>
          </a:p>
          <a:p>
            <a:r>
              <a:rPr lang="en-GB" dirty="0" smtClean="0"/>
              <a:t>19</a:t>
            </a:r>
            <a:r>
              <a:rPr lang="en-GB" baseline="30000" dirty="0" smtClean="0"/>
              <a:t>th</a:t>
            </a:r>
            <a:r>
              <a:rPr lang="en-GB" dirty="0" smtClean="0"/>
              <a:t> March: MFL students only </a:t>
            </a:r>
            <a:r>
              <a:rPr lang="en-GB" b="1" dirty="0">
                <a:solidFill>
                  <a:srgbClr val="FF0000"/>
                </a:solidFill>
              </a:rPr>
              <a:t>in Room </a:t>
            </a:r>
            <a:r>
              <a:rPr lang="en-GB" b="1" dirty="0" smtClean="0">
                <a:solidFill>
                  <a:srgbClr val="FF0000"/>
                </a:solidFill>
              </a:rPr>
              <a:t>413</a:t>
            </a:r>
            <a:endParaRPr lang="en-GB" dirty="0" smtClean="0"/>
          </a:p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March: Team debate </a:t>
            </a:r>
            <a:r>
              <a:rPr lang="en-GB" b="1" dirty="0">
                <a:solidFill>
                  <a:srgbClr val="FF0000"/>
                </a:solidFill>
              </a:rPr>
              <a:t>in Room </a:t>
            </a:r>
            <a:r>
              <a:rPr lang="en-GB" b="1" dirty="0" smtClean="0">
                <a:solidFill>
                  <a:srgbClr val="FF0000"/>
                </a:solidFill>
              </a:rPr>
              <a:t>413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Specific tasks and pre-reading/watching material will be circulated via email for each session. Please ensure that you check (and empty) your message box regularly so that I can make contact with you and know that you will read it!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865" y="1626091"/>
            <a:ext cx="1970186" cy="297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Competitions and prizes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Cambridge architecture: </a:t>
            </a:r>
            <a:r>
              <a:rPr lang="en-GB" dirty="0" smtClean="0">
                <a:hlinkClick r:id="rId2"/>
              </a:rPr>
              <a:t>https://www.fitz.cam.ac.uk/sites/www.fitz.cam.ac.uk/files/Architectural%20Design%20Competition%20brief_0.pdf</a:t>
            </a:r>
            <a:endParaRPr lang="en-GB" dirty="0" smtClean="0"/>
          </a:p>
          <a:p>
            <a:r>
              <a:rPr lang="en-GB" dirty="0" smtClean="0"/>
              <a:t>Tower Poetry</a:t>
            </a:r>
          </a:p>
          <a:p>
            <a:r>
              <a:rPr lang="en-GB" dirty="0" err="1" smtClean="0"/>
              <a:t>Peterhouse</a:t>
            </a:r>
            <a:r>
              <a:rPr lang="en-GB" dirty="0" smtClean="0"/>
              <a:t> Humanities Prize</a:t>
            </a:r>
          </a:p>
          <a:p>
            <a:r>
              <a:rPr lang="en-GB" dirty="0" smtClean="0"/>
              <a:t>Fitzwilliam Ancient World Essay prize</a:t>
            </a:r>
          </a:p>
          <a:p>
            <a:r>
              <a:rPr lang="en-GB" dirty="0" smtClean="0"/>
              <a:t>Newnham Essay prize for Girls</a:t>
            </a:r>
          </a:p>
          <a:p>
            <a:r>
              <a:rPr lang="en-GB" dirty="0" smtClean="0"/>
              <a:t>St Peter’s College Philosophy Prize</a:t>
            </a:r>
          </a:p>
          <a:p>
            <a:r>
              <a:rPr lang="en-GB" dirty="0" smtClean="0"/>
              <a:t>Regents Park Literary Worlds Prize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180576" y="3633216"/>
            <a:ext cx="247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Look for Year 12 competitions, bookmark them and set an alarm for the deadlines. (Not all </a:t>
            </a:r>
            <a:r>
              <a:rPr lang="en-GB" dirty="0" smtClean="0"/>
              <a:t>2019 </a:t>
            </a:r>
            <a:r>
              <a:rPr lang="en-GB" dirty="0" smtClean="0"/>
              <a:t>competitions are open yet but you need to watch them.)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328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More prizes and actions!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New College of the Humanities is inviting competition essay entries from </a:t>
            </a:r>
            <a:r>
              <a:rPr lang="en-GB" dirty="0" smtClean="0"/>
              <a:t>Y12 students Write </a:t>
            </a:r>
            <a:r>
              <a:rPr lang="en-GB" dirty="0"/>
              <a:t>an essay of </a:t>
            </a:r>
            <a:r>
              <a:rPr lang="en-GB" dirty="0" err="1"/>
              <a:t>approx</a:t>
            </a:r>
            <a:r>
              <a:rPr lang="en-GB" dirty="0"/>
              <a:t> 1,500 words on the statement</a:t>
            </a:r>
            <a:r>
              <a:rPr lang="en-GB" dirty="0" smtClean="0"/>
              <a:t>: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“Oscar Wilde claimed that ‘All art is quite useless’. Can art’s uselessness be a source of it usefulness</a:t>
            </a:r>
            <a:r>
              <a:rPr lang="en-GB" dirty="0" smtClean="0"/>
              <a:t>?”</a:t>
            </a:r>
            <a:endParaRPr lang="en-GB" dirty="0"/>
          </a:p>
          <a:p>
            <a:r>
              <a:rPr lang="en-GB" dirty="0"/>
              <a:t>Full details found here: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www.nchlondon.ac.uk/essay/</a:t>
            </a:r>
            <a:r>
              <a:rPr lang="en-GB" dirty="0"/>
              <a:t> </a:t>
            </a:r>
            <a:r>
              <a:rPr lang="en-GB" dirty="0" smtClean="0"/>
              <a:t>Closing </a:t>
            </a:r>
            <a:r>
              <a:rPr lang="en-GB" dirty="0"/>
              <a:t>date is 31st January 2019, register at the above </a:t>
            </a:r>
            <a:r>
              <a:rPr lang="en-GB" dirty="0" err="1"/>
              <a:t>weblink</a:t>
            </a:r>
            <a:r>
              <a:rPr lang="en-GB" dirty="0" smtClean="0"/>
              <a:t>. Prize is £1000!</a:t>
            </a:r>
          </a:p>
          <a:p>
            <a:endParaRPr lang="en-GB" dirty="0"/>
          </a:p>
          <a:p>
            <a:r>
              <a:rPr lang="en-GB" dirty="0" smtClean="0"/>
              <a:t>Take the initiative: Register with </a:t>
            </a:r>
            <a:r>
              <a:rPr lang="en-GB" dirty="0" smtClean="0">
                <a:hlinkClick r:id="rId3"/>
              </a:rPr>
              <a:t>www.Eventbrite.com</a:t>
            </a:r>
            <a:r>
              <a:rPr lang="en-GB" dirty="0" smtClean="0"/>
              <a:t> for talks relevant to your subject area. </a:t>
            </a:r>
          </a:p>
          <a:p>
            <a:r>
              <a:rPr lang="en-GB" dirty="0" smtClean="0"/>
              <a:t>Create WhatsApp groups with others in this room who are interested in the same field as you so that you can inform each other and go together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3925" y="4961077"/>
            <a:ext cx="1287322" cy="128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0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Forthcoming Events - Trips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Monday 25</a:t>
            </a:r>
            <a:r>
              <a:rPr lang="en-GB" baseline="30000" dirty="0" smtClean="0"/>
              <a:t>th</a:t>
            </a:r>
            <a:r>
              <a:rPr lang="en-GB" dirty="0" smtClean="0"/>
              <a:t> February – Architecture Modelling workshop, London.</a:t>
            </a:r>
          </a:p>
          <a:p>
            <a:endParaRPr lang="en-GB" dirty="0"/>
          </a:p>
          <a:p>
            <a:r>
              <a:rPr lang="en-GB" dirty="0" smtClean="0"/>
              <a:t>Wednesday </a:t>
            </a:r>
            <a:r>
              <a:rPr lang="en-GB" dirty="0" smtClean="0"/>
              <a:t>27</a:t>
            </a:r>
            <a:r>
              <a:rPr lang="en-GB" baseline="30000" dirty="0" smtClean="0"/>
              <a:t>th</a:t>
            </a:r>
            <a:r>
              <a:rPr lang="en-GB" dirty="0" smtClean="0"/>
              <a:t> March – Epsom Downs Trip  – Oxford and Cambridge student conference – the “Oxford and Cambridge Road Show” – useful for</a:t>
            </a:r>
          </a:p>
          <a:p>
            <a:pPr lvl="1"/>
            <a:r>
              <a:rPr lang="en-GB" dirty="0" smtClean="0"/>
              <a:t>Preparing for Open Days</a:t>
            </a:r>
          </a:p>
          <a:p>
            <a:pPr lvl="1"/>
            <a:r>
              <a:rPr lang="en-GB" dirty="0" smtClean="0"/>
              <a:t>Finalising subject choices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838" y="4746567"/>
            <a:ext cx="3426605" cy="2111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7" y="4746566"/>
            <a:ext cx="3419302" cy="211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Forthcoming Events – Summer Schools 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smtClean="0"/>
              <a:t>UNIQ – Oxford - </a:t>
            </a:r>
            <a:r>
              <a:rPr lang="en-GB" dirty="0"/>
              <a:t>applications close </a:t>
            </a:r>
            <a:r>
              <a:rPr lang="en-GB" dirty="0" smtClean="0"/>
              <a:t>on 28</a:t>
            </a:r>
            <a:r>
              <a:rPr lang="en-GB" baseline="30000" dirty="0" smtClean="0"/>
              <a:t>th</a:t>
            </a:r>
            <a:r>
              <a:rPr lang="en-GB" dirty="0" smtClean="0"/>
              <a:t> January</a:t>
            </a:r>
          </a:p>
          <a:p>
            <a:pPr lvl="1"/>
            <a:r>
              <a:rPr lang="en-GB" dirty="0" smtClean="0">
                <a:hlinkClick r:id="rId2"/>
              </a:rPr>
              <a:t>http://www.uniq.ox.ac.uk/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Sutton Trust Summer Schools</a:t>
            </a:r>
          </a:p>
          <a:p>
            <a:pPr lvl="1"/>
            <a:r>
              <a:rPr lang="en-GB" dirty="0">
                <a:hlinkClick r:id="rId3"/>
              </a:rPr>
              <a:t>https://summerschools.suttontrust.com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University of London,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/>
            <a:r>
              <a:rPr lang="en-GB" dirty="0" smtClean="0">
                <a:hlinkClick r:id="rId4"/>
              </a:rPr>
              <a:t>http://www.lse.ac.uk/study/summerSchools/summerSchool/Home.aspx</a:t>
            </a:r>
            <a:r>
              <a:rPr lang="en-GB" dirty="0" smtClean="0"/>
              <a:t> 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Google, check GOL, get booking…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7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Aims for this Group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try to sharpen your application for next September/October</a:t>
            </a:r>
          </a:p>
          <a:p>
            <a:r>
              <a:rPr lang="en-GB" dirty="0" smtClean="0"/>
              <a:t>The application and action planning</a:t>
            </a:r>
          </a:p>
          <a:p>
            <a:r>
              <a:rPr lang="en-GB" dirty="0" smtClean="0"/>
              <a:t>Tests and thinking skills</a:t>
            </a:r>
          </a:p>
          <a:p>
            <a:r>
              <a:rPr lang="en-GB" dirty="0" smtClean="0"/>
              <a:t>Interviews</a:t>
            </a:r>
          </a:p>
          <a:p>
            <a:r>
              <a:rPr lang="en-GB" dirty="0" smtClean="0"/>
              <a:t>Being an obviously better student</a:t>
            </a:r>
          </a:p>
          <a:p>
            <a:pPr lvl="1"/>
            <a:r>
              <a:rPr lang="en-GB" dirty="0" smtClean="0"/>
              <a:t>study skills</a:t>
            </a:r>
          </a:p>
          <a:p>
            <a:pPr lvl="1"/>
            <a:r>
              <a:rPr lang="en-GB" dirty="0" smtClean="0"/>
              <a:t>reading</a:t>
            </a:r>
          </a:p>
          <a:p>
            <a:pPr lvl="1"/>
            <a:r>
              <a:rPr lang="en-GB" dirty="0" smtClean="0"/>
              <a:t>research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etting the most out of your courses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89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Godalming Online site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26" r="44080" b="4597"/>
          <a:stretch/>
        </p:blipFill>
        <p:spPr>
          <a:xfrm>
            <a:off x="2185879" y="1733577"/>
            <a:ext cx="7662315" cy="41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forms: please complete the online questionnaire by Friday 8</a:t>
            </a:r>
            <a:r>
              <a:rPr lang="en-GB" baseline="30000" dirty="0" smtClean="0"/>
              <a:t>th</a:t>
            </a:r>
            <a:r>
              <a:rPr lang="en-GB" dirty="0" smtClean="0"/>
              <a:t> February at the latest.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2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it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Students </a:t>
            </a:r>
            <a:r>
              <a:rPr lang="en-GB" dirty="0" smtClean="0"/>
              <a:t>who wish to apply to particular universities require particular admissions support</a:t>
            </a:r>
          </a:p>
          <a:p>
            <a:pPr lvl="1"/>
            <a:r>
              <a:rPr lang="en-GB" dirty="0" smtClean="0"/>
              <a:t>Tests</a:t>
            </a:r>
          </a:p>
          <a:p>
            <a:pPr lvl="1"/>
            <a:r>
              <a:rPr lang="en-GB" dirty="0" smtClean="0"/>
              <a:t>Interviews</a:t>
            </a:r>
          </a:p>
          <a:p>
            <a:pPr lvl="1"/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Students need to demonstrate that they are the right kind of candidate – the self-motivated </a:t>
            </a:r>
            <a:r>
              <a:rPr lang="en-GB" dirty="0" smtClean="0"/>
              <a:t>learner</a:t>
            </a:r>
          </a:p>
          <a:p>
            <a:r>
              <a:rPr lang="en-GB" dirty="0" smtClean="0"/>
              <a:t>These sessions also provide an important opportunity for you to meet other motivated learners at College – so make the most of it!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04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8096" y="428626"/>
            <a:ext cx="9685592" cy="809625"/>
          </a:xfrm>
        </p:spPr>
        <p:txBody>
          <a:bodyPr/>
          <a:lstStyle/>
          <a:p>
            <a:pPr eaLnBrk="1" hangingPunct="1"/>
            <a:r>
              <a:rPr lang="en-GB" sz="2800" dirty="0">
                <a:solidFill>
                  <a:schemeClr val="tx1"/>
                </a:solidFill>
                <a:latin typeface="Gill Sans MT" pitchFamily="34" charset="0"/>
              </a:rPr>
              <a:t>What Are They Looking at?</a:t>
            </a:r>
          </a:p>
        </p:txBody>
      </p:sp>
      <p:pic>
        <p:nvPicPr>
          <p:cNvPr id="11268" name="Picture 9" descr="MMj0236384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939" y="3068638"/>
            <a:ext cx="2160587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1524000" y="3141664"/>
            <a:ext cx="2520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latin typeface="Arial" charset="0"/>
              </a:rPr>
              <a:t>Interview Performance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1992313" y="2492375"/>
            <a:ext cx="2520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latin typeface="Arial" charset="0"/>
              </a:rPr>
              <a:t>GCSE results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3648075" y="1484314"/>
            <a:ext cx="2520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latin typeface="Arial" charset="0"/>
              </a:rPr>
              <a:t>AS Grades/</a:t>
            </a:r>
            <a:br>
              <a:rPr lang="en-GB" b="1" dirty="0">
                <a:latin typeface="Arial" charset="0"/>
              </a:rPr>
            </a:br>
            <a:r>
              <a:rPr lang="en-GB" b="1" dirty="0">
                <a:latin typeface="Arial" charset="0"/>
              </a:rPr>
              <a:t>UMS scores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7824788" y="2781300"/>
            <a:ext cx="2520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latin typeface="Arial" charset="0"/>
              </a:rPr>
              <a:t>A level predictions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1524000" y="5373689"/>
            <a:ext cx="2520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latin typeface="Arial" charset="0"/>
              </a:rPr>
              <a:t>Specific Course Requirements</a:t>
            </a: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8147050" y="4076701"/>
            <a:ext cx="2520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latin typeface="Arial" charset="0"/>
              </a:rPr>
              <a:t>Specialist test results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5483226" y="5305426"/>
            <a:ext cx="51847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latin typeface="Arial" charset="0"/>
              </a:rPr>
              <a:t>And then …</a:t>
            </a:r>
          </a:p>
          <a:p>
            <a:pPr algn="ctr">
              <a:spcBef>
                <a:spcPct val="50000"/>
              </a:spcBef>
            </a:pPr>
            <a:r>
              <a:rPr lang="en-GB" b="1" dirty="0">
                <a:latin typeface="Arial" charset="0"/>
              </a:rPr>
              <a:t>Meeting their conditional offer</a:t>
            </a:r>
          </a:p>
          <a:p>
            <a:pPr algn="ctr">
              <a:spcBef>
                <a:spcPct val="50000"/>
              </a:spcBef>
            </a:pPr>
            <a:endParaRPr lang="en-GB" b="1" dirty="0">
              <a:latin typeface="Arial" charset="0"/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1524000" y="4149726"/>
            <a:ext cx="2520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latin typeface="Arial" charset="0"/>
              </a:rPr>
              <a:t>The Personal Statement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7104063" y="2133600"/>
            <a:ext cx="2520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latin typeface="Arial" charset="0"/>
              </a:rPr>
              <a:t>The Reference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6167438" y="1484313"/>
            <a:ext cx="2520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latin typeface="Arial" charset="0"/>
              </a:rPr>
              <a:t>Sample Work</a:t>
            </a:r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>
            <a:off x="3792538" y="3573464"/>
            <a:ext cx="1223962" cy="7143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>
            <a:off x="4295776" y="2708275"/>
            <a:ext cx="792163" cy="4333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8086" name="Line 22"/>
          <p:cNvSpPr>
            <a:spLocks noChangeShapeType="1"/>
          </p:cNvSpPr>
          <p:nvPr/>
        </p:nvSpPr>
        <p:spPr bwMode="auto">
          <a:xfrm>
            <a:off x="5591176" y="2349500"/>
            <a:ext cx="144463" cy="6477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8087" name="Line 23"/>
          <p:cNvSpPr>
            <a:spLocks noChangeShapeType="1"/>
          </p:cNvSpPr>
          <p:nvPr/>
        </p:nvSpPr>
        <p:spPr bwMode="auto">
          <a:xfrm flipH="1">
            <a:off x="6383339" y="1989138"/>
            <a:ext cx="217487" cy="10080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8088" name="Line 24"/>
          <p:cNvSpPr>
            <a:spLocks noChangeShapeType="1"/>
          </p:cNvSpPr>
          <p:nvPr/>
        </p:nvSpPr>
        <p:spPr bwMode="auto">
          <a:xfrm flipH="1">
            <a:off x="7175500" y="2636838"/>
            <a:ext cx="433388" cy="3603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8089" name="Line 25"/>
          <p:cNvSpPr>
            <a:spLocks noChangeShapeType="1"/>
          </p:cNvSpPr>
          <p:nvPr/>
        </p:nvSpPr>
        <p:spPr bwMode="auto">
          <a:xfrm flipH="1">
            <a:off x="7248526" y="3141664"/>
            <a:ext cx="1152525" cy="3587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 flipH="1" flipV="1">
            <a:off x="7248526" y="4437063"/>
            <a:ext cx="1439863" cy="2159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8091" name="Line 27"/>
          <p:cNvSpPr>
            <a:spLocks noChangeShapeType="1"/>
          </p:cNvSpPr>
          <p:nvPr/>
        </p:nvSpPr>
        <p:spPr bwMode="auto">
          <a:xfrm flipV="1">
            <a:off x="3648076" y="4365625"/>
            <a:ext cx="1368425" cy="2873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8092" name="Line 28"/>
          <p:cNvSpPr>
            <a:spLocks noChangeShapeType="1"/>
          </p:cNvSpPr>
          <p:nvPr/>
        </p:nvSpPr>
        <p:spPr bwMode="auto">
          <a:xfrm flipV="1">
            <a:off x="3935414" y="5013325"/>
            <a:ext cx="1152525" cy="863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3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70" decel="100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70" decel="100000"/>
                                        <p:tgtEl>
                                          <p:spTgt spid="880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4" grpId="0"/>
      <p:bldP spid="88075" grpId="0"/>
      <p:bldP spid="88076" grpId="0"/>
      <p:bldP spid="88077" grpId="0"/>
      <p:bldP spid="88078" grpId="0"/>
      <p:bldP spid="88079" grpId="0"/>
      <p:bldP spid="88080" grpId="0"/>
      <p:bldP spid="88081" grpId="0"/>
      <p:bldP spid="88082" grpId="0"/>
      <p:bldP spid="88083" grpId="0"/>
      <p:bldP spid="88084" grpId="0" animBg="1"/>
      <p:bldP spid="88085" grpId="0" animBg="1"/>
      <p:bldP spid="88086" grpId="0" animBg="1"/>
      <p:bldP spid="88087" grpId="0" animBg="1"/>
      <p:bldP spid="88088" grpId="0" animBg="1"/>
      <p:bldP spid="88089" grpId="0" animBg="1"/>
      <p:bldP spid="88090" grpId="0" animBg="1"/>
      <p:bldP spid="88091" grpId="0" animBg="1"/>
      <p:bldP spid="880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416" y="428626"/>
            <a:ext cx="9625585" cy="8810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FF00"/>
                </a:solidFill>
              </a:rPr>
              <a:t>What Are They Looking for?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021983" y="1506828"/>
            <a:ext cx="8646017" cy="5351172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b="1" dirty="0">
                <a:solidFill>
                  <a:srgbClr val="FFFF00"/>
                </a:solidFill>
                <a:latin typeface="+mj-lt"/>
              </a:rPr>
              <a:t>Enthusiasm </a:t>
            </a:r>
            <a:r>
              <a:rPr lang="en-GB" sz="2400" dirty="0">
                <a:latin typeface="+mj-lt"/>
              </a:rPr>
              <a:t>for your chosen subject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b="1" dirty="0">
                <a:solidFill>
                  <a:srgbClr val="FFFF00"/>
                </a:solidFill>
                <a:latin typeface="+mj-lt"/>
              </a:rPr>
              <a:t>Knowledge</a:t>
            </a:r>
            <a:r>
              <a:rPr lang="en-GB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of your chosen subject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b="1" dirty="0">
                <a:solidFill>
                  <a:srgbClr val="FFFF00"/>
                </a:solidFill>
                <a:latin typeface="+mj-lt"/>
              </a:rPr>
              <a:t>Intellectual interest and initiative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>
                <a:latin typeface="+mj-lt"/>
              </a:rPr>
              <a:t>The </a:t>
            </a:r>
            <a:r>
              <a:rPr lang="en-GB" sz="2400" b="1" dirty="0">
                <a:solidFill>
                  <a:srgbClr val="FFFF00"/>
                </a:solidFill>
                <a:latin typeface="+mj-lt"/>
              </a:rPr>
              <a:t>confidence and capacity </a:t>
            </a:r>
            <a:r>
              <a:rPr lang="en-GB" sz="2400" dirty="0">
                <a:latin typeface="+mj-lt"/>
              </a:rPr>
              <a:t>to respond to demands of tutorial/supervision systems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>
                <a:latin typeface="+mj-lt"/>
              </a:rPr>
              <a:t>Evidence of </a:t>
            </a:r>
            <a:r>
              <a:rPr lang="en-GB" sz="2400" b="1" dirty="0">
                <a:solidFill>
                  <a:srgbClr val="FFFF00"/>
                </a:solidFill>
                <a:latin typeface="+mj-lt"/>
              </a:rPr>
              <a:t>forethought </a:t>
            </a:r>
            <a:r>
              <a:rPr lang="en-GB" sz="2400" b="1" dirty="0">
                <a:latin typeface="+mj-lt"/>
              </a:rPr>
              <a:t>and </a:t>
            </a:r>
            <a:r>
              <a:rPr lang="en-GB" sz="2400" b="1" dirty="0">
                <a:solidFill>
                  <a:srgbClr val="FFFF00"/>
                </a:solidFill>
                <a:latin typeface="+mj-lt"/>
              </a:rPr>
              <a:t>research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>
                <a:latin typeface="+mj-lt"/>
              </a:rPr>
              <a:t>Relevant work experience where necessary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>
                <a:latin typeface="+mj-lt"/>
              </a:rPr>
              <a:t>Above all they want a </a:t>
            </a:r>
            <a:r>
              <a:rPr lang="en-GB" sz="2400" b="1" dirty="0">
                <a:latin typeface="+mj-lt"/>
              </a:rPr>
              <a:t>“</a:t>
            </a:r>
            <a:r>
              <a:rPr lang="en-GB" sz="2400" b="1" dirty="0">
                <a:solidFill>
                  <a:srgbClr val="FFFF00"/>
                </a:solidFill>
                <a:latin typeface="+mj-lt"/>
              </a:rPr>
              <a:t>self-motivated learner</a:t>
            </a:r>
            <a:r>
              <a:rPr lang="en-GB" sz="2400" b="1" dirty="0">
                <a:latin typeface="+mj-lt"/>
              </a:rPr>
              <a:t>” – </a:t>
            </a:r>
            <a:r>
              <a:rPr lang="en-GB" sz="2400" dirty="0">
                <a:latin typeface="+mj-lt"/>
              </a:rPr>
              <a:t>someone keen enough to be able to show this degree of motivation </a:t>
            </a:r>
            <a:r>
              <a:rPr lang="en-GB" sz="2400" b="1" dirty="0">
                <a:latin typeface="+mj-lt"/>
              </a:rPr>
              <a:t>– </a:t>
            </a:r>
            <a:r>
              <a:rPr lang="en-GB" sz="2400" b="1" dirty="0">
                <a:solidFill>
                  <a:srgbClr val="FFFF00"/>
                </a:solidFill>
                <a:latin typeface="+mj-lt"/>
              </a:rPr>
              <a:t>ENTHUSIASM</a:t>
            </a:r>
            <a:r>
              <a:rPr lang="en-GB" sz="2400" b="1" dirty="0"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6228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What it’s not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Picking out the Oxbridgers only</a:t>
            </a:r>
          </a:p>
          <a:p>
            <a:r>
              <a:rPr lang="en-GB" dirty="0" smtClean="0"/>
              <a:t>Exclusive to Oxbridge </a:t>
            </a:r>
          </a:p>
          <a:p>
            <a:r>
              <a:rPr lang="en-GB" dirty="0" smtClean="0"/>
              <a:t>The master key to easy entry… there isn’t one!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1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Who am I?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Sarah Phillips</a:t>
            </a:r>
            <a:endParaRPr lang="en-GB" dirty="0" smtClean="0"/>
          </a:p>
          <a:p>
            <a:r>
              <a:rPr lang="en-GB" dirty="0" smtClean="0"/>
              <a:t>English and History of Art </a:t>
            </a:r>
            <a:r>
              <a:rPr lang="en-GB" dirty="0" smtClean="0"/>
              <a:t>Teacher</a:t>
            </a:r>
          </a:p>
          <a:p>
            <a:r>
              <a:rPr lang="en-GB" dirty="0" smtClean="0"/>
              <a:t>Part-time </a:t>
            </a:r>
            <a:r>
              <a:rPr lang="en-GB" dirty="0" smtClean="0"/>
              <a:t>(Monday, Tuesday, </a:t>
            </a:r>
            <a:r>
              <a:rPr lang="en-GB" dirty="0" smtClean="0"/>
              <a:t>Wednesday)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shp@godalming.ac.uk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0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109" y="3871502"/>
            <a:ext cx="1962845" cy="1947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Aim High Timeline</a:t>
            </a:r>
            <a:endParaRPr lang="en-GB" b="1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02341" y="3835997"/>
            <a:ext cx="10838330" cy="4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714066" y="3830879"/>
            <a:ext cx="3525369" cy="3586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02341" y="3459479"/>
            <a:ext cx="0" cy="376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627224" y="3463962"/>
            <a:ext cx="0" cy="376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21506" y="3442447"/>
            <a:ext cx="0" cy="376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25271" y="3442447"/>
            <a:ext cx="0" cy="376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79259" y="3442447"/>
            <a:ext cx="0" cy="376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139954" y="3442447"/>
            <a:ext cx="0" cy="376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784977" y="3469341"/>
            <a:ext cx="0" cy="376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0270" y="2434603"/>
            <a:ext cx="5419165" cy="8965"/>
          </a:xfrm>
          <a:prstGeom prst="line">
            <a:avLst/>
          </a:prstGeom>
          <a:ln w="1016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08059" y="2441286"/>
            <a:ext cx="5419165" cy="8965"/>
          </a:xfrm>
          <a:prstGeom prst="line">
            <a:avLst/>
          </a:prstGeom>
          <a:ln w="1016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0323" y="198858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Year One</a:t>
            </a:r>
            <a:endParaRPr lang="en-GB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546041" y="198858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Year Two</a:t>
            </a:r>
            <a:endParaRPr lang="en-GB" sz="2400" b="1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802341" y="3831515"/>
            <a:ext cx="1893795" cy="784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29218" y="3893819"/>
            <a:ext cx="2900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Preparing for University</a:t>
            </a:r>
            <a:endParaRPr lang="en-GB" sz="2400" b="1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239435" y="3829339"/>
            <a:ext cx="1875865" cy="20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139954" y="3843843"/>
            <a:ext cx="3536574" cy="1254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39435" y="3936683"/>
            <a:ext cx="1695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Extra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Tutor Group support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90918" y="5137012"/>
            <a:ext cx="1828800" cy="43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63" y="2648236"/>
            <a:ext cx="779614" cy="1039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835" y="2645215"/>
            <a:ext cx="77425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timeline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0304"/>
            <a:ext cx="9994004" cy="74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Now available – Online Courses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14</a:t>
            </a:r>
            <a:r>
              <a:rPr lang="en-GB" baseline="30000" dirty="0" smtClean="0"/>
              <a:t>th</a:t>
            </a:r>
            <a:r>
              <a:rPr lang="en-GB" dirty="0" smtClean="0"/>
              <a:t> January – </a:t>
            </a:r>
            <a:r>
              <a:rPr lang="en-GB" dirty="0" err="1" smtClean="0"/>
              <a:t>FutureLearn</a:t>
            </a:r>
            <a:r>
              <a:rPr lang="en-GB" dirty="0" smtClean="0"/>
              <a:t> - “Preparing for </a:t>
            </a:r>
            <a:r>
              <a:rPr lang="en-GB" dirty="0" err="1" smtClean="0"/>
              <a:t>Uni</a:t>
            </a:r>
            <a:r>
              <a:rPr lang="en-GB" dirty="0" smtClean="0"/>
              <a:t>” </a:t>
            </a:r>
            <a:r>
              <a:rPr lang="en-GB" dirty="0" smtClean="0">
                <a:hlinkClick r:id="rId2"/>
              </a:rPr>
              <a:t>https://www.futurelearn.com/courses/preparing-for-uni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University of East Anglia</a:t>
            </a:r>
          </a:p>
          <a:p>
            <a:pPr lvl="1"/>
            <a:r>
              <a:rPr lang="en-GB" dirty="0" smtClean="0"/>
              <a:t>3 hours </a:t>
            </a:r>
            <a:r>
              <a:rPr lang="en-GB" dirty="0" err="1" smtClean="0"/>
              <a:t>pw</a:t>
            </a:r>
            <a:r>
              <a:rPr lang="en-GB" dirty="0" smtClean="0"/>
              <a:t> over 8 weeks</a:t>
            </a:r>
            <a:endParaRPr lang="en-GB" dirty="0"/>
          </a:p>
          <a:p>
            <a:r>
              <a:rPr lang="en-GB" dirty="0" smtClean="0"/>
              <a:t>Starts </a:t>
            </a:r>
            <a:r>
              <a:rPr lang="en-GB" dirty="0" smtClean="0"/>
              <a:t>in January – Coursera – “Applying to US Universities”</a:t>
            </a:r>
            <a:br>
              <a:rPr lang="en-GB" dirty="0" smtClean="0"/>
            </a:b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www.coursera.org/learn/study-in-usa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(University of Pennsylvania)</a:t>
            </a:r>
          </a:p>
          <a:p>
            <a:pPr lvl="1"/>
            <a:r>
              <a:rPr lang="en-GB" dirty="0" smtClean="0"/>
              <a:t>14 hours of </a:t>
            </a:r>
            <a:r>
              <a:rPr lang="en-GB" dirty="0" smtClean="0"/>
              <a:t>video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For Architects/Art and Cultural Historians: use </a:t>
            </a:r>
            <a:r>
              <a:rPr lang="en-GB" dirty="0" smtClean="0">
                <a:hlinkClick r:id="rId4"/>
              </a:rPr>
              <a:t>www.henitalks.com</a:t>
            </a:r>
            <a:r>
              <a:rPr lang="en-GB" dirty="0" smtClean="0"/>
              <a:t> and </a:t>
            </a:r>
            <a:r>
              <a:rPr lang="en-GB" dirty="0" smtClean="0">
                <a:hlinkClick r:id="rId5"/>
              </a:rPr>
              <a:t>www.smarthistory.org</a:t>
            </a:r>
            <a:r>
              <a:rPr lang="en-GB" dirty="0" smtClean="0"/>
              <a:t> for short podcasts on a huge range of topics…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053" y="1652502"/>
            <a:ext cx="1502349" cy="1000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1053" y="2771702"/>
            <a:ext cx="1502349" cy="14370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8"/>
          <a:srcRect l="665" t="11523" r="84046" b="62182"/>
          <a:stretch/>
        </p:blipFill>
        <p:spPr bwMode="auto">
          <a:xfrm>
            <a:off x="10281054" y="4327125"/>
            <a:ext cx="1502349" cy="1284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9"/>
          <a:srcRect l="35065" t="10636" r="34689" b="74887"/>
          <a:stretch/>
        </p:blipFill>
        <p:spPr bwMode="auto">
          <a:xfrm>
            <a:off x="9784080" y="5694218"/>
            <a:ext cx="1999323" cy="631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082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585</TotalTime>
  <Words>693</Words>
  <Application>Microsoft Office PowerPoint</Application>
  <PresentationFormat>Widescreen</PresentationFormat>
  <Paragraphs>109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Gill Sans MT</vt:lpstr>
      <vt:lpstr>Wingdings</vt:lpstr>
      <vt:lpstr>Wingdings 2</vt:lpstr>
      <vt:lpstr>Wingdings 3</vt:lpstr>
      <vt:lpstr>Ion</vt:lpstr>
      <vt:lpstr>Aim High 1</vt:lpstr>
      <vt:lpstr>What’s it for?</vt:lpstr>
      <vt:lpstr>What Are They Looking at?</vt:lpstr>
      <vt:lpstr>What Are They Looking for?</vt:lpstr>
      <vt:lpstr>What it’s not</vt:lpstr>
      <vt:lpstr>Who am I?</vt:lpstr>
      <vt:lpstr>Aim High Timeline</vt:lpstr>
      <vt:lpstr>The timeline</vt:lpstr>
      <vt:lpstr>Now available – Online Courses</vt:lpstr>
      <vt:lpstr>Forthcoming Events - Talks</vt:lpstr>
      <vt:lpstr>Competitions and prizes</vt:lpstr>
      <vt:lpstr>More prizes and actions!</vt:lpstr>
      <vt:lpstr>Forthcoming Events - Trips</vt:lpstr>
      <vt:lpstr>Forthcoming Events – Summer Schools </vt:lpstr>
      <vt:lpstr>Aims for this Group</vt:lpstr>
      <vt:lpstr>The Godalming Online site</vt:lpstr>
      <vt:lpstr>Who are you?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 High 1</dc:title>
  <dc:creator>Dave King</dc:creator>
  <cp:lastModifiedBy>Sarah Phillips</cp:lastModifiedBy>
  <cp:revision>26</cp:revision>
  <dcterms:created xsi:type="dcterms:W3CDTF">2017-01-17T08:26:00Z</dcterms:created>
  <dcterms:modified xsi:type="dcterms:W3CDTF">2019-01-22T11:32:51Z</dcterms:modified>
</cp:coreProperties>
</file>