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Trajan’s Column"/>
          <p:cNvSpPr txBox="1"/>
          <p:nvPr/>
        </p:nvSpPr>
        <p:spPr>
          <a:xfrm>
            <a:off x="305528" y="408703"/>
            <a:ext cx="244541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Trajan’s Column</a:t>
            </a:r>
          </a:p>
        </p:txBody>
      </p:sp>
      <p:pic>
        <p:nvPicPr>
          <p:cNvPr id="120" name="pasted-image.png" descr="pasted-image.png"/>
          <p:cNvPicPr>
            <a:picLocks noChangeAspect="1"/>
          </p:cNvPicPr>
          <p:nvPr/>
        </p:nvPicPr>
        <p:blipFill>
          <a:blip r:embed="rId2">
            <a:extLst/>
          </a:blip>
          <a:stretch>
            <a:fillRect/>
          </a:stretch>
        </p:blipFill>
        <p:spPr>
          <a:xfrm>
            <a:off x="7355430" y="528441"/>
            <a:ext cx="5576503" cy="8420893"/>
          </a:xfrm>
          <a:prstGeom prst="rect">
            <a:avLst/>
          </a:prstGeom>
          <a:ln w="12700">
            <a:miter lim="400000"/>
          </a:ln>
        </p:spPr>
      </p:pic>
      <p:pic>
        <p:nvPicPr>
          <p:cNvPr id="121" name="pasted-image.png" descr="pasted-image.png"/>
          <p:cNvPicPr>
            <a:picLocks noChangeAspect="1"/>
          </p:cNvPicPr>
          <p:nvPr/>
        </p:nvPicPr>
        <p:blipFill>
          <a:blip r:embed="rId3">
            <a:extLst/>
          </a:blip>
          <a:stretch>
            <a:fillRect/>
          </a:stretch>
        </p:blipFill>
        <p:spPr>
          <a:xfrm>
            <a:off x="128048" y="4241804"/>
            <a:ext cx="7074599" cy="471875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Group 1: About Trajan. Who was Trajan? When did he live? Trajan held which position…"/>
          <p:cNvSpPr txBox="1"/>
          <p:nvPr/>
        </p:nvSpPr>
        <p:spPr>
          <a:xfrm>
            <a:off x="211835" y="197037"/>
            <a:ext cx="12605920"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Group 1: </a:t>
            </a:r>
            <a:r>
              <a:rPr>
                <a:solidFill>
                  <a:schemeClr val="accent5">
                    <a:hueOff val="-82419"/>
                    <a:satOff val="-9513"/>
                    <a:lumOff val="-16343"/>
                  </a:schemeClr>
                </a:solidFill>
              </a:rPr>
              <a:t>About Trajan.</a:t>
            </a:r>
            <a:r>
              <a:t> Who was Trajan? When did he live? Trajan held which position </a:t>
            </a:r>
          </a:p>
          <a:p>
            <a:pPr algn="l"/>
            <a:r>
              <a:t>of authority? Where did he rule? Who commissioned this column? This column was designed to commemorate Trajan’s military success. How does it achieve this?</a:t>
            </a:r>
          </a:p>
        </p:txBody>
      </p:sp>
      <p:sp>
        <p:nvSpPr>
          <p:cNvPr id="124" name="Group 2: About the column. The column was created in which era/period?…"/>
          <p:cNvSpPr txBox="1"/>
          <p:nvPr/>
        </p:nvSpPr>
        <p:spPr>
          <a:xfrm>
            <a:off x="142747" y="1745378"/>
            <a:ext cx="12719306" cy="19342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Group 2: </a:t>
            </a:r>
            <a:r>
              <a:rPr>
                <a:solidFill>
                  <a:schemeClr val="accent5">
                    <a:hueOff val="-82419"/>
                    <a:satOff val="-9513"/>
                    <a:lumOff val="-16343"/>
                  </a:schemeClr>
                </a:solidFill>
              </a:rPr>
              <a:t>About the column.</a:t>
            </a:r>
            <a:r>
              <a:t> The column was created in which era/period? </a:t>
            </a:r>
          </a:p>
          <a:p>
            <a:pPr algn="l"/>
            <a:r>
              <a:t>What material is it made from? How tall is it? Where specifically is the column located? </a:t>
            </a:r>
          </a:p>
          <a:p>
            <a:pPr algn="l"/>
            <a:r>
              <a:t>The column was completed in which year? What do we call the type of sculpture technique found on this column? What classical feature is the column placed on?Describe the column- what was its purpose?</a:t>
            </a:r>
          </a:p>
        </p:txBody>
      </p:sp>
      <p:sp>
        <p:nvSpPr>
          <p:cNvPr id="125" name="Group 3: About the Dacians. Who was the leader of the Dacians? How many wars did Trajan fight against the Dacians? Briefly explain the two Dacian wars. Who was…"/>
          <p:cNvSpPr txBox="1"/>
          <p:nvPr/>
        </p:nvSpPr>
        <p:spPr>
          <a:xfrm>
            <a:off x="199441" y="4120808"/>
            <a:ext cx="12605918" cy="19342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Group 3: </a:t>
            </a:r>
            <a:r>
              <a:rPr>
                <a:solidFill>
                  <a:schemeClr val="accent5">
                    <a:hueOff val="-82419"/>
                    <a:satOff val="-9513"/>
                    <a:lumOff val="-16343"/>
                  </a:schemeClr>
                </a:solidFill>
              </a:rPr>
              <a:t>About the Dacians.</a:t>
            </a:r>
            <a:r>
              <a:t> Who was the leader of the Dacians? How many wars did Trajan fight against the Dacians? Briefly explain the two Dacian wars. Who was</a:t>
            </a:r>
          </a:p>
          <a:p>
            <a:pPr algn="l"/>
            <a:r>
              <a:t>involved in them and why did the Romans go to war against them? What was the outcome of each war? How long did each war last for? Dacia eventually became which modern day countries?</a:t>
            </a:r>
          </a:p>
        </p:txBody>
      </p:sp>
      <p:sp>
        <p:nvSpPr>
          <p:cNvPr id="126" name="Group 4: Context. What type of structure is Trajan’s Column? Which type of public buildings were originally placed either side of the column? What was their purpose? A statue of which Christian saint was placed on top of the column in the 1500s? How many times does Trajan appear in battle scenes in the column?"/>
          <p:cNvSpPr txBox="1"/>
          <p:nvPr/>
        </p:nvSpPr>
        <p:spPr>
          <a:xfrm>
            <a:off x="199441" y="6534337"/>
            <a:ext cx="12605918" cy="1565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Group 4:</a:t>
            </a:r>
            <a:r>
              <a:rPr>
                <a:solidFill>
                  <a:schemeClr val="accent5">
                    <a:hueOff val="-82419"/>
                    <a:satOff val="-9513"/>
                    <a:lumOff val="-16343"/>
                  </a:schemeClr>
                </a:solidFill>
              </a:rPr>
              <a:t> Context. </a:t>
            </a:r>
            <a:r>
              <a:t>What type of structure is Trajan’s Column? Which type of public buildings were originally placed either side of the column? What was their purpose? A statue of which Christian saint was placed on top of the column in the 1500s? How many times does Trajan appear in battle scenes in the column?</a:t>
            </a:r>
          </a:p>
        </p:txBody>
      </p:sp>
      <p:sp>
        <p:nvSpPr>
          <p:cNvPr id="127" name="Answer each of the above questions clearly and succinctly. Illustrate your powerpoint. Split the questions evenly. You have 15 minutes."/>
          <p:cNvSpPr txBox="1"/>
          <p:nvPr/>
        </p:nvSpPr>
        <p:spPr>
          <a:xfrm>
            <a:off x="199441" y="8566337"/>
            <a:ext cx="12605918"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Answer each of the above questions clearly and succinctly. Illustrate your powerpoint. Split the questions evenly. </a:t>
            </a:r>
            <a:r>
              <a:rPr>
                <a:solidFill>
                  <a:schemeClr val="accent5">
                    <a:hueOff val="-82419"/>
                    <a:satOff val="-9513"/>
                    <a:lumOff val="-16343"/>
                  </a:schemeClr>
                </a:solidFill>
              </a:rPr>
              <a:t>You have 15 minutes.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