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sjdCOUGrNK8" TargetMode="External"/><Relationship Id="rId3" Type="http://schemas.openxmlformats.org/officeDocument/2006/relationships/hyperlink" Target="https://www.youtube.com/watch?v=dn1PHpfshok" TargetMode="External"/><Relationship Id="rId4" Type="http://schemas.openxmlformats.org/officeDocument/2006/relationships/hyperlink" Target="https://www.nationaltrust.org.uk/red-house" TargetMode="External"/><Relationship Id="rId5" Type="http://schemas.openxmlformats.org/officeDocument/2006/relationships/hyperlink" Target="https://smarthistory.org/william-morris-and-philip-webb-red-house/"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William Morris and Philip Webb, The Red House, 1860, Bexleyheath, England"/>
          <p:cNvSpPr txBox="1"/>
          <p:nvPr/>
        </p:nvSpPr>
        <p:spPr>
          <a:xfrm>
            <a:off x="1161084" y="9065717"/>
            <a:ext cx="1068263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pPr>
            <a:r>
              <a:t>William Morris and Philip Webb, </a:t>
            </a:r>
            <a:r>
              <a:rPr i="1"/>
              <a:t>The Red House</a:t>
            </a:r>
            <a:r>
              <a:t>, 1860, Bexleyheath, England </a:t>
            </a:r>
          </a:p>
        </p:txBody>
      </p:sp>
      <p:pic>
        <p:nvPicPr>
          <p:cNvPr id="120" name="Image" descr="Image"/>
          <p:cNvPicPr>
            <a:picLocks noChangeAspect="1"/>
          </p:cNvPicPr>
          <p:nvPr/>
        </p:nvPicPr>
        <p:blipFill>
          <a:blip r:embed="rId2">
            <a:extLst/>
          </a:blip>
          <a:stretch>
            <a:fillRect/>
          </a:stretch>
        </p:blipFill>
        <p:spPr>
          <a:xfrm>
            <a:off x="614632" y="87452"/>
            <a:ext cx="11775536" cy="883165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First floor rooms have steep pitched ceilings. This gives the appearance of medieval banqueting rooms or Tudor halls."/>
          <p:cNvSpPr txBox="1"/>
          <p:nvPr/>
        </p:nvSpPr>
        <p:spPr>
          <a:xfrm>
            <a:off x="177411" y="14316"/>
            <a:ext cx="12649978"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First floor rooms have steep pitched ceilings. This gives the appearance of medieval banqueting rooms or Tudor halls.</a:t>
            </a:r>
          </a:p>
        </p:txBody>
      </p:sp>
      <p:pic>
        <p:nvPicPr>
          <p:cNvPr id="189" name="Image" descr="Image"/>
          <p:cNvPicPr>
            <a:picLocks noChangeAspect="1"/>
          </p:cNvPicPr>
          <p:nvPr/>
        </p:nvPicPr>
        <p:blipFill>
          <a:blip r:embed="rId2">
            <a:extLst/>
          </a:blip>
          <a:stretch>
            <a:fillRect/>
          </a:stretch>
        </p:blipFill>
        <p:spPr>
          <a:xfrm>
            <a:off x="1743519" y="2462903"/>
            <a:ext cx="9517762" cy="7210426"/>
          </a:xfrm>
          <a:prstGeom prst="rect">
            <a:avLst/>
          </a:prstGeom>
          <a:ln w="12700">
            <a:miter lim="400000"/>
          </a:ln>
        </p:spPr>
      </p:pic>
      <p:sp>
        <p:nvSpPr>
          <p:cNvPr id="190" name="Hand painted Latin inscriptions in Gothic style writing appear over the fireplace, reinforcing the medieval theme."/>
          <p:cNvSpPr txBox="1"/>
          <p:nvPr/>
        </p:nvSpPr>
        <p:spPr>
          <a:xfrm>
            <a:off x="177411" y="757266"/>
            <a:ext cx="12649978"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Hand painted Latin inscriptions in Gothic style writing appear over the fireplace, reinforcing the medieval theme.</a:t>
            </a:r>
          </a:p>
        </p:txBody>
      </p:sp>
      <p:sp>
        <p:nvSpPr>
          <p:cNvPr id="191" name="Walls and ceilings are plastered in white to give a natural appearance and place an emphasis on the hand-painted furniture."/>
          <p:cNvSpPr txBox="1"/>
          <p:nvPr/>
        </p:nvSpPr>
        <p:spPr>
          <a:xfrm>
            <a:off x="177411" y="1476933"/>
            <a:ext cx="12649978"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Walls and ceilings are plastered in white to give a natural appearance and place an emphasis on the hand-painted furniture.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Image" descr="Image"/>
          <p:cNvPicPr>
            <a:picLocks noChangeAspect="1"/>
          </p:cNvPicPr>
          <p:nvPr/>
        </p:nvPicPr>
        <p:blipFill>
          <a:blip r:embed="rId2">
            <a:extLst/>
          </a:blip>
          <a:stretch>
            <a:fillRect/>
          </a:stretch>
        </p:blipFill>
        <p:spPr>
          <a:xfrm>
            <a:off x="6464630" y="83542"/>
            <a:ext cx="6350001" cy="4762501"/>
          </a:xfrm>
          <a:prstGeom prst="rect">
            <a:avLst/>
          </a:prstGeom>
          <a:ln w="12700">
            <a:miter lim="400000"/>
          </a:ln>
        </p:spPr>
      </p:pic>
      <p:pic>
        <p:nvPicPr>
          <p:cNvPr id="194" name="Image" descr="Image"/>
          <p:cNvPicPr>
            <a:picLocks noChangeAspect="1"/>
          </p:cNvPicPr>
          <p:nvPr/>
        </p:nvPicPr>
        <p:blipFill>
          <a:blip r:embed="rId3">
            <a:extLst/>
          </a:blip>
          <a:stretch>
            <a:fillRect/>
          </a:stretch>
        </p:blipFill>
        <p:spPr>
          <a:xfrm>
            <a:off x="5704483" y="4944335"/>
            <a:ext cx="7239000" cy="4762501"/>
          </a:xfrm>
          <a:prstGeom prst="rect">
            <a:avLst/>
          </a:prstGeom>
          <a:ln w="12700">
            <a:miter lim="400000"/>
          </a:ln>
        </p:spPr>
      </p:pic>
      <p:sp>
        <p:nvSpPr>
          <p:cNvPr id="195" name="Furniture is strictly functional. Any decoration links…"/>
          <p:cNvSpPr txBox="1"/>
          <p:nvPr/>
        </p:nvSpPr>
        <p:spPr>
          <a:xfrm>
            <a:off x="58877" y="132850"/>
            <a:ext cx="6350001"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100"/>
            </a:pPr>
            <a:r>
              <a:t>Furniture is strictly functional. Any decoration links</a:t>
            </a:r>
          </a:p>
          <a:p>
            <a:pPr algn="l">
              <a:defRPr b="0" sz="2100"/>
            </a:pPr>
            <a:r>
              <a:t>to the medieval era.</a:t>
            </a:r>
          </a:p>
        </p:txBody>
      </p:sp>
      <p:pic>
        <p:nvPicPr>
          <p:cNvPr id="196" name="Image" descr="Image"/>
          <p:cNvPicPr>
            <a:picLocks noChangeAspect="1"/>
          </p:cNvPicPr>
          <p:nvPr/>
        </p:nvPicPr>
        <p:blipFill>
          <a:blip r:embed="rId4">
            <a:extLst/>
          </a:blip>
          <a:stretch>
            <a:fillRect/>
          </a:stretch>
        </p:blipFill>
        <p:spPr>
          <a:xfrm>
            <a:off x="297920" y="3317875"/>
            <a:ext cx="4762501" cy="6350000"/>
          </a:xfrm>
          <a:prstGeom prst="rect">
            <a:avLst/>
          </a:prstGeom>
          <a:ln w="12700">
            <a:miter lim="400000"/>
          </a:ln>
        </p:spPr>
      </p:pic>
      <p:sp>
        <p:nvSpPr>
          <p:cNvPr id="197" name="The L-shaped rear of the house was designed to frame the garden. It acts in a similar way to a courtyard, a common feature in large houses of the medieval period."/>
          <p:cNvSpPr txBox="1"/>
          <p:nvPr/>
        </p:nvSpPr>
        <p:spPr>
          <a:xfrm>
            <a:off x="58877" y="1076883"/>
            <a:ext cx="6350001" cy="1364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 L-shaped rear of the house was designed to frame the garden. It acts in a similar way to a courtyard, a common feature in large houses of the medieval period.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https://www.youtube.com/watch?v=sjdCOUGrNK8"/>
          <p:cNvSpPr txBox="1"/>
          <p:nvPr/>
        </p:nvSpPr>
        <p:spPr>
          <a:xfrm>
            <a:off x="2763418" y="1852270"/>
            <a:ext cx="747796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https://www.youtube.com/watch?v=sjdCOUGrNK8</a:t>
            </a:r>
          </a:p>
        </p:txBody>
      </p:sp>
      <p:sp>
        <p:nvSpPr>
          <p:cNvPr id="200" name="https://www.youtube.com/watch?v=dn1PHpfshok"/>
          <p:cNvSpPr txBox="1"/>
          <p:nvPr/>
        </p:nvSpPr>
        <p:spPr>
          <a:xfrm>
            <a:off x="2828340" y="3367804"/>
            <a:ext cx="734812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https://www.youtube.com/watch?v=dn1PHpfshok</a:t>
            </a:r>
          </a:p>
        </p:txBody>
      </p:sp>
      <p:sp>
        <p:nvSpPr>
          <p:cNvPr id="201" name="https://www.nationaltrust.org.uk/red-house"/>
          <p:cNvSpPr txBox="1"/>
          <p:nvPr/>
        </p:nvSpPr>
        <p:spPr>
          <a:xfrm>
            <a:off x="3288436" y="4883337"/>
            <a:ext cx="642792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https://www.nationaltrust.org.uk/red-house</a:t>
            </a:r>
          </a:p>
        </p:txBody>
      </p:sp>
      <p:sp>
        <p:nvSpPr>
          <p:cNvPr id="202" name="https://smarthistory.org/william-morris-and-philip-webb-red-house/"/>
          <p:cNvSpPr txBox="1"/>
          <p:nvPr/>
        </p:nvSpPr>
        <p:spPr>
          <a:xfrm>
            <a:off x="1521206" y="6551271"/>
            <a:ext cx="996238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5" invalidUrl="" action="" tgtFrame="" tooltip="" history="1" highlightClick="0" endSnd="0"/>
              </a:defRPr>
            </a:lvl1pPr>
          </a:lstStyle>
          <a:p>
            <a:pPr>
              <a:defRPr u="none"/>
            </a:pPr>
            <a:r>
              <a:rPr u="sng">
                <a:hlinkClick r:id="rId5" invalidUrl="" action="" tgtFrame="" tooltip="" history="1" highlightClick="0" endSnd="0"/>
              </a:rPr>
              <a:t>https://smarthistory.org/william-morris-and-philip-webb-red-house/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Architect: Philip Webb"/>
          <p:cNvSpPr txBox="1"/>
          <p:nvPr/>
        </p:nvSpPr>
        <p:spPr>
          <a:xfrm>
            <a:off x="94894" y="129150"/>
            <a:ext cx="312298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Architect: Philip Webb</a:t>
            </a:r>
          </a:p>
        </p:txBody>
      </p:sp>
      <p:sp>
        <p:nvSpPr>
          <p:cNvPr id="123" name="Title: Red House"/>
          <p:cNvSpPr txBox="1"/>
          <p:nvPr/>
        </p:nvSpPr>
        <p:spPr>
          <a:xfrm>
            <a:off x="105935" y="713350"/>
            <a:ext cx="237225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Title: Red House</a:t>
            </a:r>
          </a:p>
        </p:txBody>
      </p:sp>
      <p:sp>
        <p:nvSpPr>
          <p:cNvPr id="124" name="Date: 1860"/>
          <p:cNvSpPr txBox="1"/>
          <p:nvPr/>
        </p:nvSpPr>
        <p:spPr>
          <a:xfrm>
            <a:off x="105935" y="1297550"/>
            <a:ext cx="159959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Date: 1860</a:t>
            </a:r>
          </a:p>
        </p:txBody>
      </p:sp>
      <p:sp>
        <p:nvSpPr>
          <p:cNvPr id="125" name="Location: Bexleyheath, England"/>
          <p:cNvSpPr txBox="1"/>
          <p:nvPr/>
        </p:nvSpPr>
        <p:spPr>
          <a:xfrm>
            <a:off x="105935" y="1881750"/>
            <a:ext cx="442173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Location: Bexleyheath, England</a:t>
            </a:r>
          </a:p>
        </p:txBody>
      </p:sp>
      <p:sp>
        <p:nvSpPr>
          <p:cNvPr id="126" name="Style: Arts &amp; Crafts"/>
          <p:cNvSpPr txBox="1"/>
          <p:nvPr/>
        </p:nvSpPr>
        <p:spPr>
          <a:xfrm>
            <a:off x="105935" y="2465950"/>
            <a:ext cx="269382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Style: Arts &amp; Crafts</a:t>
            </a:r>
          </a:p>
        </p:txBody>
      </p:sp>
      <p:sp>
        <p:nvSpPr>
          <p:cNvPr id="127" name="Category: Domestic Architecture"/>
          <p:cNvSpPr txBox="1"/>
          <p:nvPr/>
        </p:nvSpPr>
        <p:spPr>
          <a:xfrm>
            <a:off x="105935" y="3050150"/>
            <a:ext cx="455157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Category: Domestic Architecture</a:t>
            </a:r>
          </a:p>
        </p:txBody>
      </p:sp>
      <p:pic>
        <p:nvPicPr>
          <p:cNvPr id="128" name="Image" descr="Image"/>
          <p:cNvPicPr>
            <a:picLocks noChangeAspect="1"/>
          </p:cNvPicPr>
          <p:nvPr/>
        </p:nvPicPr>
        <p:blipFill>
          <a:blip r:embed="rId2">
            <a:extLst/>
          </a:blip>
          <a:stretch>
            <a:fillRect/>
          </a:stretch>
        </p:blipFill>
        <p:spPr>
          <a:xfrm>
            <a:off x="5012971" y="210589"/>
            <a:ext cx="7830061" cy="4972089"/>
          </a:xfrm>
          <a:prstGeom prst="rect">
            <a:avLst/>
          </a:prstGeom>
          <a:ln w="12700">
            <a:miter lim="400000"/>
          </a:ln>
        </p:spPr>
      </p:pic>
      <p:pic>
        <p:nvPicPr>
          <p:cNvPr id="129" name="Image" descr="Image"/>
          <p:cNvPicPr>
            <a:picLocks noChangeAspect="1"/>
          </p:cNvPicPr>
          <p:nvPr/>
        </p:nvPicPr>
        <p:blipFill>
          <a:blip r:embed="rId3">
            <a:extLst/>
          </a:blip>
          <a:stretch>
            <a:fillRect/>
          </a:stretch>
        </p:blipFill>
        <p:spPr>
          <a:xfrm>
            <a:off x="5019988" y="5299967"/>
            <a:ext cx="7816028" cy="4396517"/>
          </a:xfrm>
          <a:prstGeom prst="rect">
            <a:avLst/>
          </a:prstGeom>
          <a:ln w="12700">
            <a:miter lim="400000"/>
          </a:ln>
        </p:spPr>
      </p:pic>
      <p:pic>
        <p:nvPicPr>
          <p:cNvPr id="130" name="Image" descr="Image"/>
          <p:cNvPicPr>
            <a:picLocks noChangeAspect="1"/>
          </p:cNvPicPr>
          <p:nvPr/>
        </p:nvPicPr>
        <p:blipFill>
          <a:blip r:embed="rId4">
            <a:extLst/>
          </a:blip>
          <a:stretch>
            <a:fillRect/>
          </a:stretch>
        </p:blipFill>
        <p:spPr>
          <a:xfrm>
            <a:off x="902404" y="3634350"/>
            <a:ext cx="2958641" cy="603035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Arts &amp; Crafts: A design style during the mid 1800s in Britain and leading towards Art Nouveau."/>
          <p:cNvSpPr txBox="1"/>
          <p:nvPr/>
        </p:nvSpPr>
        <p:spPr>
          <a:xfrm>
            <a:off x="130505" y="344261"/>
            <a:ext cx="12743790" cy="449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300"/>
            </a:pPr>
            <a:r>
              <a:rPr>
                <a:solidFill>
                  <a:schemeClr val="accent5">
                    <a:hueOff val="-82419"/>
                    <a:satOff val="-9513"/>
                    <a:lumOff val="-16343"/>
                  </a:schemeClr>
                </a:solidFill>
              </a:rPr>
              <a:t>Arts &amp; Crafts</a:t>
            </a:r>
            <a:r>
              <a:t>: A design style during the mid 1800s in Britain and leading towards Art Nouveau.</a:t>
            </a:r>
          </a:p>
        </p:txBody>
      </p:sp>
      <p:pic>
        <p:nvPicPr>
          <p:cNvPr id="133" name="Image" descr="Image"/>
          <p:cNvPicPr>
            <a:picLocks noChangeAspect="1"/>
          </p:cNvPicPr>
          <p:nvPr/>
        </p:nvPicPr>
        <p:blipFill>
          <a:blip r:embed="rId2">
            <a:extLst/>
          </a:blip>
          <a:stretch>
            <a:fillRect/>
          </a:stretch>
        </p:blipFill>
        <p:spPr>
          <a:xfrm>
            <a:off x="10699" y="4868002"/>
            <a:ext cx="6097091" cy="4733398"/>
          </a:xfrm>
          <a:prstGeom prst="rect">
            <a:avLst/>
          </a:prstGeom>
          <a:ln w="12700">
            <a:miter lim="400000"/>
          </a:ln>
        </p:spPr>
      </p:pic>
      <p:sp>
        <p:nvSpPr>
          <p:cNvPr id="134" name="Begun by William Morris in the 1860s, his aim was to raise the quality of design to be as important and respected as art."/>
          <p:cNvSpPr txBox="1"/>
          <p:nvPr/>
        </p:nvSpPr>
        <p:spPr>
          <a:xfrm>
            <a:off x="107481" y="986222"/>
            <a:ext cx="12789838" cy="8046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300"/>
            </a:lvl1pPr>
          </a:lstStyle>
          <a:p>
            <a:pPr/>
            <a:r>
              <a:t>Begun by William Morris in the 1860s, his aim was to raise the quality of design to be as important and respected as art.</a:t>
            </a:r>
          </a:p>
        </p:txBody>
      </p:sp>
      <p:sp>
        <p:nvSpPr>
          <p:cNvPr id="135" name="An emphasis was placed on craftsmanship and the role of the individual craftsperson to challenge the rise of mass-produced decoration and furniture which had become popular in this era due to machine produced manufacturing. (Link this to the revival of the Gothic style during this period)"/>
          <p:cNvSpPr txBox="1"/>
          <p:nvPr/>
        </p:nvSpPr>
        <p:spPr>
          <a:xfrm>
            <a:off x="107481" y="1945684"/>
            <a:ext cx="12789838" cy="15158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300"/>
            </a:pPr>
            <a:r>
              <a:t>An emphasis was placed on craftsmanship and the role of the individual </a:t>
            </a:r>
            <a:r>
              <a:rPr i="1"/>
              <a:t>craftsperson</a:t>
            </a:r>
            <a:r>
              <a:t> to challenge the rise of mass-produced decoration and furniture which had become popular in this era due to machine produced manufacturing.</a:t>
            </a:r>
            <a:r>
              <a:rPr>
                <a:solidFill>
                  <a:schemeClr val="accent5">
                    <a:hueOff val="-82419"/>
                    <a:satOff val="-9513"/>
                    <a:lumOff val="-16343"/>
                  </a:schemeClr>
                </a:solidFill>
              </a:rPr>
              <a:t> (Link this to the revival of the Gothic style during this period)</a:t>
            </a:r>
          </a:p>
        </p:txBody>
      </p:sp>
      <p:sp>
        <p:nvSpPr>
          <p:cNvPr id="136" name="A focus on imagery including plants, wildlife and animals to celebrate the natural world. The landscape of Britain had undergone huge changes due to the Industrial Revolution so Morris and others wanted to emphasise what was at risk of being lost due to modernity."/>
          <p:cNvSpPr txBox="1"/>
          <p:nvPr/>
        </p:nvSpPr>
        <p:spPr>
          <a:xfrm>
            <a:off x="107481" y="3685815"/>
            <a:ext cx="12789838" cy="11602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300"/>
            </a:lvl1pPr>
          </a:lstStyle>
          <a:p>
            <a:pPr/>
            <a:r>
              <a:t>A focus on imagery including plants, wildlife and animals to celebrate the natural world. The landscape of Britain had undergone huge changes due to the Industrial Revolution so Morris and others wanted to emphasise what was at risk of being lost due to modernity.</a:t>
            </a:r>
          </a:p>
        </p:txBody>
      </p:sp>
      <p:pic>
        <p:nvPicPr>
          <p:cNvPr id="137" name="Image" descr="Image"/>
          <p:cNvPicPr>
            <a:picLocks noChangeAspect="1"/>
          </p:cNvPicPr>
          <p:nvPr/>
        </p:nvPicPr>
        <p:blipFill>
          <a:blip r:embed="rId3">
            <a:extLst/>
          </a:blip>
          <a:stretch>
            <a:fillRect/>
          </a:stretch>
        </p:blipFill>
        <p:spPr>
          <a:xfrm>
            <a:off x="6257030" y="5874722"/>
            <a:ext cx="6630635" cy="373797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1"/>
      <p:bldP build="whole" bldLvl="1" animBg="1" rev="0" advAuto="0" spid="135" grpId="2"/>
      <p:bldP build="whole" bldLvl="1" animBg="1" rev="0" advAuto="0" spid="136"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Image" descr="Image"/>
          <p:cNvPicPr>
            <a:picLocks noChangeAspect="1"/>
          </p:cNvPicPr>
          <p:nvPr/>
        </p:nvPicPr>
        <p:blipFill>
          <a:blip r:embed="rId2">
            <a:extLst/>
          </a:blip>
          <a:stretch>
            <a:fillRect/>
          </a:stretch>
        </p:blipFill>
        <p:spPr>
          <a:xfrm>
            <a:off x="7299953" y="4239183"/>
            <a:ext cx="5649649" cy="5649649"/>
          </a:xfrm>
          <a:prstGeom prst="rect">
            <a:avLst/>
          </a:prstGeom>
          <a:ln w="12700">
            <a:miter lim="400000"/>
          </a:ln>
        </p:spPr>
      </p:pic>
      <p:sp>
        <p:nvSpPr>
          <p:cNvPr id="140" name="Diverse figures in mid 19th Century Britain including John Ruskin, Pugin and William Morris all individually reacted against the rise of machinery and factory mass-produced design."/>
          <p:cNvSpPr txBox="1"/>
          <p:nvPr/>
        </p:nvSpPr>
        <p:spPr>
          <a:xfrm>
            <a:off x="94894" y="126500"/>
            <a:ext cx="12815013"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Diverse figures in mid 19th Century Britain including John Ruskin, Pugin and William Morris all individually reacted against the rise of machinery and factory mass-produced design.</a:t>
            </a:r>
          </a:p>
        </p:txBody>
      </p:sp>
      <p:sp>
        <p:nvSpPr>
          <p:cNvPr id="141" name="They wanted to reform design, craft and architecture as a reaction against the Victorian taste for overtly ornate and superficial design they instead felt was artificial."/>
          <p:cNvSpPr txBox="1"/>
          <p:nvPr/>
        </p:nvSpPr>
        <p:spPr>
          <a:xfrm>
            <a:off x="94894" y="982691"/>
            <a:ext cx="12815013"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They wanted to reform design, craft and architecture as a reaction against the Victorian taste for overtly ornate and superficial design they instead felt was artificial.  </a:t>
            </a:r>
          </a:p>
        </p:txBody>
      </p:sp>
      <p:sp>
        <p:nvSpPr>
          <p:cNvPr id="142" name="Ruskin, Pugin and Morris all looked to the past, in particular the Medieval/Gothic eras where they felt that the skill and originality of the craftsman was key to producing authentic pieces which they felt could challenge machine made products in the 19th century."/>
          <p:cNvSpPr txBox="1"/>
          <p:nvPr/>
        </p:nvSpPr>
        <p:spPr>
          <a:xfrm>
            <a:off x="94894" y="1800783"/>
            <a:ext cx="12815013" cy="10466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Ruskin, Pugin and Morris all looked to the past, in particular the Medieval/Gothic eras where they felt that the skill and originality of the craftsman was key to producing authentic pieces which they felt could challenge machine made products in the 19th century. </a:t>
            </a:r>
          </a:p>
        </p:txBody>
      </p:sp>
      <p:sp>
        <p:nvSpPr>
          <p:cNvPr id="143" name="Both Ruskin and Pugin felt that the industrial city and architecture were detrimental to the health and wellbeing of those living and working in built up areas. They advocated better living conditions"/>
          <p:cNvSpPr txBox="1"/>
          <p:nvPr/>
        </p:nvSpPr>
        <p:spPr>
          <a:xfrm>
            <a:off x="94894" y="2926850"/>
            <a:ext cx="12815013"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Both Ruskin and Pugin felt that the industrial city and architecture were detrimental to the health and wellbeing of those living and working in built up areas. They advocated better living conditions</a:t>
            </a:r>
          </a:p>
        </p:txBody>
      </p:sp>
      <p:sp>
        <p:nvSpPr>
          <p:cNvPr id="144" name="Both felt that by living and working in better conditions, society could also improve"/>
          <p:cNvSpPr txBox="1"/>
          <p:nvPr/>
        </p:nvSpPr>
        <p:spPr>
          <a:xfrm>
            <a:off x="94894" y="3741766"/>
            <a:ext cx="12815013" cy="4116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Both felt that by living and working in better conditions, society could also improve</a:t>
            </a:r>
          </a:p>
        </p:txBody>
      </p:sp>
      <p:pic>
        <p:nvPicPr>
          <p:cNvPr id="145" name="Image" descr="Image"/>
          <p:cNvPicPr>
            <a:picLocks noChangeAspect="1"/>
          </p:cNvPicPr>
          <p:nvPr/>
        </p:nvPicPr>
        <p:blipFill>
          <a:blip r:embed="rId3">
            <a:extLst/>
          </a:blip>
          <a:stretch>
            <a:fillRect/>
          </a:stretch>
        </p:blipFill>
        <p:spPr>
          <a:xfrm>
            <a:off x="203971" y="4239183"/>
            <a:ext cx="6331750" cy="54296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3"/>
      <p:bldP build="whole" bldLvl="1" animBg="1" rev="0" advAuto="0" spid="142" grpId="2"/>
      <p:bldP build="whole" bldLvl="1" animBg="1" rev="0" advAuto="0" spid="141" grpId="1"/>
      <p:bldP build="whole" bldLvl="1" animBg="1" rev="0" advAuto="0" spid="144"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extLst/>
          </a:blip>
          <a:stretch>
            <a:fillRect/>
          </a:stretch>
        </p:blipFill>
        <p:spPr>
          <a:xfrm>
            <a:off x="9907501" y="4545063"/>
            <a:ext cx="3278429" cy="4680480"/>
          </a:xfrm>
          <a:prstGeom prst="rect">
            <a:avLst/>
          </a:prstGeom>
          <a:ln w="12700">
            <a:miter lim="400000"/>
          </a:ln>
        </p:spPr>
      </p:pic>
      <p:sp>
        <p:nvSpPr>
          <p:cNvPr id="148" name="An emphasis was placed on using materials which were appropriate to the design and function of the product with traditional working methods."/>
          <p:cNvSpPr txBox="1"/>
          <p:nvPr/>
        </p:nvSpPr>
        <p:spPr>
          <a:xfrm>
            <a:off x="94894" y="2107104"/>
            <a:ext cx="12815013"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An emphasis was placed on using materials which were appropriate to the design and function of the product with traditional working methods.</a:t>
            </a:r>
          </a:p>
        </p:txBody>
      </p:sp>
      <p:sp>
        <p:nvSpPr>
          <p:cNvPr id="149" name="William Morris set up his own design and manufacturing company known as Morris &amp; Co."/>
          <p:cNvSpPr txBox="1"/>
          <p:nvPr/>
        </p:nvSpPr>
        <p:spPr>
          <a:xfrm>
            <a:off x="94894" y="88400"/>
            <a:ext cx="11534164" cy="411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William Morris set up his own design and manufacturing company known as Morris &amp; Co. </a:t>
            </a:r>
          </a:p>
        </p:txBody>
      </p:sp>
      <p:sp>
        <p:nvSpPr>
          <p:cNvPr id="150" name="Morris was particularly inspired by medieval craftsmen who produced everything by hand using traditional tools and methods."/>
          <p:cNvSpPr txBox="1"/>
          <p:nvPr/>
        </p:nvSpPr>
        <p:spPr>
          <a:xfrm>
            <a:off x="94894" y="568883"/>
            <a:ext cx="12815013"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Morris was particularly inspired by medieval craftsmen who produced everything by hand using traditional tools and methods.</a:t>
            </a:r>
          </a:p>
        </p:txBody>
      </p:sp>
      <p:sp>
        <p:nvSpPr>
          <p:cNvPr id="151" name="His company produced textiles, ceramics, stained glass, furniture, books on a commercial scale but using…"/>
          <p:cNvSpPr txBox="1"/>
          <p:nvPr/>
        </p:nvSpPr>
        <p:spPr>
          <a:xfrm>
            <a:off x="94894" y="1316066"/>
            <a:ext cx="12815013"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100"/>
            </a:pPr>
            <a:r>
              <a:t>His company produced textiles, ceramics, stained glass, furniture, books on a commercial scale but using</a:t>
            </a:r>
          </a:p>
          <a:p>
            <a:pPr algn="l">
              <a:defRPr b="0" sz="2100"/>
            </a:pPr>
            <a:r>
              <a:t>traditional methods and through the training of both men and women to work together.</a:t>
            </a:r>
          </a:p>
        </p:txBody>
      </p:sp>
      <p:pic>
        <p:nvPicPr>
          <p:cNvPr id="152" name="Image" descr="Image"/>
          <p:cNvPicPr>
            <a:picLocks noChangeAspect="1"/>
          </p:cNvPicPr>
          <p:nvPr/>
        </p:nvPicPr>
        <p:blipFill>
          <a:blip r:embed="rId3">
            <a:extLst/>
          </a:blip>
          <a:stretch>
            <a:fillRect/>
          </a:stretch>
        </p:blipFill>
        <p:spPr>
          <a:xfrm>
            <a:off x="6588636" y="5246025"/>
            <a:ext cx="3310748" cy="4231550"/>
          </a:xfrm>
          <a:prstGeom prst="rect">
            <a:avLst/>
          </a:prstGeom>
          <a:ln w="12700">
            <a:miter lim="400000"/>
          </a:ln>
        </p:spPr>
      </p:pic>
      <p:sp>
        <p:nvSpPr>
          <p:cNvPr id="153" name="Due to Morris’s interest in medieval history and design/architecture he would become friendly with the Pre-Raphaelites."/>
          <p:cNvSpPr txBox="1"/>
          <p:nvPr/>
        </p:nvSpPr>
        <p:spPr>
          <a:xfrm>
            <a:off x="94894" y="2907454"/>
            <a:ext cx="12815013"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Due to Morris’s interest in medieval history and design/architecture he would become friendly with the Pre-Raphaelites.</a:t>
            </a:r>
          </a:p>
        </p:txBody>
      </p:sp>
      <p:pic>
        <p:nvPicPr>
          <p:cNvPr id="154" name="Image" descr="Image"/>
          <p:cNvPicPr>
            <a:picLocks noChangeAspect="1"/>
          </p:cNvPicPr>
          <p:nvPr/>
        </p:nvPicPr>
        <p:blipFill>
          <a:blip r:embed="rId4">
            <a:extLst/>
          </a:blip>
          <a:stretch>
            <a:fillRect/>
          </a:stretch>
        </p:blipFill>
        <p:spPr>
          <a:xfrm>
            <a:off x="22353" y="4580393"/>
            <a:ext cx="6431166" cy="4967229"/>
          </a:xfrm>
          <a:prstGeom prst="rect">
            <a:avLst/>
          </a:prstGeom>
          <a:ln w="12700">
            <a:miter lim="400000"/>
          </a:ln>
        </p:spPr>
      </p:pic>
      <p:sp>
        <p:nvSpPr>
          <p:cNvPr id="155" name="Rossetti (a founder of the Pre-Raphaelites) and Edward Burne Jones (a Pre-Raphaelite painter) both worked with Morris, contributing designs and art to his company."/>
          <p:cNvSpPr txBox="1"/>
          <p:nvPr/>
        </p:nvSpPr>
        <p:spPr>
          <a:xfrm>
            <a:off x="94894" y="3726258"/>
            <a:ext cx="12815013"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Rossetti (a founder of the Pre-Raphaelites) and Edward Burne Jones (a Pre-Raphaelite painter) both worked with Morris, contributing designs and art to his company.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2"/>
      <p:bldP build="whole" bldLvl="1" animBg="1" rev="0" advAuto="0" spid="150" grpId="1"/>
      <p:bldP build="whole" bldLvl="1" animBg="1" rev="0" advAuto="0" spid="153" grpId="4"/>
      <p:bldP build="whole" bldLvl="1" animBg="1" rev="0" advAuto="0" spid="148" grpId="3"/>
      <p:bldP build="whole" bldLvl="1" animBg="1" rev="0" advAuto="0" spid="155"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Morris &amp; Co’s designs would initially appeal to few other than those with avant-garde tastes, however as the decades progressed the public would come to appreciate Morris’s approach to production."/>
          <p:cNvSpPr txBox="1"/>
          <p:nvPr/>
        </p:nvSpPr>
        <p:spPr>
          <a:xfrm>
            <a:off x="177411" y="3125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Morris &amp; Co’s designs would initially appeal to few other than those with avant-garde tastes, however as the decades progressed the public would come to appreciate Morris’s approach to production.</a:t>
            </a:r>
          </a:p>
        </p:txBody>
      </p:sp>
      <p:sp>
        <p:nvSpPr>
          <p:cNvPr id="158" name="Red House is typical of Morris’s theories. It is a domestic dwelling for Morris and his family. It is furnished with products from his own company."/>
          <p:cNvSpPr txBox="1"/>
          <p:nvPr/>
        </p:nvSpPr>
        <p:spPr>
          <a:xfrm>
            <a:off x="177411" y="88215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Red House is typical of Morris’s theories. It is a domestic dwelling for Morris and his family. It is furnished with products from his own company.</a:t>
            </a:r>
          </a:p>
        </p:txBody>
      </p:sp>
      <p:sp>
        <p:nvSpPr>
          <p:cNvPr id="159" name="He approached the building and decoration of the house with the same attitude towards running his business. Traditional methods and materials would be used, a communal attitude towards work was used."/>
          <p:cNvSpPr txBox="1"/>
          <p:nvPr/>
        </p:nvSpPr>
        <p:spPr>
          <a:xfrm>
            <a:off x="177411" y="1688600"/>
            <a:ext cx="12649978" cy="1046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He approached the building and decoration of the house with the same attitude towards running his business. Traditional methods and materials would be used, a communal attitude towards work was used. </a:t>
            </a:r>
          </a:p>
        </p:txBody>
      </p:sp>
      <p:sp>
        <p:nvSpPr>
          <p:cNvPr id="160" name="He employed Pre-Raphaelites such as Rossetti and Burne-Jones to contribute painted decorations to many of the items of furniture and also design stained glass windows and ceramic styles for the house."/>
          <p:cNvSpPr txBox="1"/>
          <p:nvPr/>
        </p:nvSpPr>
        <p:spPr>
          <a:xfrm>
            <a:off x="177411" y="278715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He employed Pre-Raphaelites such as Rossetti and Burne-Jones to contribute painted decorations to many of the items of furniture and also design stained glass windows and ceramic styles for the house.</a:t>
            </a:r>
          </a:p>
        </p:txBody>
      </p:sp>
      <p:sp>
        <p:nvSpPr>
          <p:cNvPr id="161" name="These artists and craftspeople lived in the house and worked there until it was completed and the family could then take up residence."/>
          <p:cNvSpPr txBox="1"/>
          <p:nvPr/>
        </p:nvSpPr>
        <p:spPr>
          <a:xfrm>
            <a:off x="177411" y="359360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These artists and craftspeople lived in the house and worked there until it was completed and the family could then take up residence. </a:t>
            </a:r>
          </a:p>
        </p:txBody>
      </p:sp>
      <p:pic>
        <p:nvPicPr>
          <p:cNvPr id="162" name="Image" descr="Image"/>
          <p:cNvPicPr>
            <a:picLocks noChangeAspect="1"/>
          </p:cNvPicPr>
          <p:nvPr/>
        </p:nvPicPr>
        <p:blipFill>
          <a:blip r:embed="rId2">
            <a:extLst/>
          </a:blip>
          <a:stretch>
            <a:fillRect/>
          </a:stretch>
        </p:blipFill>
        <p:spPr>
          <a:xfrm>
            <a:off x="5019988" y="5299967"/>
            <a:ext cx="7816028" cy="4396517"/>
          </a:xfrm>
          <a:prstGeom prst="rect">
            <a:avLst/>
          </a:prstGeom>
          <a:ln w="12700">
            <a:miter lim="400000"/>
          </a:ln>
        </p:spPr>
      </p:pic>
      <p:sp>
        <p:nvSpPr>
          <p:cNvPr id="163" name="In keeping with Morris’s interests in medieval history and design, the house itself is Tudor Gothic in composition."/>
          <p:cNvSpPr txBox="1"/>
          <p:nvPr/>
        </p:nvSpPr>
        <p:spPr>
          <a:xfrm>
            <a:off x="177411" y="440005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In keeping with Morris’s interests in medieval history and design, the house itself is Tudor Gothic in composition.</a:t>
            </a:r>
          </a:p>
        </p:txBody>
      </p:sp>
      <p:sp>
        <p:nvSpPr>
          <p:cNvPr id="164" name="Philip Webb, the architect responsible for the design of Red House was involved in a number of projects with Morris. Webb was known as the ‘father of Arts &amp; Craft Architecture."/>
          <p:cNvSpPr txBox="1"/>
          <p:nvPr/>
        </p:nvSpPr>
        <p:spPr>
          <a:xfrm>
            <a:off x="143544" y="5231900"/>
            <a:ext cx="4658900" cy="1681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Philip Webb, the architect responsible for the design of Red House was involved in a number of projects with Morris. Webb was known as the ‘father of Arts &amp; Craft Architecture.</a:t>
            </a:r>
          </a:p>
        </p:txBody>
      </p:sp>
      <p:sp>
        <p:nvSpPr>
          <p:cNvPr id="165" name="Webb specialised in vernacular English architecture. This is architecture which is sympathetic to its location, uses locally sourced building materials and has a traditional appearance."/>
          <p:cNvSpPr txBox="1"/>
          <p:nvPr/>
        </p:nvSpPr>
        <p:spPr>
          <a:xfrm>
            <a:off x="143544" y="6965450"/>
            <a:ext cx="4658900" cy="199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Webb specialised in vernacular English architecture. This is architecture which is sympathetic to its location, uses locally sourced building materials and has a traditional appearance.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6"/>
      <p:bldP build="whole" bldLvl="1" animBg="1" rev="0" advAuto="0" spid="158" grpId="1"/>
      <p:bldP build="whole" bldLvl="1" animBg="1" rev="0" advAuto="0" spid="159" grpId="2"/>
      <p:bldP build="whole" bldLvl="1" animBg="1" rev="0" advAuto="0" spid="165" grpId="7"/>
      <p:bldP build="whole" bldLvl="1" animBg="1" rev="0" advAuto="0" spid="163" grpId="5"/>
      <p:bldP build="whole" bldLvl="1" animBg="1" rev="0" advAuto="0" spid="161" grpId="4"/>
      <p:bldP build="whole" bldLvl="1" animBg="1" rev="0" advAuto="0" spid="160"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The building is located in the English countryside, however it is close to London and was accessible by train. Morris needed to be within commuting distance of London because of his business but live in a rural area surrounded by nature and wildlife."/>
          <p:cNvSpPr txBox="1"/>
          <p:nvPr/>
        </p:nvSpPr>
        <p:spPr>
          <a:xfrm>
            <a:off x="177411" y="75700"/>
            <a:ext cx="12649978" cy="1046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 building is located in the English countryside, however it is close to London and was accessible by train. Morris needed to be within commuting distance of London because of his business but live in a rural area surrounded by nature and wildlife.</a:t>
            </a:r>
          </a:p>
        </p:txBody>
      </p:sp>
      <p:sp>
        <p:nvSpPr>
          <p:cNvPr id="168" name="It is built with traditional red brick, typical of vernacular domestic architecture in this area of England. Thus linking to tradition."/>
          <p:cNvSpPr txBox="1"/>
          <p:nvPr/>
        </p:nvSpPr>
        <p:spPr>
          <a:xfrm>
            <a:off x="177411" y="118695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It is built with traditional red brick, typical of vernacular domestic architecture in this area of England. Thus linking to tradition.</a:t>
            </a:r>
          </a:p>
        </p:txBody>
      </p:sp>
      <p:sp>
        <p:nvSpPr>
          <p:cNvPr id="169" name="The building is two-storey and L-shaped with regular fenestration on the exterior facades."/>
          <p:cNvSpPr txBox="1"/>
          <p:nvPr/>
        </p:nvSpPr>
        <p:spPr>
          <a:xfrm>
            <a:off x="177411" y="1974350"/>
            <a:ext cx="12649978" cy="411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 building is two-storey and L-shaped with regular fenestration on the exterior facades.</a:t>
            </a:r>
          </a:p>
        </p:txBody>
      </p:sp>
      <p:sp>
        <p:nvSpPr>
          <p:cNvPr id="170" name="The rear of the building frames a garden and well. Windows here are irregular and vary from circular to square and elongated."/>
          <p:cNvSpPr txBox="1"/>
          <p:nvPr/>
        </p:nvSpPr>
        <p:spPr>
          <a:xfrm>
            <a:off x="177411" y="243790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 rear of the building frames a garden and well. Windows here are irregular and vary from circular to square and elongated.</a:t>
            </a:r>
          </a:p>
        </p:txBody>
      </p:sp>
      <p:sp>
        <p:nvSpPr>
          <p:cNvPr id="171" name="The roof is steeply pitched with gable and attic windows. Tall chimneys add height and are typically English in appearance."/>
          <p:cNvSpPr txBox="1"/>
          <p:nvPr/>
        </p:nvSpPr>
        <p:spPr>
          <a:xfrm>
            <a:off x="190111" y="323800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 roof is steeply pitched with gable and attic windows. Tall chimneys add height and are typically English in appearance. </a:t>
            </a:r>
          </a:p>
        </p:txBody>
      </p:sp>
      <p:sp>
        <p:nvSpPr>
          <p:cNvPr id="172" name="The red roof tiles and red brick exterior unify many of the irregular parts of the structure and also give the…"/>
          <p:cNvSpPr txBox="1"/>
          <p:nvPr/>
        </p:nvSpPr>
        <p:spPr>
          <a:xfrm>
            <a:off x="190111" y="401270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100"/>
            </a:pPr>
            <a:r>
              <a:t>The red roof tiles and red brick exterior unify many of the irregular parts of the structure and also give the</a:t>
            </a:r>
          </a:p>
          <a:p>
            <a:pPr algn="l">
              <a:defRPr b="0" sz="2100"/>
            </a:pPr>
            <a:r>
              <a:t>house its name. </a:t>
            </a:r>
          </a:p>
        </p:txBody>
      </p:sp>
      <p:pic>
        <p:nvPicPr>
          <p:cNvPr id="173" name="Image" descr="Image"/>
          <p:cNvPicPr>
            <a:picLocks noChangeAspect="1"/>
          </p:cNvPicPr>
          <p:nvPr/>
        </p:nvPicPr>
        <p:blipFill>
          <a:blip r:embed="rId2">
            <a:extLst/>
          </a:blip>
          <a:stretch>
            <a:fillRect/>
          </a:stretch>
        </p:blipFill>
        <p:spPr>
          <a:xfrm>
            <a:off x="6006022" y="5064352"/>
            <a:ext cx="7006603" cy="4615129"/>
          </a:xfrm>
          <a:prstGeom prst="rect">
            <a:avLst/>
          </a:prstGeom>
          <a:ln w="12700">
            <a:miter lim="400000"/>
          </a:ln>
        </p:spPr>
      </p:pic>
      <p:pic>
        <p:nvPicPr>
          <p:cNvPr id="174" name="Image" descr="Image"/>
          <p:cNvPicPr>
            <a:picLocks noChangeAspect="1"/>
          </p:cNvPicPr>
          <p:nvPr/>
        </p:nvPicPr>
        <p:blipFill>
          <a:blip r:embed="rId3">
            <a:extLst/>
          </a:blip>
          <a:stretch>
            <a:fillRect/>
          </a:stretch>
        </p:blipFill>
        <p:spPr>
          <a:xfrm>
            <a:off x="-29055" y="5023294"/>
            <a:ext cx="5826962" cy="469724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2"/>
      <p:bldP build="whole" bldLvl="1" animBg="1" rev="0" advAuto="0" spid="168" grpId="1"/>
      <p:bldP build="whole" bldLvl="1" animBg="1" rev="0" advAuto="0" spid="171" grpId="4"/>
      <p:bldP build="whole" bldLvl="1" animBg="1" rev="0" advAuto="0" spid="172" grpId="5"/>
      <p:bldP build="whole" bldLvl="1" animBg="1" rev="0" advAuto="0" spid="170"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Ground floor rooms include a library, dining room, kitchen. First floor consisted of living rooms, drawing rooms, bedrooms."/>
          <p:cNvSpPr txBox="1"/>
          <p:nvPr/>
        </p:nvSpPr>
        <p:spPr>
          <a:xfrm>
            <a:off x="190111" y="203199"/>
            <a:ext cx="12649978"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Ground floor rooms include a library, dining room, kitchen. First floor consisted of living rooms, drawing rooms, bedrooms. </a:t>
            </a:r>
          </a:p>
        </p:txBody>
      </p:sp>
      <p:sp>
        <p:nvSpPr>
          <p:cNvPr id="177" name="The irregular placement of the windows was due to the function of the rooms they illuminated rather than for visual effect. Larger windows appear in rooms requiring more daylight whereas bedrooms had smaller windows."/>
          <p:cNvSpPr txBox="1"/>
          <p:nvPr/>
        </p:nvSpPr>
        <p:spPr>
          <a:xfrm>
            <a:off x="177411" y="995333"/>
            <a:ext cx="12649978" cy="1046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 irregular placement of the windows was due to the function of the rooms they illuminated rather than for visual effect. Larger windows appear in rooms requiring more daylight whereas bedrooms had smaller windows.</a:t>
            </a:r>
          </a:p>
        </p:txBody>
      </p:sp>
      <p:sp>
        <p:nvSpPr>
          <p:cNvPr id="178" name="The exterior lacks decoration, this was a deliberate contrast to Victorian architecture of the period which was typically over-ornamented."/>
          <p:cNvSpPr txBox="1"/>
          <p:nvPr/>
        </p:nvSpPr>
        <p:spPr>
          <a:xfrm>
            <a:off x="177411" y="2066865"/>
            <a:ext cx="12649978"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The exterior lacks decoration, this was a deliberate contrast to Victorian architecture of the period which was typically over-ornamented. </a:t>
            </a:r>
          </a:p>
        </p:txBody>
      </p:sp>
      <p:pic>
        <p:nvPicPr>
          <p:cNvPr id="179" name="Image" descr="Image"/>
          <p:cNvPicPr>
            <a:picLocks noChangeAspect="1"/>
          </p:cNvPicPr>
          <p:nvPr/>
        </p:nvPicPr>
        <p:blipFill>
          <a:blip r:embed="rId2">
            <a:extLst/>
          </a:blip>
          <a:stretch>
            <a:fillRect/>
          </a:stretch>
        </p:blipFill>
        <p:spPr>
          <a:xfrm>
            <a:off x="1428874" y="2945809"/>
            <a:ext cx="10147052" cy="675793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1"/>
      <p:bldP build="whole" bldLvl="1" animBg="1" rev="0" advAuto="0" spid="178"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Red brick is also used on the interior, including the fireplaces and chimney breasts. This links the interior and exterior giving a sense of harmony to the home."/>
          <p:cNvSpPr txBox="1"/>
          <p:nvPr/>
        </p:nvSpPr>
        <p:spPr>
          <a:xfrm>
            <a:off x="177411" y="141316"/>
            <a:ext cx="12649978"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Red brick is also used on the interior, including the fireplaces and chimney breasts. This links the interior and exterior giving a sense of harmony to the home.</a:t>
            </a:r>
          </a:p>
        </p:txBody>
      </p:sp>
      <p:sp>
        <p:nvSpPr>
          <p:cNvPr id="182" name="Other natural materials such as wood are used for floors, stairs and the exposed rafters supporting the pitched interior ceilings."/>
          <p:cNvSpPr txBox="1"/>
          <p:nvPr/>
        </p:nvSpPr>
        <p:spPr>
          <a:xfrm>
            <a:off x="177411" y="964700"/>
            <a:ext cx="12649978" cy="729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Other natural materials such as wood are used for floors, stairs and the exposed rafters supporting the pitched interior ceilings.</a:t>
            </a:r>
          </a:p>
        </p:txBody>
      </p:sp>
      <p:sp>
        <p:nvSpPr>
          <p:cNvPr id="183" name="Wooden furniture in hand crafted with ornamentation linking to the natural world."/>
          <p:cNvSpPr txBox="1"/>
          <p:nvPr/>
        </p:nvSpPr>
        <p:spPr>
          <a:xfrm>
            <a:off x="177411" y="1775383"/>
            <a:ext cx="12649978" cy="411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Wooden furniture in hand crafted with ornamentation linking to the natural world.</a:t>
            </a:r>
          </a:p>
        </p:txBody>
      </p:sp>
      <p:sp>
        <p:nvSpPr>
          <p:cNvPr id="184" name="Artists including Rossetti and Burne Jones hand-painted scenes from Medieval history and literature to the walls of rooms and pieces of furniture."/>
          <p:cNvSpPr txBox="1"/>
          <p:nvPr/>
        </p:nvSpPr>
        <p:spPr>
          <a:xfrm>
            <a:off x="177411" y="2268566"/>
            <a:ext cx="12649978" cy="729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100"/>
            </a:lvl1pPr>
          </a:lstStyle>
          <a:p>
            <a:pPr/>
            <a:r>
              <a:t>Artists including Rossetti and Burne Jones hand-painted scenes from Medieval history and literature to the walls of rooms and pieces of furniture.</a:t>
            </a:r>
          </a:p>
        </p:txBody>
      </p:sp>
      <p:pic>
        <p:nvPicPr>
          <p:cNvPr id="185" name="Image" descr="Image"/>
          <p:cNvPicPr>
            <a:picLocks noChangeAspect="1"/>
          </p:cNvPicPr>
          <p:nvPr/>
        </p:nvPicPr>
        <p:blipFill>
          <a:blip r:embed="rId2">
            <a:extLst/>
          </a:blip>
          <a:stretch>
            <a:fillRect/>
          </a:stretch>
        </p:blipFill>
        <p:spPr>
          <a:xfrm>
            <a:off x="8639637" y="3298229"/>
            <a:ext cx="4241801" cy="5689601"/>
          </a:xfrm>
          <a:prstGeom prst="rect">
            <a:avLst/>
          </a:prstGeom>
          <a:ln w="12700">
            <a:miter lim="400000"/>
          </a:ln>
        </p:spPr>
      </p:pic>
      <p:pic>
        <p:nvPicPr>
          <p:cNvPr id="186" name="Image" descr="Image"/>
          <p:cNvPicPr>
            <a:picLocks noChangeAspect="1"/>
          </p:cNvPicPr>
          <p:nvPr/>
        </p:nvPicPr>
        <p:blipFill>
          <a:blip r:embed="rId3">
            <a:extLst/>
          </a:blip>
          <a:stretch>
            <a:fillRect/>
          </a:stretch>
        </p:blipFill>
        <p:spPr>
          <a:xfrm>
            <a:off x="134654" y="3263999"/>
            <a:ext cx="8225802" cy="575806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3"/>
      <p:bldP build="whole" bldLvl="1" animBg="1" rev="0" advAuto="0" spid="182" grpId="1"/>
      <p:bldP build="whole" bldLvl="1" animBg="1" rev="0" advAuto="0" spid="183"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