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handoutMasterIdLst>
    <p:handoutMasterId r:id="rId21"/>
  </p:handoutMasterIdLst>
  <p:sldIdLst>
    <p:sldId id="256" r:id="rId5"/>
    <p:sldId id="258" r:id="rId6"/>
    <p:sldId id="310" r:id="rId7"/>
    <p:sldId id="301" r:id="rId8"/>
    <p:sldId id="306" r:id="rId9"/>
    <p:sldId id="315" r:id="rId10"/>
    <p:sldId id="319" r:id="rId11"/>
    <p:sldId id="311" r:id="rId12"/>
    <p:sldId id="312" r:id="rId13"/>
    <p:sldId id="313" r:id="rId14"/>
    <p:sldId id="314" r:id="rId15"/>
    <p:sldId id="316" r:id="rId16"/>
    <p:sldId id="317" r:id="rId17"/>
    <p:sldId id="278" r:id="rId18"/>
    <p:sldId id="320"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autoAdjust="0"/>
    <p:restoredTop sz="80107" autoAdjust="0"/>
  </p:normalViewPr>
  <p:slideViewPr>
    <p:cSldViewPr>
      <p:cViewPr varScale="1">
        <p:scale>
          <a:sx n="61" d="100"/>
          <a:sy n="61" d="100"/>
        </p:scale>
        <p:origin x="43" y="1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F8BC95D-A821-4D60-B74C-FCDA2357B651}" type="datetimeFigureOut">
              <a:rPr lang="en-GB" smtClean="0"/>
              <a:t>01/02/2019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8FA7BDB-5C50-4355-B7C4-9720D85E1A17}" type="slidenum">
              <a:rPr lang="en-GB" smtClean="0"/>
              <a:t>‹#›</a:t>
            </a:fld>
            <a:endParaRPr lang="en-GB"/>
          </a:p>
        </p:txBody>
      </p:sp>
    </p:spTree>
    <p:extLst>
      <p:ext uri="{BB962C8B-B14F-4D97-AF65-F5344CB8AC3E}">
        <p14:creationId xmlns:p14="http://schemas.microsoft.com/office/powerpoint/2010/main" val="2231675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F1E9FF4-F80A-404E-B2F2-292BBABD6A1D}" type="datetimeFigureOut">
              <a:rPr lang="en-GB" smtClean="0"/>
              <a:t>01/02/2019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1D50C23-5019-4AB6-82BF-B2A439265A69}" type="slidenum">
              <a:rPr lang="en-GB" smtClean="0"/>
              <a:t>‹#›</a:t>
            </a:fld>
            <a:endParaRPr lang="en-GB"/>
          </a:p>
        </p:txBody>
      </p:sp>
    </p:spTree>
    <p:extLst>
      <p:ext uri="{BB962C8B-B14F-4D97-AF65-F5344CB8AC3E}">
        <p14:creationId xmlns:p14="http://schemas.microsoft.com/office/powerpoint/2010/main" val="132213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Getting started:</a:t>
            </a:r>
            <a:r>
              <a:rPr lang="en-GB" baseline="0" dirty="0"/>
              <a:t> read through </a:t>
            </a:r>
            <a:r>
              <a:rPr lang="en-GB" baseline="0"/>
              <a:t>the Boston </a:t>
            </a:r>
            <a:r>
              <a:rPr lang="en-GB" baseline="0" dirty="0"/>
              <a:t>matrix theory note and highlight key points</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a:t>
            </a:fld>
            <a:endParaRPr lang="en-GB"/>
          </a:p>
        </p:txBody>
      </p:sp>
    </p:spTree>
    <p:extLst>
      <p:ext uri="{BB962C8B-B14F-4D97-AF65-F5344CB8AC3E}">
        <p14:creationId xmlns:p14="http://schemas.microsoft.com/office/powerpoint/2010/main" val="22907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12</a:t>
            </a:fld>
            <a:endParaRPr lang="en-GB"/>
          </a:p>
        </p:txBody>
      </p:sp>
    </p:spTree>
    <p:extLst>
      <p:ext uri="{BB962C8B-B14F-4D97-AF65-F5344CB8AC3E}">
        <p14:creationId xmlns:p14="http://schemas.microsoft.com/office/powerpoint/2010/main" val="421750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13</a:t>
            </a:fld>
            <a:endParaRPr lang="en-GB"/>
          </a:p>
        </p:txBody>
      </p:sp>
    </p:spTree>
    <p:extLst>
      <p:ext uri="{BB962C8B-B14F-4D97-AF65-F5344CB8AC3E}">
        <p14:creationId xmlns:p14="http://schemas.microsoft.com/office/powerpoint/2010/main" val="421750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14</a:t>
            </a:fld>
            <a:endParaRPr lang="en-GB"/>
          </a:p>
        </p:txBody>
      </p:sp>
    </p:spTree>
    <p:extLst>
      <p:ext uri="{BB962C8B-B14F-4D97-AF65-F5344CB8AC3E}">
        <p14:creationId xmlns:p14="http://schemas.microsoft.com/office/powerpoint/2010/main" val="155041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2</a:t>
            </a:fld>
            <a:endParaRPr lang="en-GB"/>
          </a:p>
        </p:txBody>
      </p:sp>
    </p:spTree>
    <p:extLst>
      <p:ext uri="{BB962C8B-B14F-4D97-AF65-F5344CB8AC3E}">
        <p14:creationId xmlns:p14="http://schemas.microsoft.com/office/powerpoint/2010/main" val="1888042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by the Boston Consulting Group in the 1950’s</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a:t>The Boston Matrix is designed to show how a firms products are performing in relation to growth in the size of the market.</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5</a:t>
            </a:fld>
            <a:endParaRPr lang="en-GB"/>
          </a:p>
        </p:txBody>
      </p:sp>
    </p:spTree>
    <p:extLst>
      <p:ext uri="{BB962C8B-B14F-4D97-AF65-F5344CB8AC3E}">
        <p14:creationId xmlns:p14="http://schemas.microsoft.com/office/powerpoint/2010/main" val="990296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by the Boston Consulting Group in the 1950’s</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a:t>The Boston Matrix is designed to show how a firms products are performing in relation to growth in the size of the market.</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6</a:t>
            </a:fld>
            <a:endParaRPr lang="en-GB"/>
          </a:p>
        </p:txBody>
      </p:sp>
    </p:spTree>
    <p:extLst>
      <p:ext uri="{BB962C8B-B14F-4D97-AF65-F5344CB8AC3E}">
        <p14:creationId xmlns:p14="http://schemas.microsoft.com/office/powerpoint/2010/main" val="990296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7</a:t>
            </a:fld>
            <a:endParaRPr lang="en-GB"/>
          </a:p>
        </p:txBody>
      </p:sp>
    </p:spTree>
    <p:extLst>
      <p:ext uri="{BB962C8B-B14F-4D97-AF65-F5344CB8AC3E}">
        <p14:creationId xmlns:p14="http://schemas.microsoft.com/office/powerpoint/2010/main" val="1373902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dirty="0">
                <a:latin typeface="Century Gothic" panose="020B0502020202020204" pitchFamily="34" charset="0"/>
              </a:rPr>
              <a:t>Frequently roughly in balance on net cash flow. </a:t>
            </a:r>
          </a:p>
          <a:p>
            <a:r>
              <a:rPr lang="en-GB" sz="1200" b="0" dirty="0">
                <a:latin typeface="Century Gothic" panose="020B0502020202020204" pitchFamily="34" charset="0"/>
              </a:rPr>
              <a:t>However if needed, attempts through marketing and product development should be made to hold market share, because the rewards will be a Cash Cow if market share is kept as the market growth slows and matures. </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8</a:t>
            </a:fld>
            <a:endParaRPr lang="en-GB"/>
          </a:p>
        </p:txBody>
      </p:sp>
    </p:spTree>
    <p:extLst>
      <p:ext uri="{BB962C8B-B14F-4D97-AF65-F5344CB8AC3E}">
        <p14:creationId xmlns:p14="http://schemas.microsoft.com/office/powerpoint/2010/main" val="2393424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a:t>
            </a:r>
            <a:r>
              <a:rPr lang="en-GB" baseline="0" dirty="0"/>
              <a:t> cash flow from cash cow to support stars</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9</a:t>
            </a:fld>
            <a:endParaRPr lang="en-GB"/>
          </a:p>
        </p:txBody>
      </p:sp>
    </p:spTree>
    <p:extLst>
      <p:ext uri="{BB962C8B-B14F-4D97-AF65-F5344CB8AC3E}">
        <p14:creationId xmlns:p14="http://schemas.microsoft.com/office/powerpoint/2010/main" val="2416719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a:latin typeface="Century Gothic" panose="020B0502020202020204" pitchFamily="34" charset="0"/>
              </a:rPr>
              <a:t>-Decide whether to invest heavily (to increase market share), or to generate cash, sell the product off or stop investing and take what ever cash can be generated, before the product ‘dies’ </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10</a:t>
            </a:fld>
            <a:endParaRPr lang="en-GB"/>
          </a:p>
        </p:txBody>
      </p:sp>
    </p:spTree>
    <p:extLst>
      <p:ext uri="{BB962C8B-B14F-4D97-AF65-F5344CB8AC3E}">
        <p14:creationId xmlns:p14="http://schemas.microsoft.com/office/powerpoint/2010/main" val="42628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a:t>
            </a:r>
            <a:r>
              <a:rPr lang="en-GB" baseline="0" dirty="0"/>
              <a:t> always unprofitable</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11</a:t>
            </a:fld>
            <a:endParaRPr lang="en-GB"/>
          </a:p>
        </p:txBody>
      </p:sp>
    </p:spTree>
    <p:extLst>
      <p:ext uri="{BB962C8B-B14F-4D97-AF65-F5344CB8AC3E}">
        <p14:creationId xmlns:p14="http://schemas.microsoft.com/office/powerpoint/2010/main" val="2028799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E76DB0-BCB6-481B-8D12-86C9B0D6402A}" type="datetimeFigureOut">
              <a:rPr lang="en-GB" smtClean="0"/>
              <a:t>01/02/2019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815149-8218-4D37-95F1-2B7114A1B77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01/02/2019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01/02/2019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01/02/2019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CE76DB0-BCB6-481B-8D12-86C9B0D6402A}" type="datetimeFigureOut">
              <a:rPr lang="en-GB" smtClean="0"/>
              <a:t>01/02/2019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CE76DB0-BCB6-481B-8D12-86C9B0D6402A}" type="datetimeFigureOut">
              <a:rPr lang="en-GB" smtClean="0"/>
              <a:t>01/02/2019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15149-8218-4D37-95F1-2B7114A1B776}"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CE76DB0-BCB6-481B-8D12-86C9B0D6402A}" type="datetimeFigureOut">
              <a:rPr lang="en-GB" smtClean="0"/>
              <a:t>01/02/2019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815149-8218-4D37-95F1-2B7114A1B77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E76DB0-BCB6-481B-8D12-86C9B0D6402A}" type="datetimeFigureOut">
              <a:rPr lang="en-GB" smtClean="0"/>
              <a:t>01/02/2019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815149-8218-4D37-95F1-2B7114A1B776}"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76DB0-BCB6-481B-8D12-86C9B0D6402A}" type="datetimeFigureOut">
              <a:rPr lang="en-GB" smtClean="0"/>
              <a:t>01/02/2019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CE76DB0-BCB6-481B-8D12-86C9B0D6402A}" type="datetimeFigureOut">
              <a:rPr lang="en-GB" smtClean="0"/>
              <a:t>01/02/2019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15149-8218-4D37-95F1-2B7114A1B77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E76DB0-BCB6-481B-8D12-86C9B0D6402A}" type="datetimeFigureOut">
              <a:rPr lang="en-GB" smtClean="0"/>
              <a:t>01/02/2019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815149-8218-4D37-95F1-2B7114A1B77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latin typeface="Century Gothic" panose="020B0502020202020204" pitchFamily="34" charset="0"/>
              </a:defRPr>
            </a:lvl1pPr>
            <a:extLst/>
          </a:lstStyle>
          <a:p>
            <a:fld id="{ACE76DB0-BCB6-481B-8D12-86C9B0D6402A}" type="datetimeFigureOut">
              <a:rPr lang="en-GB" smtClean="0"/>
              <a:pPr/>
              <a:t>01/02/2019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latin typeface="Century Gothic" panose="020B0502020202020204" pitchFamily="34" charset="0"/>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815149-8218-4D37-95F1-2B7114A1B77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Century Gothic" panose="020B050202020202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entury Gothic" panose="020B050202020202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entury Gothic" panose="020B050202020202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entury Gothic" panose="020B050202020202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entury Gothic" panose="020B050202020202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entury Gothic" panose="020B050202020202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4.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Comp2: </a:t>
            </a:r>
            <a:r>
              <a:rPr lang="en-GB" dirty="0"/>
              <a:t>Marketing</a:t>
            </a:r>
          </a:p>
        </p:txBody>
      </p:sp>
      <p:sp>
        <p:nvSpPr>
          <p:cNvPr id="3" name="Subtitle 2"/>
          <p:cNvSpPr>
            <a:spLocks noGrp="1"/>
          </p:cNvSpPr>
          <p:nvPr>
            <p:ph type="subTitle" idx="1"/>
          </p:nvPr>
        </p:nvSpPr>
        <p:spPr/>
        <p:txBody>
          <a:bodyPr>
            <a:normAutofit/>
          </a:bodyPr>
          <a:lstStyle/>
          <a:p>
            <a:r>
              <a:rPr lang="en-GB" sz="2400" dirty="0"/>
              <a:t>Managing the Product Portfolio / The Boston Matrix</a:t>
            </a:r>
          </a:p>
        </p:txBody>
      </p:sp>
    </p:spTree>
    <p:extLst>
      <p:ext uri="{BB962C8B-B14F-4D97-AF65-F5344CB8AC3E}">
        <p14:creationId xmlns:p14="http://schemas.microsoft.com/office/powerpoint/2010/main" val="2827776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06090"/>
          </a:xfrm>
        </p:spPr>
        <p:txBody>
          <a:bodyPr>
            <a:normAutofit fontScale="90000"/>
          </a:bodyPr>
          <a:lstStyle/>
          <a:p>
            <a:br>
              <a:rPr lang="en-GB" dirty="0"/>
            </a:br>
            <a:r>
              <a:rPr lang="en-GB" sz="4600" dirty="0"/>
              <a:t>Problem Child</a:t>
            </a:r>
          </a:p>
        </p:txBody>
      </p:sp>
      <p:sp>
        <p:nvSpPr>
          <p:cNvPr id="6" name="Line 13"/>
          <p:cNvSpPr>
            <a:spLocks noChangeShapeType="1"/>
          </p:cNvSpPr>
          <p:nvPr/>
        </p:nvSpPr>
        <p:spPr bwMode="auto">
          <a:xfrm>
            <a:off x="1122284" y="3004054"/>
            <a:ext cx="6983443" cy="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lIns="36576" tIns="36576" rIns="36576" bIns="36576"/>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GB"/>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sp>
        <p:nvSpPr>
          <p:cNvPr id="2" name="TextBox 1"/>
          <p:cNvSpPr txBox="1"/>
          <p:nvPr/>
        </p:nvSpPr>
        <p:spPr>
          <a:xfrm>
            <a:off x="323528" y="1412776"/>
            <a:ext cx="8490777" cy="2369880"/>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High growth, Low Market Share</a:t>
            </a:r>
          </a:p>
          <a:p>
            <a:r>
              <a:rPr lang="en-GB" sz="2400" dirty="0">
                <a:latin typeface="Century Gothic" panose="020B0502020202020204" pitchFamily="34" charset="0"/>
              </a:rPr>
              <a:t>- Have the worst cash flow characteristics of any of the 4 types, because marketing costs and R&amp;D costs are high</a:t>
            </a:r>
          </a:p>
          <a:p>
            <a:pPr marL="342900" indent="-342900">
              <a:buFontTx/>
              <a:buChar char="-"/>
            </a:pPr>
            <a:r>
              <a:rPr lang="en-GB" sz="2400" dirty="0">
                <a:latin typeface="Century Gothic" panose="020B0502020202020204" pitchFamily="34" charset="0"/>
              </a:rPr>
              <a:t>Positive cash flows are low due to </a:t>
            </a:r>
          </a:p>
          <a:p>
            <a:r>
              <a:rPr lang="en-GB" sz="2400" dirty="0">
                <a:latin typeface="Century Gothic" panose="020B0502020202020204" pitchFamily="34" charset="0"/>
              </a:rPr>
              <a:t>the low market share.</a:t>
            </a:r>
          </a:p>
        </p:txBody>
      </p:sp>
      <p:sp>
        <p:nvSpPr>
          <p:cNvPr id="4" name="TextBox 3"/>
          <p:cNvSpPr txBox="1"/>
          <p:nvPr/>
        </p:nvSpPr>
        <p:spPr>
          <a:xfrm>
            <a:off x="323528" y="3837112"/>
            <a:ext cx="3744416" cy="3046988"/>
          </a:xfrm>
          <a:prstGeom prst="rect">
            <a:avLst/>
          </a:prstGeom>
          <a:noFill/>
        </p:spPr>
        <p:txBody>
          <a:bodyPr wrap="square" rtlCol="0">
            <a:spAutoFit/>
          </a:bodyPr>
          <a:lstStyle/>
          <a:p>
            <a:r>
              <a:rPr lang="en-GB" sz="2400" dirty="0">
                <a:latin typeface="Century Gothic" panose="020B0502020202020204" pitchFamily="34" charset="0"/>
              </a:rPr>
              <a:t>- Problem Children can absorb greater amounts of cash and later, as the market growth stops become a Dog.</a:t>
            </a:r>
            <a:br>
              <a:rPr lang="en-GB" sz="2400" b="1" dirty="0">
                <a:latin typeface="Century Gothic" panose="020B0502020202020204" pitchFamily="34" charset="0"/>
              </a:rPr>
            </a:br>
            <a:endParaRPr lang="en-GB" sz="2400" dirty="0">
              <a:latin typeface="Century Gothic" panose="020B0502020202020204" pitchFamily="34" charset="0"/>
            </a:endParaRPr>
          </a:p>
          <a:p>
            <a:endParaRPr lang="en-GB" sz="2400" dirty="0"/>
          </a:p>
        </p:txBody>
      </p:sp>
      <p:pic>
        <p:nvPicPr>
          <p:cNvPr id="3074"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90000"/>
                    </a14:imgEffect>
                  </a14:imgLayer>
                </a14:imgProps>
              </a:ext>
              <a:ext uri="{28A0092B-C50C-407E-A947-70E740481C1C}">
                <a14:useLocalDpi xmlns:a14="http://schemas.microsoft.com/office/drawing/2010/main" val="0"/>
              </a:ext>
            </a:extLst>
          </a:blip>
          <a:srcRect/>
          <a:stretch>
            <a:fillRect/>
          </a:stretch>
        </p:blipFill>
        <p:spPr bwMode="auto">
          <a:xfrm>
            <a:off x="6824331" y="3933057"/>
            <a:ext cx="2399704" cy="1349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2365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fontScale="90000"/>
          </a:bodyPr>
          <a:lstStyle/>
          <a:p>
            <a:br>
              <a:rPr lang="en-GB" dirty="0"/>
            </a:br>
            <a:r>
              <a:rPr lang="en-GB" sz="4600" dirty="0"/>
              <a:t>Dogs</a:t>
            </a:r>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pic>
        <p:nvPicPr>
          <p:cNvPr id="16" name="Picture 15" descr="MPj03143920000[1]"/>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Lst>
          </a:blip>
          <a:srcRect/>
          <a:stretch>
            <a:fillRect/>
          </a:stretch>
        </p:blipFill>
        <p:spPr bwMode="auto">
          <a:xfrm>
            <a:off x="7489973" y="5324624"/>
            <a:ext cx="1223963" cy="1308100"/>
          </a:xfrm>
          <a:prstGeom prst="rect">
            <a:avLst/>
          </a:prstGeom>
          <a:noFill/>
          <a:ln w="9525">
            <a:noFill/>
            <a:miter lim="800000"/>
            <a:headEnd/>
            <a:tailEnd/>
          </a:ln>
        </p:spPr>
      </p:pic>
      <p:sp>
        <p:nvSpPr>
          <p:cNvPr id="2" name="TextBox 1"/>
          <p:cNvSpPr txBox="1"/>
          <p:nvPr/>
        </p:nvSpPr>
        <p:spPr>
          <a:xfrm>
            <a:off x="395536" y="1270254"/>
            <a:ext cx="8318400" cy="2369880"/>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Low market growth, Low market share</a:t>
            </a:r>
          </a:p>
          <a:p>
            <a:r>
              <a:rPr lang="en-GB" sz="2400" dirty="0">
                <a:latin typeface="Century Gothic" panose="020B0502020202020204" pitchFamily="34" charset="0"/>
              </a:rPr>
              <a:t> - Costs of development are likely to have been paid back long ago and  marketing costs can be low.</a:t>
            </a:r>
          </a:p>
          <a:p>
            <a:pPr>
              <a:buFontTx/>
              <a:buChar char="-"/>
            </a:pPr>
            <a:r>
              <a:rPr lang="en-GB" sz="2400" dirty="0">
                <a:latin typeface="Century Gothic" panose="020B0502020202020204" pitchFamily="34" charset="0"/>
              </a:rPr>
              <a:t>However, firms should minimise the number of dogs in a portfolio because they do </a:t>
            </a:r>
          </a:p>
          <a:p>
            <a:pPr defTabSz="266700"/>
            <a:r>
              <a:rPr lang="en-GB" sz="2400" dirty="0">
                <a:latin typeface="Century Gothic" panose="020B0502020202020204" pitchFamily="34" charset="0"/>
              </a:rPr>
              <a:t>not have long term futures.</a:t>
            </a:r>
          </a:p>
        </p:txBody>
      </p:sp>
      <p:sp>
        <p:nvSpPr>
          <p:cNvPr id="4" name="TextBox 3"/>
          <p:cNvSpPr txBox="1"/>
          <p:nvPr/>
        </p:nvSpPr>
        <p:spPr>
          <a:xfrm>
            <a:off x="423020" y="3732522"/>
            <a:ext cx="3849137" cy="2677656"/>
          </a:xfrm>
          <a:prstGeom prst="rect">
            <a:avLst/>
          </a:prstGeom>
          <a:solidFill>
            <a:schemeClr val="bg1"/>
          </a:solidFill>
        </p:spPr>
        <p:txBody>
          <a:bodyPr wrap="square" rtlCol="0">
            <a:spAutoFit/>
          </a:bodyPr>
          <a:lstStyle/>
          <a:p>
            <a:r>
              <a:rPr lang="en-GB" sz="2400" dirty="0">
                <a:latin typeface="Century Gothic" panose="020B0502020202020204" pitchFamily="34" charset="0"/>
              </a:rPr>
              <a:t>- Dogs can deliver strong positive cash flow, and if they do not then decide to liquidate.</a:t>
            </a:r>
            <a:br>
              <a:rPr lang="en-GB" sz="2400" dirty="0">
                <a:latin typeface="Century Gothic" panose="020B0502020202020204" pitchFamily="34" charset="0"/>
              </a:rPr>
            </a:br>
            <a:r>
              <a:rPr lang="en-GB" sz="2400" dirty="0">
                <a:latin typeface="Century Gothic" panose="020B0502020202020204" pitchFamily="34" charset="0"/>
              </a:rPr>
              <a:t>- Can exist for a long time in niche markets</a:t>
            </a:r>
            <a:endParaRPr lang="en-GB" dirty="0"/>
          </a:p>
        </p:txBody>
      </p:sp>
    </p:spTree>
    <p:extLst>
      <p:ext uri="{BB962C8B-B14F-4D97-AF65-F5344CB8AC3E}">
        <p14:creationId xmlns:p14="http://schemas.microsoft.com/office/powerpoint/2010/main" val="1508050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fontScale="85000" lnSpcReduction="20000"/>
          </a:bodyPr>
          <a:lstStyle/>
          <a:p>
            <a:r>
              <a:rPr lang="en-US" sz="2800" b="1" dirty="0">
                <a:solidFill>
                  <a:srgbClr val="00B050"/>
                </a:solidFill>
              </a:rPr>
              <a:t>Ideally a firm will want a portfolio of cash cows and stars</a:t>
            </a:r>
          </a:p>
          <a:p>
            <a:pPr>
              <a:buNone/>
            </a:pPr>
            <a:r>
              <a:rPr lang="en-US" sz="2800" dirty="0"/>
              <a:t> </a:t>
            </a:r>
          </a:p>
          <a:p>
            <a:r>
              <a:rPr lang="en-US" sz="2800" dirty="0"/>
              <a:t>However, in the long term these products may decline, so new products with a low market share but in high growth markets will be ideal replacements</a:t>
            </a:r>
          </a:p>
          <a:p>
            <a:endParaRPr lang="en-US" sz="2800" dirty="0"/>
          </a:p>
          <a:p>
            <a:r>
              <a:rPr lang="en-US" sz="2800" dirty="0"/>
              <a:t>The Boston Matrix is just a </a:t>
            </a:r>
            <a:r>
              <a:rPr lang="en-US" sz="2800" dirty="0" err="1"/>
              <a:t>generalisation</a:t>
            </a:r>
            <a:r>
              <a:rPr lang="en-US" sz="2800" dirty="0"/>
              <a:t>. Cash cows can lose money and dogs can be very profitable in the right circumstances</a:t>
            </a:r>
          </a:p>
          <a:p>
            <a:endParaRPr lang="en-US" sz="2800" dirty="0"/>
          </a:p>
          <a:p>
            <a:r>
              <a:rPr lang="en-US" sz="2800" dirty="0"/>
              <a:t>Overall the Boston Matrix says relatively little about a PRODUCT and should not be used without reference to other factors, such as profitability</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fontScale="90000"/>
          </a:bodyPr>
          <a:lstStyle/>
          <a:p>
            <a:r>
              <a:rPr lang="en-GB" dirty="0"/>
              <a:t>Product Portfolio Analysis - Conclusion</a:t>
            </a:r>
          </a:p>
        </p:txBody>
      </p:sp>
    </p:spTree>
    <p:extLst>
      <p:ext uri="{BB962C8B-B14F-4D97-AF65-F5344CB8AC3E}">
        <p14:creationId xmlns:p14="http://schemas.microsoft.com/office/powerpoint/2010/main" val="704665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pPr marL="109728" indent="0">
              <a:buNone/>
            </a:pPr>
            <a:r>
              <a:rPr lang="en-US" sz="2800" b="1" dirty="0"/>
              <a:t>Other factors that should be considered:</a:t>
            </a:r>
          </a:p>
          <a:p>
            <a:r>
              <a:rPr lang="en-US" sz="2800" dirty="0"/>
              <a:t>The exact meanings of high and low market share.</a:t>
            </a:r>
          </a:p>
          <a:p>
            <a:r>
              <a:rPr lang="en-US" sz="2800" dirty="0"/>
              <a:t>The exact meanings of high and low market growth.</a:t>
            </a:r>
          </a:p>
          <a:p>
            <a:r>
              <a:rPr lang="en-US" sz="2800" dirty="0"/>
              <a:t>The size of the market.</a:t>
            </a:r>
          </a:p>
          <a:p>
            <a:r>
              <a:rPr lang="en-US" sz="2800" dirty="0"/>
              <a:t>The definition of the market.</a:t>
            </a:r>
          </a:p>
          <a:p>
            <a:r>
              <a:rPr lang="en-US" sz="2800" dirty="0"/>
              <a:t>How profitable is the product?</a:t>
            </a:r>
          </a:p>
          <a:p>
            <a:r>
              <a:rPr lang="en-US" sz="2800" dirty="0"/>
              <a:t>Consumer opinions and loyalty.</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fontScale="90000"/>
          </a:bodyPr>
          <a:lstStyle/>
          <a:p>
            <a:r>
              <a:rPr lang="en-GB" dirty="0"/>
              <a:t>Product Portfolio Analysis - Conclusion</a:t>
            </a:r>
          </a:p>
        </p:txBody>
      </p:sp>
    </p:spTree>
    <p:extLst>
      <p:ext uri="{BB962C8B-B14F-4D97-AF65-F5344CB8AC3E}">
        <p14:creationId xmlns:p14="http://schemas.microsoft.com/office/powerpoint/2010/main" val="2831974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spcBef>
                <a:spcPct val="100000"/>
              </a:spcBef>
              <a:buNone/>
            </a:pPr>
            <a:endParaRPr lang="en-US" sz="2800" dirty="0"/>
          </a:p>
          <a:p>
            <a:pPr marL="109728" indent="0">
              <a:spcBef>
                <a:spcPct val="100000"/>
              </a:spcBef>
              <a:buNone/>
            </a:pPr>
            <a:endParaRPr lang="en-US" sz="2800" dirty="0"/>
          </a:p>
        </p:txBody>
      </p:sp>
      <p:sp>
        <p:nvSpPr>
          <p:cNvPr id="3" name="Title 2"/>
          <p:cNvSpPr>
            <a:spLocks noGrp="1"/>
          </p:cNvSpPr>
          <p:nvPr>
            <p:ph type="title"/>
          </p:nvPr>
        </p:nvSpPr>
        <p:spPr>
          <a:xfrm>
            <a:off x="457200" y="-144327"/>
            <a:ext cx="8229600" cy="1143000"/>
          </a:xfrm>
        </p:spPr>
        <p:txBody>
          <a:bodyPr/>
          <a:lstStyle/>
          <a:p>
            <a:r>
              <a:rPr lang="en-GB" dirty="0"/>
              <a:t>Activity</a:t>
            </a:r>
          </a:p>
        </p:txBody>
      </p:sp>
      <p:sp>
        <p:nvSpPr>
          <p:cNvPr id="4" name="TextBox 3"/>
          <p:cNvSpPr txBox="1"/>
          <p:nvPr/>
        </p:nvSpPr>
        <p:spPr>
          <a:xfrm>
            <a:off x="457200" y="1112819"/>
            <a:ext cx="7920880" cy="4524315"/>
          </a:xfrm>
          <a:prstGeom prst="rect">
            <a:avLst/>
          </a:prstGeom>
          <a:noFill/>
        </p:spPr>
        <p:txBody>
          <a:bodyPr wrap="square" rtlCol="0">
            <a:spAutoFit/>
          </a:bodyPr>
          <a:lstStyle/>
          <a:p>
            <a:pPr marL="514350" indent="-514350">
              <a:buAutoNum type="arabicPeriod"/>
            </a:pPr>
            <a:r>
              <a:rPr lang="en-GB" sz="2400" dirty="0">
                <a:latin typeface="Century Gothic" panose="020B0502020202020204" pitchFamily="34" charset="0"/>
              </a:rPr>
              <a:t>Use pages 86 – 89 of the text book and the section in the exam board hand out to make notes on the different categories of the Boston Matrix</a:t>
            </a:r>
          </a:p>
          <a:p>
            <a:pPr marL="514350" indent="-514350">
              <a:buAutoNum type="arabicPeriod"/>
            </a:pPr>
            <a:endParaRPr lang="en-GB" sz="2400" dirty="0">
              <a:latin typeface="Century Gothic" panose="020B0502020202020204" pitchFamily="34" charset="0"/>
            </a:endParaRPr>
          </a:p>
          <a:p>
            <a:pPr marL="514350" indent="-514350">
              <a:buAutoNum type="arabicPeriod"/>
            </a:pPr>
            <a:r>
              <a:rPr lang="en-GB" sz="2400" dirty="0">
                <a:latin typeface="Century Gothic" panose="020B0502020202020204" pitchFamily="34" charset="0"/>
              </a:rPr>
              <a:t>Complete the Boston Matrix worksheet. Choose one company from those listed below and carry out research into their product portfolio. You should make notes on their range.</a:t>
            </a:r>
          </a:p>
          <a:p>
            <a:r>
              <a:rPr lang="en-GB" sz="2400" dirty="0">
                <a:latin typeface="Century Gothic" panose="020B0502020202020204" pitchFamily="34" charset="0"/>
              </a:rPr>
              <a:t>	- </a:t>
            </a:r>
            <a:r>
              <a:rPr lang="en-GB" sz="2000" dirty="0">
                <a:latin typeface="Century Gothic" panose="020B0502020202020204" pitchFamily="34" charset="0"/>
              </a:rPr>
              <a:t>Kelloggs</a:t>
            </a:r>
          </a:p>
          <a:p>
            <a:r>
              <a:rPr lang="en-GB" sz="2000" dirty="0">
                <a:latin typeface="Century Gothic" panose="020B0502020202020204" pitchFamily="34" charset="0"/>
              </a:rPr>
              <a:t>	- Apple</a:t>
            </a:r>
          </a:p>
          <a:p>
            <a:r>
              <a:rPr lang="en-GB" sz="2000" dirty="0">
                <a:latin typeface="Century Gothic" panose="020B0502020202020204" pitchFamily="34" charset="0"/>
              </a:rPr>
              <a:t>	- Cadbury</a:t>
            </a:r>
          </a:p>
        </p:txBody>
      </p:sp>
    </p:spTree>
    <p:extLst>
      <p:ext uri="{BB962C8B-B14F-4D97-AF65-F5344CB8AC3E}">
        <p14:creationId xmlns:p14="http://schemas.microsoft.com/office/powerpoint/2010/main" val="2351579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Conclude your BOSTON MATRIX work by:</a:t>
            </a:r>
          </a:p>
          <a:p>
            <a:pPr lvl="0"/>
            <a:r>
              <a:rPr lang="en-GB" dirty="0"/>
              <a:t>Finishing the task handed out in class (please look at Cadbury’s or Kellogg’s)</a:t>
            </a:r>
          </a:p>
          <a:p>
            <a:pPr marL="109728" lvl="0" indent="0">
              <a:buNone/>
            </a:pPr>
            <a:endParaRPr lang="en-GB" dirty="0"/>
          </a:p>
          <a:p>
            <a:pPr lvl="0"/>
            <a:r>
              <a:rPr lang="en-GB" dirty="0"/>
              <a:t>Using slides 8, 12 and 13 in the PowerPoint </a:t>
            </a:r>
            <a:r>
              <a:rPr lang="en-GB" sz="2800" dirty="0"/>
              <a:t>sent on email </a:t>
            </a:r>
            <a:r>
              <a:rPr lang="en-GB" dirty="0"/>
              <a:t>to ensure you notes are thorough and to explain HOW to use the matrix and it’s LIMITATIONS</a:t>
            </a:r>
          </a:p>
          <a:p>
            <a:endParaRPr lang="en-GB" dirty="0"/>
          </a:p>
        </p:txBody>
      </p:sp>
      <p:sp>
        <p:nvSpPr>
          <p:cNvPr id="3" name="Title 2"/>
          <p:cNvSpPr>
            <a:spLocks noGrp="1"/>
          </p:cNvSpPr>
          <p:nvPr>
            <p:ph type="title"/>
          </p:nvPr>
        </p:nvSpPr>
        <p:spPr/>
        <p:txBody>
          <a:bodyPr>
            <a:normAutofit fontScale="90000"/>
          </a:bodyPr>
          <a:lstStyle/>
          <a:p>
            <a:r>
              <a:rPr lang="en-GB" dirty="0"/>
              <a:t>HOMEWORK – DUE WEDNESDAY 16</a:t>
            </a:r>
            <a:r>
              <a:rPr lang="en-GB" baseline="30000" dirty="0"/>
              <a:t>TH</a:t>
            </a:r>
            <a:r>
              <a:rPr lang="en-GB" dirty="0"/>
              <a:t> JANUARY</a:t>
            </a:r>
          </a:p>
        </p:txBody>
      </p:sp>
    </p:spTree>
    <p:extLst>
      <p:ext uri="{BB962C8B-B14F-4D97-AF65-F5344CB8AC3E}">
        <p14:creationId xmlns:p14="http://schemas.microsoft.com/office/powerpoint/2010/main" val="320655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Be able to…. </a:t>
            </a:r>
          </a:p>
          <a:p>
            <a:pPr marL="109728" indent="0">
              <a:buNone/>
            </a:pPr>
            <a:endParaRPr lang="en-GB" dirty="0"/>
          </a:p>
          <a:p>
            <a:r>
              <a:rPr lang="en-GB" dirty="0"/>
              <a:t>Define product portfolio and product portfolio analysis.</a:t>
            </a:r>
          </a:p>
          <a:p>
            <a:pPr marL="109728" indent="0">
              <a:buNone/>
            </a:pPr>
            <a:endParaRPr lang="en-GB" dirty="0"/>
          </a:p>
          <a:p>
            <a:r>
              <a:rPr lang="en-GB" dirty="0"/>
              <a:t>Describe the purpose of the Boston Matrix and the meaning of each component.</a:t>
            </a:r>
          </a:p>
          <a:p>
            <a:pPr marL="109728" indent="0">
              <a:buNone/>
            </a:pPr>
            <a:endParaRPr lang="en-GB" dirty="0"/>
          </a:p>
          <a:p>
            <a:r>
              <a:rPr lang="en-GB" dirty="0"/>
              <a:t>Explain the limitations of the Boston Matrix.</a:t>
            </a:r>
          </a:p>
        </p:txBody>
      </p:sp>
      <p:sp>
        <p:nvSpPr>
          <p:cNvPr id="3" name="Title 2"/>
          <p:cNvSpPr>
            <a:spLocks noGrp="1"/>
          </p:cNvSpPr>
          <p:nvPr>
            <p:ph type="title"/>
          </p:nvPr>
        </p:nvSpPr>
        <p:spPr/>
        <p:txBody>
          <a:bodyPr/>
          <a:lstStyle/>
          <a:p>
            <a:r>
              <a:rPr lang="en-GB" dirty="0"/>
              <a:t>Learning Objectives</a:t>
            </a:r>
          </a:p>
        </p:txBody>
      </p:sp>
    </p:spTree>
    <p:extLst>
      <p:ext uri="{BB962C8B-B14F-4D97-AF65-F5344CB8AC3E}">
        <p14:creationId xmlns:p14="http://schemas.microsoft.com/office/powerpoint/2010/main" val="245926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Key terms	</a:t>
            </a:r>
          </a:p>
        </p:txBody>
      </p:sp>
      <p:sp>
        <p:nvSpPr>
          <p:cNvPr id="2" name="Content Placeholder 1"/>
          <p:cNvSpPr>
            <a:spLocks noGrp="1"/>
          </p:cNvSpPr>
          <p:nvPr>
            <p:ph idx="1"/>
          </p:nvPr>
        </p:nvSpPr>
        <p:spPr/>
        <p:txBody>
          <a:bodyPr>
            <a:normAutofit fontScale="92500" lnSpcReduction="10000"/>
          </a:bodyPr>
          <a:lstStyle/>
          <a:p>
            <a:r>
              <a:rPr lang="en-GB" b="1" dirty="0"/>
              <a:t>Product portfolio</a:t>
            </a:r>
            <a:r>
              <a:rPr lang="en-GB" dirty="0"/>
              <a:t>: the range of products or brands provided by a business.</a:t>
            </a:r>
          </a:p>
          <a:p>
            <a:endParaRPr lang="en-GB" dirty="0"/>
          </a:p>
          <a:p>
            <a:r>
              <a:rPr lang="en-GB" b="1" dirty="0"/>
              <a:t>Product analysis</a:t>
            </a:r>
            <a:r>
              <a:rPr lang="en-GB" dirty="0"/>
              <a:t>: The study of the range of products with a view to deciding whether new products should be developed / old products withdrawn.</a:t>
            </a:r>
          </a:p>
          <a:p>
            <a:endParaRPr lang="en-GB" dirty="0"/>
          </a:p>
          <a:p>
            <a:r>
              <a:rPr lang="en-GB" b="1" dirty="0"/>
              <a:t>The Boston Matrix</a:t>
            </a:r>
            <a:r>
              <a:rPr lang="en-GB" dirty="0"/>
              <a:t>: a tool of product portfolio analysis that classifies products according to the market share </a:t>
            </a:r>
            <a:r>
              <a:rPr lang="en-US" dirty="0"/>
              <a:t>of the product and the rate of growth of the market in which the product is sold.</a:t>
            </a:r>
            <a:endParaRPr lang="en-GB" dirty="0"/>
          </a:p>
        </p:txBody>
      </p:sp>
    </p:spTree>
    <p:extLst>
      <p:ext uri="{BB962C8B-B14F-4D97-AF65-F5344CB8AC3E}">
        <p14:creationId xmlns:p14="http://schemas.microsoft.com/office/powerpoint/2010/main" val="251373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b="1" dirty="0"/>
              <a:t>Very few firms rely on one product</a:t>
            </a:r>
          </a:p>
          <a:p>
            <a:endParaRPr lang="en-US" sz="2800" dirty="0"/>
          </a:p>
          <a:p>
            <a:r>
              <a:rPr lang="en-US" sz="2800" dirty="0"/>
              <a:t>In a multi-product firm (e.g. Kellogg’s), the range of products is its </a:t>
            </a:r>
            <a:r>
              <a:rPr lang="en-US" sz="2800" b="1" dirty="0"/>
              <a:t>product portfolio</a:t>
            </a:r>
          </a:p>
          <a:p>
            <a:endParaRPr lang="en-US" sz="2800" dirty="0"/>
          </a:p>
          <a:p>
            <a:r>
              <a:rPr lang="en-US" sz="2800" b="1" dirty="0"/>
              <a:t>Firms plan their product range to spread their risks</a:t>
            </a:r>
          </a:p>
          <a:p>
            <a:pPr>
              <a:buNone/>
            </a:pPr>
            <a:r>
              <a:rPr lang="en-US" sz="2800" dirty="0"/>
              <a:t>	If one product has low sales, it may be supported by other, more successful products </a:t>
            </a:r>
          </a:p>
          <a:p>
            <a:pPr>
              <a:buNone/>
            </a:pPr>
            <a:endParaRPr lang="en-US" sz="3200" dirty="0">
              <a:solidFill>
                <a:schemeClr val="accent1">
                  <a:lumMod val="75000"/>
                </a:schemeClr>
              </a:solidFill>
            </a:endParaRPr>
          </a:p>
          <a:p>
            <a:pPr>
              <a:buNone/>
            </a:pPr>
            <a:r>
              <a:rPr lang="en-US" sz="3200" dirty="0">
                <a:solidFill>
                  <a:schemeClr val="accent1">
                    <a:lumMod val="75000"/>
                  </a:schemeClr>
                </a:solidFill>
              </a:rPr>
              <a:t>	An example of the way in which a business can carry out product portfolio analysis is the </a:t>
            </a:r>
            <a:r>
              <a:rPr lang="en-US" sz="3200" b="1" dirty="0">
                <a:solidFill>
                  <a:schemeClr val="accent1">
                    <a:lumMod val="75000"/>
                  </a:schemeClr>
                </a:solidFill>
              </a:rPr>
              <a:t>Boston matrix.</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Product Portfolio Analysis</a:t>
            </a:r>
          </a:p>
        </p:txBody>
      </p:sp>
    </p:spTree>
    <p:extLst>
      <p:ext uri="{BB962C8B-B14F-4D97-AF65-F5344CB8AC3E}">
        <p14:creationId xmlns:p14="http://schemas.microsoft.com/office/powerpoint/2010/main" val="733573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The Boston Matrix</a:t>
            </a:r>
          </a:p>
        </p:txBody>
      </p:sp>
      <p:pic>
        <p:nvPicPr>
          <p:cNvPr id="4" name="Picture 3" descr="BostonMatrix"/>
          <p:cNvPicPr>
            <a:picLocks noChangeAspect="1" noChangeArrowheads="1"/>
          </p:cNvPicPr>
          <p:nvPr/>
        </p:nvPicPr>
        <p:blipFill>
          <a:blip r:embed="rId3" cstate="print"/>
          <a:srcRect/>
          <a:stretch>
            <a:fillRect/>
          </a:stretch>
        </p:blipFill>
        <p:spPr bwMode="auto">
          <a:xfrm>
            <a:off x="3923928" y="1772816"/>
            <a:ext cx="5000660" cy="4751297"/>
          </a:xfrm>
          <a:prstGeom prst="rect">
            <a:avLst/>
          </a:prstGeom>
          <a:noFill/>
        </p:spPr>
      </p:pic>
      <p:sp>
        <p:nvSpPr>
          <p:cNvPr id="5" name="TextBox 1"/>
          <p:cNvSpPr txBox="1"/>
          <p:nvPr/>
        </p:nvSpPr>
        <p:spPr>
          <a:xfrm>
            <a:off x="395536" y="1445800"/>
            <a:ext cx="3240360" cy="5078313"/>
          </a:xfrm>
          <a:prstGeom prst="rect">
            <a:avLst/>
          </a:prstGeom>
          <a:solidFill>
            <a:schemeClr val="accent1"/>
          </a:solid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342900" indent="-342900">
              <a:buAutoNum type="arabicPeriod"/>
            </a:pPr>
            <a:r>
              <a:rPr lang="en-GB" b="1" dirty="0">
                <a:solidFill>
                  <a:schemeClr val="bg1"/>
                </a:solidFill>
                <a:latin typeface="Century Gothic" panose="020B0502020202020204" pitchFamily="34" charset="0"/>
              </a:rPr>
              <a:t>What does the Boston Matrix do?</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It compares a products market share with the rate of market growth.</a:t>
            </a:r>
            <a:br>
              <a:rPr lang="en-GB" dirty="0">
                <a:solidFill>
                  <a:schemeClr val="bg1"/>
                </a:solidFill>
                <a:latin typeface="Century Gothic" panose="020B0502020202020204" pitchFamily="34" charset="0"/>
              </a:rPr>
            </a:br>
            <a:endParaRPr lang="en-GB" dirty="0">
              <a:solidFill>
                <a:schemeClr val="bg1"/>
              </a:solidFill>
              <a:latin typeface="Century Gothic" panose="020B0502020202020204" pitchFamily="34" charset="0"/>
            </a:endParaRPr>
          </a:p>
          <a:p>
            <a:pPr marL="342900" indent="-342900">
              <a:buFont typeface="+mj-lt"/>
              <a:buAutoNum type="arabicPeriod"/>
            </a:pPr>
            <a:r>
              <a:rPr lang="en-GB" dirty="0">
                <a:solidFill>
                  <a:schemeClr val="bg1"/>
                </a:solidFill>
                <a:latin typeface="Century Gothic" panose="020B0502020202020204" pitchFamily="34" charset="0"/>
              </a:rPr>
              <a:t> </a:t>
            </a:r>
            <a:r>
              <a:rPr lang="en-GB" b="1" dirty="0">
                <a:solidFill>
                  <a:schemeClr val="bg1"/>
                </a:solidFill>
                <a:latin typeface="Century Gothic" panose="020B0502020202020204" pitchFamily="34" charset="0"/>
              </a:rPr>
              <a:t>What then?</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Each quarter of the matrix is given a name to characterise the business's attitude to products occupying one of the quadrants.</a:t>
            </a:r>
            <a:br>
              <a:rPr lang="en-GB" dirty="0">
                <a:solidFill>
                  <a:schemeClr val="bg1"/>
                </a:solidFill>
                <a:latin typeface="Century Gothic" panose="020B0502020202020204" pitchFamily="34" charset="0"/>
              </a:rPr>
            </a:br>
            <a:endParaRPr lang="en-GB" dirty="0">
              <a:solidFill>
                <a:schemeClr val="bg1"/>
              </a:solidFill>
              <a:latin typeface="Century Gothic" panose="020B0502020202020204" pitchFamily="34" charset="0"/>
            </a:endParaRPr>
          </a:p>
          <a:p>
            <a:pPr marL="342900" indent="-342900">
              <a:buFont typeface="+mj-lt"/>
              <a:buAutoNum type="arabicPeriod"/>
            </a:pPr>
            <a:r>
              <a:rPr lang="en-GB" b="1" dirty="0">
                <a:solidFill>
                  <a:schemeClr val="bg1"/>
                </a:solidFill>
                <a:latin typeface="Century Gothic" panose="020B0502020202020204" pitchFamily="34" charset="0"/>
              </a:rPr>
              <a:t>Is this important?</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Yes, this categorisation will help decide the marketing strategy. </a:t>
            </a:r>
          </a:p>
        </p:txBody>
      </p:sp>
    </p:spTree>
    <p:extLst>
      <p:ext uri="{BB962C8B-B14F-4D97-AF65-F5344CB8AC3E}">
        <p14:creationId xmlns:p14="http://schemas.microsoft.com/office/powerpoint/2010/main" val="459875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The Boston Matrix</a:t>
            </a:r>
          </a:p>
        </p:txBody>
      </p:sp>
      <p:pic>
        <p:nvPicPr>
          <p:cNvPr id="4" name="Picture 3" descr="BostonMatrix"/>
          <p:cNvPicPr>
            <a:picLocks noChangeAspect="1" noChangeArrowheads="1"/>
          </p:cNvPicPr>
          <p:nvPr/>
        </p:nvPicPr>
        <p:blipFill>
          <a:blip r:embed="rId3" cstate="print"/>
          <a:srcRect/>
          <a:stretch>
            <a:fillRect/>
          </a:stretch>
        </p:blipFill>
        <p:spPr bwMode="auto">
          <a:xfrm>
            <a:off x="3923928" y="1772816"/>
            <a:ext cx="5000660" cy="4751297"/>
          </a:xfrm>
          <a:prstGeom prst="rect">
            <a:avLst/>
          </a:prstGeom>
          <a:noFill/>
        </p:spPr>
      </p:pic>
      <p:sp>
        <p:nvSpPr>
          <p:cNvPr id="5" name="TextBox 1"/>
          <p:cNvSpPr txBox="1"/>
          <p:nvPr/>
        </p:nvSpPr>
        <p:spPr>
          <a:xfrm>
            <a:off x="395536" y="1445800"/>
            <a:ext cx="3240360" cy="4154984"/>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2400" dirty="0">
                <a:latin typeface="Century Gothic" panose="020B0502020202020204" pitchFamily="34" charset="0"/>
              </a:rPr>
              <a:t>A product with a high market share is clearly in a strong competitive situation.</a:t>
            </a:r>
          </a:p>
          <a:p>
            <a:endParaRPr lang="en-US" sz="2400" dirty="0">
              <a:latin typeface="Century Gothic" panose="020B0502020202020204" pitchFamily="34" charset="0"/>
            </a:endParaRPr>
          </a:p>
          <a:p>
            <a:r>
              <a:rPr lang="en-US" sz="2400" dirty="0">
                <a:latin typeface="Century Gothic" panose="020B0502020202020204" pitchFamily="34" charset="0"/>
              </a:rPr>
              <a:t>A product in a high growth market should have opportunities for future growth</a:t>
            </a:r>
            <a:endParaRPr lang="en-GB"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0930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pPr marL="109728" indent="0">
              <a:buNone/>
            </a:pPr>
            <a:r>
              <a:rPr lang="en-US" sz="2800" dirty="0"/>
              <a:t>Use it to:</a:t>
            </a:r>
          </a:p>
          <a:p>
            <a:r>
              <a:rPr lang="en-US" sz="2800" dirty="0"/>
              <a:t> judge how to manage individual products and the product range</a:t>
            </a:r>
          </a:p>
          <a:p>
            <a:r>
              <a:rPr lang="en-US" sz="2800" dirty="0"/>
              <a:t>recognise the importance of using successful, profitable products, to fund development of stars</a:t>
            </a:r>
          </a:p>
          <a:p>
            <a:r>
              <a:rPr lang="en-US" sz="2800" dirty="0"/>
              <a:t>analyse if the portfolio meets company objectives.</a:t>
            </a:r>
          </a:p>
          <a:p>
            <a:pPr marL="109728" indent="0">
              <a:buNone/>
            </a:pPr>
            <a:r>
              <a:rPr lang="en-US" sz="2800" dirty="0">
                <a:solidFill>
                  <a:srgbClr val="FF0000"/>
                </a:solidFill>
              </a:rPr>
              <a:t>Ideally firms </a:t>
            </a:r>
            <a:r>
              <a:rPr lang="en-US" sz="2800" b="1" dirty="0">
                <a:solidFill>
                  <a:srgbClr val="FF0000"/>
                </a:solidFill>
              </a:rPr>
              <a:t>do not </a:t>
            </a:r>
            <a:r>
              <a:rPr lang="en-US" sz="2800" dirty="0">
                <a:solidFill>
                  <a:srgbClr val="FF0000"/>
                </a:solidFill>
              </a:rPr>
              <a:t>want products in each part of the matrix</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a:bodyPr>
          <a:lstStyle/>
          <a:p>
            <a:r>
              <a:rPr lang="en-GB" dirty="0"/>
              <a:t>How to use the matrix</a:t>
            </a:r>
          </a:p>
        </p:txBody>
      </p:sp>
    </p:spTree>
    <p:extLst>
      <p:ext uri="{BB962C8B-B14F-4D97-AF65-F5344CB8AC3E}">
        <p14:creationId xmlns:p14="http://schemas.microsoft.com/office/powerpoint/2010/main" val="1344556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normAutofit/>
          </a:bodyPr>
          <a:lstStyle/>
          <a:p>
            <a:r>
              <a:rPr lang="en-GB" sz="4600" dirty="0"/>
              <a:t>Star</a:t>
            </a:r>
          </a:p>
        </p:txBody>
      </p:sp>
      <p:sp>
        <p:nvSpPr>
          <p:cNvPr id="6" name="Line 13"/>
          <p:cNvSpPr>
            <a:spLocks noChangeShapeType="1"/>
          </p:cNvSpPr>
          <p:nvPr/>
        </p:nvSpPr>
        <p:spPr bwMode="auto">
          <a:xfrm>
            <a:off x="1122284" y="3004054"/>
            <a:ext cx="6983443" cy="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lIns="36576" tIns="36576" rIns="36576" bIns="36576"/>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GB"/>
          </a:p>
        </p:txBody>
      </p:sp>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400" b="100000" l="0" r="100000"/>
                    </a14:imgEffect>
                  </a14:imgLayer>
                </a14:imgProps>
              </a:ext>
              <a:ext uri="{28A0092B-C50C-407E-A947-70E740481C1C}">
                <a14:useLocalDpi xmlns:a14="http://schemas.microsoft.com/office/drawing/2010/main" val="0"/>
              </a:ext>
            </a:extLst>
          </a:blip>
          <a:srcRect/>
          <a:stretch>
            <a:fillRect/>
          </a:stretch>
        </p:blipFill>
        <p:spPr bwMode="auto">
          <a:xfrm>
            <a:off x="5580111" y="3973122"/>
            <a:ext cx="1190625"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sp>
        <p:nvSpPr>
          <p:cNvPr id="24" name="TextBox 23"/>
          <p:cNvSpPr txBox="1"/>
          <p:nvPr/>
        </p:nvSpPr>
        <p:spPr>
          <a:xfrm>
            <a:off x="449288" y="1177921"/>
            <a:ext cx="7128792" cy="2000548"/>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High market growth, high market share</a:t>
            </a:r>
            <a:br>
              <a:rPr lang="en-GB" sz="2000" b="1" dirty="0">
                <a:latin typeface="Century Gothic" panose="020B0502020202020204" pitchFamily="34" charset="0"/>
              </a:rPr>
            </a:br>
            <a:r>
              <a:rPr lang="en-GB" sz="2400" dirty="0">
                <a:latin typeface="Century Gothic" panose="020B0502020202020204" pitchFamily="34" charset="0"/>
              </a:rPr>
              <a:t>- A brand leader in the category</a:t>
            </a:r>
          </a:p>
          <a:p>
            <a:r>
              <a:rPr lang="en-GB" sz="2400" dirty="0">
                <a:latin typeface="Century Gothic" panose="020B0502020202020204" pitchFamily="34" charset="0"/>
              </a:rPr>
              <a:t>- Huge potential</a:t>
            </a:r>
          </a:p>
          <a:p>
            <a:r>
              <a:rPr lang="en-GB" sz="2400" dirty="0">
                <a:latin typeface="Century Gothic" panose="020B0502020202020204" pitchFamily="34" charset="0"/>
              </a:rPr>
              <a:t>- May have been expensive to develop</a:t>
            </a:r>
          </a:p>
          <a:p>
            <a:endParaRPr lang="en-GB" sz="2000" dirty="0">
              <a:latin typeface="Century Gothic" panose="020B0502020202020204" pitchFamily="34" charset="0"/>
            </a:endParaRPr>
          </a:p>
        </p:txBody>
      </p:sp>
      <p:sp>
        <p:nvSpPr>
          <p:cNvPr id="27" name="TextBox 26"/>
          <p:cNvSpPr txBox="1"/>
          <p:nvPr/>
        </p:nvSpPr>
        <p:spPr>
          <a:xfrm>
            <a:off x="419622" y="2860586"/>
            <a:ext cx="5379620" cy="1200329"/>
          </a:xfrm>
          <a:prstGeom prst="rect">
            <a:avLst/>
          </a:prstGeom>
          <a:noFill/>
        </p:spPr>
        <p:txBody>
          <a:bodyPr wrap="square" rtlCol="0">
            <a:spAutoFit/>
          </a:bodyPr>
          <a:lstStyle/>
          <a:p>
            <a:pPr marL="0" lvl="1"/>
            <a:r>
              <a:rPr lang="en-GB" sz="2400" dirty="0">
                <a:latin typeface="Century Gothic" panose="020B0502020202020204" pitchFamily="34" charset="0"/>
              </a:rPr>
              <a:t>- They should also generate a large amount of cash / worth spending money to promote.</a:t>
            </a:r>
          </a:p>
        </p:txBody>
      </p:sp>
      <p:sp>
        <p:nvSpPr>
          <p:cNvPr id="26" name="TextBox 25"/>
          <p:cNvSpPr txBox="1"/>
          <p:nvPr/>
        </p:nvSpPr>
        <p:spPr>
          <a:xfrm>
            <a:off x="419622" y="4344384"/>
            <a:ext cx="3594062" cy="369332"/>
          </a:xfrm>
          <a:prstGeom prst="rect">
            <a:avLst/>
          </a:prstGeom>
          <a:noFill/>
        </p:spPr>
        <p:txBody>
          <a:bodyPr wrap="square" rtlCol="0">
            <a:spAutoFit/>
          </a:bodyPr>
          <a:lstStyle/>
          <a:p>
            <a:endParaRPr lang="en-GB" dirty="0"/>
          </a:p>
        </p:txBody>
      </p:sp>
      <p:sp>
        <p:nvSpPr>
          <p:cNvPr id="29" name="TextBox 28"/>
          <p:cNvSpPr txBox="1"/>
          <p:nvPr/>
        </p:nvSpPr>
        <p:spPr>
          <a:xfrm>
            <a:off x="437928" y="4113551"/>
            <a:ext cx="4044026" cy="1200329"/>
          </a:xfrm>
          <a:prstGeom prst="rect">
            <a:avLst/>
          </a:prstGeom>
          <a:noFill/>
        </p:spPr>
        <p:txBody>
          <a:bodyPr wrap="square" rtlCol="0">
            <a:spAutoFit/>
          </a:bodyPr>
          <a:lstStyle/>
          <a:p>
            <a:pPr marL="0" lvl="1"/>
            <a:r>
              <a:rPr lang="en-GB" sz="2400" dirty="0">
                <a:latin typeface="Century Gothic" panose="020B0502020202020204" pitchFamily="34" charset="0"/>
              </a:rPr>
              <a:t>- Consider the extent of their product life cycle in decision making.</a:t>
            </a:r>
          </a:p>
        </p:txBody>
      </p:sp>
    </p:spTree>
    <p:extLst>
      <p:ext uri="{BB962C8B-B14F-4D97-AF65-F5344CB8AC3E}">
        <p14:creationId xmlns:p14="http://schemas.microsoft.com/office/powerpoint/2010/main" val="342948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22114"/>
          </a:xfrm>
        </p:spPr>
        <p:txBody>
          <a:bodyPr>
            <a:normAutofit fontScale="90000"/>
          </a:bodyPr>
          <a:lstStyle/>
          <a:p>
            <a:br>
              <a:rPr lang="en-GB" dirty="0"/>
            </a:br>
            <a:r>
              <a:rPr lang="en-GB" sz="4600" dirty="0"/>
              <a:t>Cash Cow</a:t>
            </a:r>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pic>
        <p:nvPicPr>
          <p:cNvPr id="2050"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590935" y="5282890"/>
            <a:ext cx="1498262" cy="1177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23528" y="1527514"/>
            <a:ext cx="8490777" cy="1477328"/>
          </a:xfrm>
          <a:prstGeom prst="rect">
            <a:avLst/>
          </a:prstGeom>
          <a:noFill/>
        </p:spPr>
        <p:txBody>
          <a:bodyPr wrap="square" rtlCol="0">
            <a:spAutoFit/>
          </a:bodyPr>
          <a:lstStyle/>
          <a:p>
            <a:pPr marL="0" lvl="1">
              <a:lnSpc>
                <a:spcPct val="90000"/>
              </a:lnSpc>
            </a:pPr>
            <a:r>
              <a:rPr lang="en-GB" sz="2800" b="1" dirty="0">
                <a:solidFill>
                  <a:srgbClr val="00B050"/>
                </a:solidFill>
                <a:latin typeface="Century Gothic" panose="020B0502020202020204" pitchFamily="34" charset="0"/>
              </a:rPr>
              <a:t>Low market growth, high market share</a:t>
            </a:r>
            <a:endParaRPr lang="en-GB" sz="2800" dirty="0">
              <a:solidFill>
                <a:srgbClr val="00B050"/>
              </a:solidFill>
              <a:latin typeface="Century Gothic" panose="020B0502020202020204" pitchFamily="34" charset="0"/>
            </a:endParaRP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Cheap to promote</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Generate large amounts of cash – use for further R&amp;D?</a:t>
            </a:r>
          </a:p>
        </p:txBody>
      </p:sp>
      <p:sp>
        <p:nvSpPr>
          <p:cNvPr id="4" name="TextBox 3"/>
          <p:cNvSpPr txBox="1"/>
          <p:nvPr/>
        </p:nvSpPr>
        <p:spPr>
          <a:xfrm>
            <a:off x="309092" y="3004842"/>
            <a:ext cx="3777129" cy="3360920"/>
          </a:xfrm>
          <a:prstGeom prst="rect">
            <a:avLst/>
          </a:prstGeom>
          <a:solidFill>
            <a:schemeClr val="bg1"/>
          </a:solidFill>
        </p:spPr>
        <p:txBody>
          <a:bodyPr wrap="square" rtlCol="0">
            <a:spAutoFit/>
          </a:bodyPr>
          <a:lstStyle/>
          <a:p>
            <a:pPr marL="342900" lvl="1" indent="-342900">
              <a:lnSpc>
                <a:spcPct val="90000"/>
              </a:lnSpc>
              <a:buFont typeface="Arial" panose="020B0604020202020204" pitchFamily="34" charset="0"/>
              <a:buChar char="•"/>
            </a:pPr>
            <a:r>
              <a:rPr lang="en-GB" sz="2400" dirty="0">
                <a:latin typeface="Century Gothic" panose="020B0502020202020204" pitchFamily="34" charset="0"/>
              </a:rPr>
              <a:t>Costs of developing and promoting have largely gone</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Need to monitor their performance – the long term?</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At the maturity stage of the product life cycle?</a:t>
            </a:r>
            <a:endParaRPr lang="en-GB" dirty="0">
              <a:latin typeface="Century Gothic" panose="020B0502020202020204" pitchFamily="34" charset="0"/>
            </a:endParaRPr>
          </a:p>
          <a:p>
            <a:endParaRPr lang="en-GB" dirty="0"/>
          </a:p>
        </p:txBody>
      </p:sp>
    </p:spTree>
    <p:extLst>
      <p:ext uri="{BB962C8B-B14F-4D97-AF65-F5344CB8AC3E}">
        <p14:creationId xmlns:p14="http://schemas.microsoft.com/office/powerpoint/2010/main" val="2540631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664E3C-9A99-4ECD-A04E-CE74EA05ADC0}">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F506101-36C0-4AA4-8B16-088B58DE6C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1B26D-B1D0-4A0D-B0A5-5827E83F87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2313</TotalTime>
  <Words>968</Words>
  <Application>Microsoft Office PowerPoint</Application>
  <PresentationFormat>On-screen Show (4:3)</PresentationFormat>
  <Paragraphs>201</Paragraphs>
  <Slides>15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Century Gothic</vt:lpstr>
      <vt:lpstr>Lucida Sans Unicode</vt:lpstr>
      <vt:lpstr>Verdana</vt:lpstr>
      <vt:lpstr>Wingdings 2</vt:lpstr>
      <vt:lpstr>Wingdings 3</vt:lpstr>
      <vt:lpstr>Concourse</vt:lpstr>
      <vt:lpstr>Comp2: Marketing</vt:lpstr>
      <vt:lpstr>Learning Objectives</vt:lpstr>
      <vt:lpstr>Key terms </vt:lpstr>
      <vt:lpstr>Product Portfolio Analysis</vt:lpstr>
      <vt:lpstr>The Boston Matrix</vt:lpstr>
      <vt:lpstr>The Boston Matrix</vt:lpstr>
      <vt:lpstr>How to use the matrix</vt:lpstr>
      <vt:lpstr>Star</vt:lpstr>
      <vt:lpstr> Cash Cow</vt:lpstr>
      <vt:lpstr> Problem Child</vt:lpstr>
      <vt:lpstr> Dogs</vt:lpstr>
      <vt:lpstr>Product Portfolio Analysis - Conclusion</vt:lpstr>
      <vt:lpstr>Product Portfolio Analysis - Conclusion</vt:lpstr>
      <vt:lpstr>Activity</vt:lpstr>
      <vt:lpstr>HOMEWORK – DUE WEDNESDAY 16TH JANUARY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BS2: People</dc:title>
  <dc:creator>Rebecca Crumpton</dc:creator>
  <cp:lastModifiedBy>Seonaid Botfield</cp:lastModifiedBy>
  <cp:revision>81</cp:revision>
  <cp:lastPrinted>2017-03-29T16:34:17Z</cp:lastPrinted>
  <dcterms:created xsi:type="dcterms:W3CDTF">2015-01-03T13:14:32Z</dcterms:created>
  <dcterms:modified xsi:type="dcterms:W3CDTF">2019-02-01T17:37:34Z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