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68ED9-290F-43EB-B466-52A1070098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4DFDCD5-485F-4663-9952-2B379CE683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D8E105-1B62-4310-9899-6D734220702D}"/>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5" name="Footer Placeholder 4">
            <a:extLst>
              <a:ext uri="{FF2B5EF4-FFF2-40B4-BE49-F238E27FC236}">
                <a16:creationId xmlns:a16="http://schemas.microsoft.com/office/drawing/2014/main" id="{51528108-F878-43AE-8E47-51BF5E4C02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1AE18C-CB88-48FF-BE05-A5466B5463BE}"/>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806340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D5CB6-F5AE-4310-AD91-439FBAC9B3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30EC4D-4DE8-44F5-A14A-5D6ED54903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ACBF51-7151-4522-AFBF-6A2B3A903515}"/>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5" name="Footer Placeholder 4">
            <a:extLst>
              <a:ext uri="{FF2B5EF4-FFF2-40B4-BE49-F238E27FC236}">
                <a16:creationId xmlns:a16="http://schemas.microsoft.com/office/drawing/2014/main" id="{4D932866-0D86-43D0-AA11-774801BE8C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153D28-FFFF-4960-902A-DCC40B7C550E}"/>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374688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0E9CD6-92A7-4828-9976-0F43647F13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DAC733-B9E7-4C77-B6A8-6B07FCA7A2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0664F-D2E3-4D99-B8BC-1D798CD14A36}"/>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5" name="Footer Placeholder 4">
            <a:extLst>
              <a:ext uri="{FF2B5EF4-FFF2-40B4-BE49-F238E27FC236}">
                <a16:creationId xmlns:a16="http://schemas.microsoft.com/office/drawing/2014/main" id="{DC60A45E-69FD-446D-969C-3FC4E9B1A9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40A9D0-5E89-4D09-B688-464500BB1F4F}"/>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116505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D8E3-9910-468A-91DD-CBFBE59557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54CA57-3BD5-4770-A46A-577EA1C7FC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21F244-4C17-416A-A416-928FF14B4CD8}"/>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5" name="Footer Placeholder 4">
            <a:extLst>
              <a:ext uri="{FF2B5EF4-FFF2-40B4-BE49-F238E27FC236}">
                <a16:creationId xmlns:a16="http://schemas.microsoft.com/office/drawing/2014/main" id="{594867DE-E401-4D9D-90E0-A2E74451CC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3A4F2A-70C8-426F-9E47-4BB75C13F835}"/>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214648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243EA-77AE-4994-835D-DD62AD7BA2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04212A-63C4-4788-BE78-975013A5AD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D34E2F-AF0C-4045-BF96-957CFFE242B8}"/>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5" name="Footer Placeholder 4">
            <a:extLst>
              <a:ext uri="{FF2B5EF4-FFF2-40B4-BE49-F238E27FC236}">
                <a16:creationId xmlns:a16="http://schemas.microsoft.com/office/drawing/2014/main" id="{2C6AB14B-8ABC-480A-8FBA-A69A89EEDE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9079E7-7C4B-4206-AA97-ED51A479213F}"/>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3143149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D2C24-56B4-487C-AC26-7CD6C8032F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3BE737-DCEB-491A-8149-A48BA6060E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D4E4E3-7F76-4432-ADFA-E0FD1C5C78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821DC8A-77F4-4778-9044-75DC9C9B16FA}"/>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6" name="Footer Placeholder 5">
            <a:extLst>
              <a:ext uri="{FF2B5EF4-FFF2-40B4-BE49-F238E27FC236}">
                <a16:creationId xmlns:a16="http://schemas.microsoft.com/office/drawing/2014/main" id="{ED929626-1FF3-46D7-AB42-0E7B4B5673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D5F74C-CF51-4862-8BDE-897F05AD6818}"/>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291066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1DD7F-63F1-470E-A77B-07499DA0154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A6F147-ACC8-45AC-9DDD-D57FC6F29D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5098E5-8ECE-43EE-8CB0-A1CE0061D8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C2952E-43A4-49E8-BA69-536F0A27F0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6D810A-1F94-4807-856B-E65E00D141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C6B73D-5470-405B-97B6-BD245B4793A2}"/>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8" name="Footer Placeholder 7">
            <a:extLst>
              <a:ext uri="{FF2B5EF4-FFF2-40B4-BE49-F238E27FC236}">
                <a16:creationId xmlns:a16="http://schemas.microsoft.com/office/drawing/2014/main" id="{22DC2306-4FE5-4498-BD39-92440E62F39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53FB7AA-1D34-43CA-9ED6-C582BB64EC6F}"/>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303733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DF54E-31C6-4ECB-A1CB-508ED8199B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5FE8618-C3D2-441F-A261-F49AC952AB30}"/>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4" name="Footer Placeholder 3">
            <a:extLst>
              <a:ext uri="{FF2B5EF4-FFF2-40B4-BE49-F238E27FC236}">
                <a16:creationId xmlns:a16="http://schemas.microsoft.com/office/drawing/2014/main" id="{7D241DBE-7231-4842-9E8E-8F22FFFC0F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C236F7-531F-492E-814B-0E69C3D65488}"/>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122017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132FE6-D970-461B-BBDF-1FD8765AF8E3}"/>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3" name="Footer Placeholder 2">
            <a:extLst>
              <a:ext uri="{FF2B5EF4-FFF2-40B4-BE49-F238E27FC236}">
                <a16:creationId xmlns:a16="http://schemas.microsoft.com/office/drawing/2014/main" id="{958DE587-1C3F-4A91-8C23-3956042CF65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4A69DA-BED9-44C7-977F-D308A3962508}"/>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36099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19B0F-4495-4B6A-90D4-55F78D280A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1B5701A-9BF5-45FA-A3D4-91DF04C37B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C459DE-B3B3-42E0-B69C-32C67D1E9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68D189-1DFB-47A7-9ECB-364F05CF4466}"/>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6" name="Footer Placeholder 5">
            <a:extLst>
              <a:ext uri="{FF2B5EF4-FFF2-40B4-BE49-F238E27FC236}">
                <a16:creationId xmlns:a16="http://schemas.microsoft.com/office/drawing/2014/main" id="{88C659BE-B42A-443D-A468-952AFFCEDA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8F7AD9-D0BA-4D44-9C1E-0F9749AA5FEB}"/>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376865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AE61-A1CF-45C3-AC83-403396485A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81B429F-2656-4EC2-89BF-49CD8E8AD7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60C6AE3-1A08-475C-84CD-556B46D843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001519-C5D3-4C66-87D5-ABE8718A0CE7}"/>
              </a:ext>
            </a:extLst>
          </p:cNvPr>
          <p:cNvSpPr>
            <a:spLocks noGrp="1"/>
          </p:cNvSpPr>
          <p:nvPr>
            <p:ph type="dt" sz="half" idx="10"/>
          </p:nvPr>
        </p:nvSpPr>
        <p:spPr/>
        <p:txBody>
          <a:bodyPr/>
          <a:lstStyle/>
          <a:p>
            <a:fld id="{9A39473F-5A8D-4E6E-B9C5-A84B9C2D3D78}" type="datetimeFigureOut">
              <a:rPr lang="en-GB" smtClean="0"/>
              <a:t>12/03/2021</a:t>
            </a:fld>
            <a:endParaRPr lang="en-GB"/>
          </a:p>
        </p:txBody>
      </p:sp>
      <p:sp>
        <p:nvSpPr>
          <p:cNvPr id="6" name="Footer Placeholder 5">
            <a:extLst>
              <a:ext uri="{FF2B5EF4-FFF2-40B4-BE49-F238E27FC236}">
                <a16:creationId xmlns:a16="http://schemas.microsoft.com/office/drawing/2014/main" id="{20346AF9-B9D9-45C1-A424-7505D4A989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F81D71-1659-4A96-9AB3-9303629B8C76}"/>
              </a:ext>
            </a:extLst>
          </p:cNvPr>
          <p:cNvSpPr>
            <a:spLocks noGrp="1"/>
          </p:cNvSpPr>
          <p:nvPr>
            <p:ph type="sldNum" sz="quarter" idx="12"/>
          </p:nvPr>
        </p:nvSpPr>
        <p:spPr/>
        <p:txBody>
          <a:bodyPr/>
          <a:lstStyle/>
          <a:p>
            <a:fld id="{94123A75-7597-4B90-A2E3-BE3B7BC33968}" type="slidenum">
              <a:rPr lang="en-GB" smtClean="0"/>
              <a:t>‹#›</a:t>
            </a:fld>
            <a:endParaRPr lang="en-GB"/>
          </a:p>
        </p:txBody>
      </p:sp>
    </p:spTree>
    <p:extLst>
      <p:ext uri="{BB962C8B-B14F-4D97-AF65-F5344CB8AC3E}">
        <p14:creationId xmlns:p14="http://schemas.microsoft.com/office/powerpoint/2010/main" val="399080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A2D2F1-CFB3-4847-9358-D3841E846D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8B887A-C4D1-4950-A904-8E1D80F7ED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2B71A7-437B-4962-A056-B4587254AC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9473F-5A8D-4E6E-B9C5-A84B9C2D3D78}" type="datetimeFigureOut">
              <a:rPr lang="en-GB" smtClean="0"/>
              <a:t>12/03/2021</a:t>
            </a:fld>
            <a:endParaRPr lang="en-GB"/>
          </a:p>
        </p:txBody>
      </p:sp>
      <p:sp>
        <p:nvSpPr>
          <p:cNvPr id="5" name="Footer Placeholder 4">
            <a:extLst>
              <a:ext uri="{FF2B5EF4-FFF2-40B4-BE49-F238E27FC236}">
                <a16:creationId xmlns:a16="http://schemas.microsoft.com/office/drawing/2014/main" id="{2113220F-DC72-4F93-8761-D04396485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074D6F5-47D0-443B-A753-1BFD4387F2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23A75-7597-4B90-A2E3-BE3B7BC33968}" type="slidenum">
              <a:rPr lang="en-GB" smtClean="0"/>
              <a:t>‹#›</a:t>
            </a:fld>
            <a:endParaRPr lang="en-GB"/>
          </a:p>
        </p:txBody>
      </p:sp>
    </p:spTree>
    <p:extLst>
      <p:ext uri="{BB962C8B-B14F-4D97-AF65-F5344CB8AC3E}">
        <p14:creationId xmlns:p14="http://schemas.microsoft.com/office/powerpoint/2010/main" val="1077860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0B36-6200-426A-B9D9-7DEF636B9BF0}"/>
              </a:ext>
            </a:extLst>
          </p:cNvPr>
          <p:cNvSpPr>
            <a:spLocks noGrp="1"/>
          </p:cNvSpPr>
          <p:nvPr>
            <p:ph type="ctrTitle"/>
          </p:nvPr>
        </p:nvSpPr>
        <p:spPr/>
        <p:txBody>
          <a:bodyPr/>
          <a:lstStyle/>
          <a:p>
            <a:r>
              <a:rPr lang="en-GB" dirty="0"/>
              <a:t>Benchmark Feedback</a:t>
            </a:r>
          </a:p>
        </p:txBody>
      </p:sp>
      <p:sp>
        <p:nvSpPr>
          <p:cNvPr id="3" name="Subtitle 2">
            <a:extLst>
              <a:ext uri="{FF2B5EF4-FFF2-40B4-BE49-F238E27FC236}">
                <a16:creationId xmlns:a16="http://schemas.microsoft.com/office/drawing/2014/main" id="{F67A8373-3EC6-4990-BB02-8A52F6EFD27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56725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707FC-DDF3-4D44-9595-F4F9F24BCF34}"/>
              </a:ext>
            </a:extLst>
          </p:cNvPr>
          <p:cNvSpPr>
            <a:spLocks noGrp="1"/>
          </p:cNvSpPr>
          <p:nvPr>
            <p:ph type="title"/>
          </p:nvPr>
        </p:nvSpPr>
        <p:spPr/>
        <p:txBody>
          <a:bodyPr/>
          <a:lstStyle/>
          <a:p>
            <a:r>
              <a:rPr lang="en-GB" dirty="0"/>
              <a:t>Q1 </a:t>
            </a:r>
          </a:p>
        </p:txBody>
      </p:sp>
      <p:sp>
        <p:nvSpPr>
          <p:cNvPr id="3" name="Content Placeholder 2">
            <a:extLst>
              <a:ext uri="{FF2B5EF4-FFF2-40B4-BE49-F238E27FC236}">
                <a16:creationId xmlns:a16="http://schemas.microsoft.com/office/drawing/2014/main" id="{DE564C18-D757-4E65-B03C-CFD286EA594B}"/>
              </a:ext>
            </a:extLst>
          </p:cNvPr>
          <p:cNvSpPr>
            <a:spLocks noGrp="1"/>
          </p:cNvSpPr>
          <p:nvPr>
            <p:ph idx="1"/>
          </p:nvPr>
        </p:nvSpPr>
        <p:spPr/>
        <p:txBody>
          <a:bodyPr/>
          <a:lstStyle/>
          <a:p>
            <a:r>
              <a:rPr lang="en-GB" dirty="0"/>
              <a:t>Over a third of those who answered this question in the real thing achieved the full two marks</a:t>
            </a:r>
          </a:p>
          <a:p>
            <a:r>
              <a:rPr lang="en-GB" dirty="0"/>
              <a:t>You lose 1 mark here for not calculating to 1 dec pl</a:t>
            </a:r>
          </a:p>
          <a:p>
            <a:r>
              <a:rPr lang="en-GB" dirty="0"/>
              <a:t>Mark scheme quite generous in awarding a range of answers </a:t>
            </a:r>
          </a:p>
          <a:p>
            <a:r>
              <a:rPr lang="en-GB" dirty="0"/>
              <a:t>153000/43000 = 3.558</a:t>
            </a:r>
          </a:p>
          <a:p>
            <a:r>
              <a:rPr lang="en-GB" dirty="0"/>
              <a:t>So to 1 dec </a:t>
            </a:r>
            <a:r>
              <a:rPr lang="en-GB" dirty="0" err="1"/>
              <a:t>plac</a:t>
            </a:r>
            <a:r>
              <a:rPr lang="en-GB" dirty="0"/>
              <a:t> 3.6:1</a:t>
            </a:r>
          </a:p>
        </p:txBody>
      </p:sp>
    </p:spTree>
    <p:extLst>
      <p:ext uri="{BB962C8B-B14F-4D97-AF65-F5344CB8AC3E}">
        <p14:creationId xmlns:p14="http://schemas.microsoft.com/office/powerpoint/2010/main" val="300783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183DC-BAC2-49FA-9C22-AEE429651408}"/>
              </a:ext>
            </a:extLst>
          </p:cNvPr>
          <p:cNvSpPr>
            <a:spLocks noGrp="1"/>
          </p:cNvSpPr>
          <p:nvPr>
            <p:ph type="title"/>
          </p:nvPr>
        </p:nvSpPr>
        <p:spPr/>
        <p:txBody>
          <a:bodyPr/>
          <a:lstStyle/>
          <a:p>
            <a:r>
              <a:rPr lang="en-GB" dirty="0"/>
              <a:t>Q2</a:t>
            </a:r>
          </a:p>
        </p:txBody>
      </p:sp>
      <p:sp>
        <p:nvSpPr>
          <p:cNvPr id="3" name="Content Placeholder 2">
            <a:extLst>
              <a:ext uri="{FF2B5EF4-FFF2-40B4-BE49-F238E27FC236}">
                <a16:creationId xmlns:a16="http://schemas.microsoft.com/office/drawing/2014/main" id="{DD5E2E32-3D23-493F-B068-660CFEC524B3}"/>
              </a:ext>
            </a:extLst>
          </p:cNvPr>
          <p:cNvSpPr>
            <a:spLocks noGrp="1"/>
          </p:cNvSpPr>
          <p:nvPr>
            <p:ph idx="1"/>
          </p:nvPr>
        </p:nvSpPr>
        <p:spPr/>
        <p:txBody>
          <a:bodyPr>
            <a:normAutofit lnSpcReduction="10000"/>
          </a:bodyPr>
          <a:lstStyle/>
          <a:p>
            <a:r>
              <a:rPr lang="en-GB" dirty="0"/>
              <a:t>Look for definitions as you can gain credit for them in this case it will help you to explain how the big four are losing out to the smaller rivals</a:t>
            </a:r>
          </a:p>
          <a:p>
            <a:r>
              <a:rPr lang="en-GB" dirty="0"/>
              <a:t>You must identify evidence from the data in this case the big four gain how many and lose how may what is the net loss?</a:t>
            </a:r>
          </a:p>
          <a:p>
            <a:r>
              <a:rPr lang="en-GB" dirty="0"/>
              <a:t>Of the smaller rivals who have gained the most in effect taking market share away from established players in the market</a:t>
            </a:r>
          </a:p>
          <a:p>
            <a:r>
              <a:rPr lang="en-GB" dirty="0"/>
              <a:t>You must use the data i.e. quote data</a:t>
            </a:r>
          </a:p>
          <a:p>
            <a:r>
              <a:rPr lang="en-GB" dirty="0"/>
              <a:t>You must explain how the data you have quoted shows that the market power is weakening</a:t>
            </a:r>
          </a:p>
        </p:txBody>
      </p:sp>
    </p:spTree>
    <p:extLst>
      <p:ext uri="{BB962C8B-B14F-4D97-AF65-F5344CB8AC3E}">
        <p14:creationId xmlns:p14="http://schemas.microsoft.com/office/powerpoint/2010/main" val="198667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93DB2-B9C1-40CB-B34B-B1FA45D10C94}"/>
              </a:ext>
            </a:extLst>
          </p:cNvPr>
          <p:cNvSpPr>
            <a:spLocks noGrp="1"/>
          </p:cNvSpPr>
          <p:nvPr>
            <p:ph type="title"/>
          </p:nvPr>
        </p:nvSpPr>
        <p:spPr/>
        <p:txBody>
          <a:bodyPr/>
          <a:lstStyle/>
          <a:p>
            <a:r>
              <a:rPr lang="en-GB" dirty="0"/>
              <a:t>Q3</a:t>
            </a:r>
          </a:p>
        </p:txBody>
      </p:sp>
      <p:sp>
        <p:nvSpPr>
          <p:cNvPr id="3" name="Content Placeholder 2">
            <a:extLst>
              <a:ext uri="{FF2B5EF4-FFF2-40B4-BE49-F238E27FC236}">
                <a16:creationId xmlns:a16="http://schemas.microsoft.com/office/drawing/2014/main" id="{B2DCEA85-E010-408C-91D9-E8E2901B7FEA}"/>
              </a:ext>
            </a:extLst>
          </p:cNvPr>
          <p:cNvSpPr>
            <a:spLocks noGrp="1"/>
          </p:cNvSpPr>
          <p:nvPr>
            <p:ph idx="1"/>
          </p:nvPr>
        </p:nvSpPr>
        <p:spPr/>
        <p:txBody>
          <a:bodyPr>
            <a:normAutofit fontScale="92500" lnSpcReduction="10000"/>
          </a:bodyPr>
          <a:lstStyle/>
          <a:p>
            <a:r>
              <a:rPr lang="en-GB" dirty="0"/>
              <a:t>Need a diagram in this case monopoly diagram explaining how lowering of barriers to entry might lead to lower prices and normal profit being made</a:t>
            </a:r>
          </a:p>
          <a:p>
            <a:r>
              <a:rPr lang="en-GB" dirty="0"/>
              <a:t>Give examples of barriers to entry and their removal</a:t>
            </a:r>
          </a:p>
          <a:p>
            <a:r>
              <a:rPr lang="en-GB" dirty="0"/>
              <a:t>Explain concept of contestability</a:t>
            </a:r>
          </a:p>
          <a:p>
            <a:r>
              <a:rPr lang="en-GB" dirty="0"/>
              <a:t>Use the data show you know that at the time of this case study market is oligopolistic</a:t>
            </a:r>
          </a:p>
          <a:p>
            <a:r>
              <a:rPr lang="en-GB" dirty="0"/>
              <a:t>Use the diagram to support your explanation reference MR=MC , sales maximisation</a:t>
            </a:r>
          </a:p>
          <a:p>
            <a:r>
              <a:rPr lang="en-GB" dirty="0"/>
              <a:t>Show you know from the data that it is the challenger banks such as metro and those online challengers that have lower costs that force the incumbent firms to adjust their pricing </a:t>
            </a:r>
          </a:p>
        </p:txBody>
      </p:sp>
    </p:spTree>
    <p:extLst>
      <p:ext uri="{BB962C8B-B14F-4D97-AF65-F5344CB8AC3E}">
        <p14:creationId xmlns:p14="http://schemas.microsoft.com/office/powerpoint/2010/main" val="1689026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7A569-4769-4BE0-AA4D-D8330B5103DE}"/>
              </a:ext>
            </a:extLst>
          </p:cNvPr>
          <p:cNvSpPr>
            <a:spLocks noGrp="1"/>
          </p:cNvSpPr>
          <p:nvPr>
            <p:ph type="title"/>
          </p:nvPr>
        </p:nvSpPr>
        <p:spPr/>
        <p:txBody>
          <a:bodyPr/>
          <a:lstStyle/>
          <a:p>
            <a:r>
              <a:rPr lang="en-GB" dirty="0"/>
              <a:t>Q4</a:t>
            </a:r>
          </a:p>
        </p:txBody>
      </p:sp>
      <p:sp>
        <p:nvSpPr>
          <p:cNvPr id="3" name="Content Placeholder 2">
            <a:extLst>
              <a:ext uri="{FF2B5EF4-FFF2-40B4-BE49-F238E27FC236}">
                <a16:creationId xmlns:a16="http://schemas.microsoft.com/office/drawing/2014/main" id="{4807761A-856C-464A-B63A-F4AD35EA32F8}"/>
              </a:ext>
            </a:extLst>
          </p:cNvPr>
          <p:cNvSpPr>
            <a:spLocks noGrp="1"/>
          </p:cNvSpPr>
          <p:nvPr>
            <p:ph idx="1"/>
          </p:nvPr>
        </p:nvSpPr>
        <p:spPr/>
        <p:txBody>
          <a:bodyPr>
            <a:normAutofit fontScale="70000" lnSpcReduction="20000"/>
          </a:bodyPr>
          <a:lstStyle/>
          <a:p>
            <a:r>
              <a:rPr lang="en-GB" dirty="0"/>
              <a:t>Essays need a clear structure an intro which sets out line of argument that will be followed</a:t>
            </a:r>
          </a:p>
          <a:p>
            <a:r>
              <a:rPr lang="en-GB" dirty="0"/>
              <a:t>In this case structure of essay yes they should intervene further, no they shouldn’t (i.e. existing intervention is enough and market forces can do the rest), justified conclusion</a:t>
            </a:r>
          </a:p>
          <a:p>
            <a:r>
              <a:rPr lang="en-GB" dirty="0"/>
              <a:t>Use the clues in the extracts </a:t>
            </a:r>
          </a:p>
          <a:p>
            <a:r>
              <a:rPr lang="en-GB" dirty="0"/>
              <a:t>You must use theoretical concepts to build your line of argument i.e. deregulation, improving information to minimise the market failure associated with lack of information, breaking up of monopoly, making the market more contestable, regulating prices i.e. price caps to prevent consumers being exploited.</a:t>
            </a:r>
          </a:p>
          <a:p>
            <a:r>
              <a:rPr lang="en-GB" dirty="0"/>
              <a:t>Consider the benefits of allowing firms to get large in this industry i.e. economies of scale (but be specific </a:t>
            </a:r>
            <a:r>
              <a:rPr lang="en-GB" dirty="0" err="1"/>
              <a:t>e.g</a:t>
            </a:r>
            <a:r>
              <a:rPr lang="en-GB" dirty="0"/>
              <a:t> technical economies of scale investment in IT infrastructure needed in a complex industry), MES, profits leading to dynamic efficiency but tension between this and rewarding shareholder</a:t>
            </a:r>
          </a:p>
          <a:p>
            <a:r>
              <a:rPr lang="en-GB" dirty="0"/>
              <a:t>Answer the question that is there not which policies could they use but should they intervene further</a:t>
            </a:r>
          </a:p>
          <a:p>
            <a:r>
              <a:rPr lang="en-GB" dirty="0"/>
              <a:t>Markets work, markets fail, govt intervenes, </a:t>
            </a:r>
            <a:r>
              <a:rPr lang="en-GB"/>
              <a:t>govt fails</a:t>
            </a:r>
          </a:p>
        </p:txBody>
      </p:sp>
    </p:spTree>
    <p:extLst>
      <p:ext uri="{BB962C8B-B14F-4D97-AF65-F5344CB8AC3E}">
        <p14:creationId xmlns:p14="http://schemas.microsoft.com/office/powerpoint/2010/main" val="823762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454</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Benchmark Feedback</vt:lpstr>
      <vt:lpstr>Q1 </vt:lpstr>
      <vt:lpstr>Q2</vt:lpstr>
      <vt:lpstr>Q3</vt:lpstr>
      <vt:lpstr>Q4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 Feedback</dc:title>
  <dc:creator>Jane Scott</dc:creator>
  <cp:lastModifiedBy>Jane Scott</cp:lastModifiedBy>
  <cp:revision>5</cp:revision>
  <dcterms:created xsi:type="dcterms:W3CDTF">2021-03-10T17:38:16Z</dcterms:created>
  <dcterms:modified xsi:type="dcterms:W3CDTF">2021-03-12T10:08:59Z</dcterms:modified>
</cp:coreProperties>
</file>