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9" r:id="rId5"/>
    <p:sldId id="260" r:id="rId6"/>
    <p:sldId id="261" r:id="rId7"/>
    <p:sldId id="262" r:id="rId8"/>
    <p:sldId id="263" r:id="rId9"/>
    <p:sldId id="25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2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22175-FF23-4A17-8F75-0CF16BAED1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7FE810-BF83-4242-86D1-D0DCA778BD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1CA2C-F3F1-416B-9BAA-9F63FFDCC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CD73-2973-4550-9170-D530358B3985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576271-9BAE-4758-8389-A34636814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93C45C-64CE-4F3A-A582-563DCE2DC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4467-28CB-4265-A3FA-ED765157F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232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5FB56-647F-4D34-A265-4883EDACC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6A2865-60C7-4406-922E-76AC40D7E0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476E55-DE98-4171-95DD-2EFADE16F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CD73-2973-4550-9170-D530358B3985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D4B87-C93D-41B5-9988-E464EB9FA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CF732-406D-4BD6-8822-BEFA71752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4467-28CB-4265-A3FA-ED765157F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337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426CDF-5BA0-4FC3-BFA8-BE695A3045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83113B-FBA0-4EF5-ABE6-5A8509BF73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59958-E8AD-43C4-8DFA-58B77BBEB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CD73-2973-4550-9170-D530358B3985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8792F7-BAFB-4E12-8F0E-AB8AFFCA0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41440-E269-4CFB-AD4D-2D3E7FAB9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4467-28CB-4265-A3FA-ED765157F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58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365EA-8611-49CF-A978-5E915535A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D9AC1-5361-4DD9-9675-80123DF08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C7C63-6965-482A-98E2-97581A79B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CD73-2973-4550-9170-D530358B3985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525F16-CCC4-4DA5-B9A1-5A1CF7480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4DDB91-8AC5-40C5-8A54-677527CFA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4467-28CB-4265-A3FA-ED765157F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356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63CBF-C82E-4C63-A8DF-60AD49434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44BD6-A7B0-403A-9940-3F823DC03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410C0-C8E5-4489-B67C-25D64287C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CD73-2973-4550-9170-D530358B3985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887EC-949A-4456-984A-7AE301F20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149F10-CE85-4CB6-B7B8-F756D07D0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4467-28CB-4265-A3FA-ED765157F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908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D621F-453B-41E3-AF47-4B45FFC82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1EECA-65F3-49C5-8194-ECE9F73A2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B49C03-5C85-4520-8D01-64C7F80BF4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6DF794-EF68-445B-BD49-F5A73D588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CD73-2973-4550-9170-D530358B3985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CBFD18-84BD-4FED-BCAC-8379D2037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91051C-D66D-4A6C-B7AB-6AFBB9884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4467-28CB-4265-A3FA-ED765157F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641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69851-8DF7-4B4F-A02B-FC9137767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A3288-9315-4AF8-9C0D-5D54CA0EB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27DA07-596B-4488-87F0-6C1436E06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AEFE69-7BB8-4B5F-A03A-367E709533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6726DA-6421-476F-8A76-89122D09D0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7BCF1A-217D-45DC-B664-57EB9B87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CD73-2973-4550-9170-D530358B3985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D3ECDA-293E-4705-8072-10336D16E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9CAD73-AAEF-48E0-A285-F58890276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4467-28CB-4265-A3FA-ED765157F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902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6E4E3-F49A-4D57-A51C-6BEE78D67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78C8BA-B1E8-436F-B855-458FD702B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CD73-2973-4550-9170-D530358B3985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7BF62E-2AC9-416E-9B79-EB1379402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C08AF5-17AC-40D2-A4C6-354E77386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4467-28CB-4265-A3FA-ED765157F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509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305B-B7E5-4B15-BFA3-B9E44597D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CD73-2973-4550-9170-D530358B3985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166D44-2B8D-4BC4-9911-721AA5458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DBC0AE-E5B8-483C-A4D7-06B4E6AA9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4467-28CB-4265-A3FA-ED765157F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027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9CE7E-CDE1-4638-B278-8B5344D12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93456-132A-452B-AFD8-E53F4EA34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DC7DCC-9029-4D30-9C4B-0AB188B84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7B879D-24F6-49D6-BAE8-532787F91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CD73-2973-4550-9170-D530358B3985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BB9DF1-D4AF-4EAF-A93C-2B755376D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E38D8C-F6A8-4B3E-A66C-D93F75EE1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4467-28CB-4265-A3FA-ED765157F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830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40F2E-2433-41BE-A3D7-C00FA09D0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183BE4-77A9-4A1F-9A0A-87E0325E7B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257BB8-7913-4279-91A9-A526D9AD1B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56C5DD-F231-41ED-98BF-9A1C0971F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CD73-2973-4550-9170-D530358B3985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D92C1A-78E0-4F8D-93A2-DAFC4BACC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2F24B7-5D24-43FC-8546-61924BB88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4467-28CB-4265-A3FA-ED765157F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626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8C1C53-D6F7-4585-8AAB-241E86588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00864-5D04-4B3F-B8D7-D6138EC5A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0FB22E-B282-4B89-BB53-AF8428210C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5CD73-2973-4550-9170-D530358B3985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3445B-136E-42F8-8390-5E079A2EA6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D32C2-A3AD-4DB5-8DEC-E3C3ADBCD6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84467-28CB-4265-A3FA-ED765157F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327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C14F7-FBE8-4878-8ECE-B6B238FF20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Focusing your revision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E53CC8-6FA7-49F2-86F4-0A231DA7CA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838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AC941-0430-44F0-95E7-978C92E39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5003F-9D18-429D-9D4E-CF6F3CBD7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is not a definitive list of topics in relation to 4.2.6 but useful as a starting point for a definitive list you should refer to your copy of </a:t>
            </a:r>
            <a:r>
              <a:rPr lang="en-GB"/>
              <a:t>the specification</a:t>
            </a:r>
          </a:p>
        </p:txBody>
      </p:sp>
    </p:spTree>
    <p:extLst>
      <p:ext uri="{BB962C8B-B14F-4D97-AF65-F5344CB8AC3E}">
        <p14:creationId xmlns:p14="http://schemas.microsoft.com/office/powerpoint/2010/main" val="2228924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968C4-7DAD-4BAA-ABAC-67FF615C3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654B1-E1A7-4604-8824-206032D80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Remember a good economist adopts a synoptic approach and is able to make links between areas of the spec</a:t>
            </a:r>
          </a:p>
          <a:p>
            <a:r>
              <a:rPr lang="en-GB" dirty="0"/>
              <a:t>4.2.6 the international economy</a:t>
            </a:r>
          </a:p>
          <a:p>
            <a:pPr lvl="1"/>
            <a:r>
              <a:rPr lang="en-GB" dirty="0"/>
              <a:t>Globalisation</a:t>
            </a:r>
          </a:p>
          <a:p>
            <a:pPr lvl="1"/>
            <a:r>
              <a:rPr lang="en-GB" dirty="0"/>
              <a:t>Trade</a:t>
            </a:r>
          </a:p>
          <a:p>
            <a:pPr lvl="1"/>
            <a:r>
              <a:rPr lang="en-GB" dirty="0"/>
              <a:t>Balance of payments</a:t>
            </a:r>
          </a:p>
          <a:p>
            <a:pPr lvl="1"/>
            <a:r>
              <a:rPr lang="en-GB" dirty="0"/>
              <a:t>Exchange rates</a:t>
            </a:r>
          </a:p>
          <a:p>
            <a:pPr lvl="1"/>
            <a:r>
              <a:rPr lang="en-GB" dirty="0"/>
              <a:t>Economic growth 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4274535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DABC5-10E4-4AD5-B6AF-A132F4538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Globalisation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3A949-55B1-4A94-AE30-F67D10EC0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causes it?</a:t>
            </a:r>
          </a:p>
          <a:p>
            <a:r>
              <a:rPr lang="en-GB" dirty="0"/>
              <a:t>What characterises it?</a:t>
            </a:r>
          </a:p>
          <a:p>
            <a:r>
              <a:rPr lang="en-GB" dirty="0"/>
              <a:t>What is the impact/consequences for developed and less developed countries?</a:t>
            </a:r>
          </a:p>
          <a:p>
            <a:r>
              <a:rPr lang="en-GB" dirty="0"/>
              <a:t>What role have multinationals played in globalisation?</a:t>
            </a:r>
          </a:p>
        </p:txBody>
      </p:sp>
    </p:spTree>
    <p:extLst>
      <p:ext uri="{BB962C8B-B14F-4D97-AF65-F5344CB8AC3E}">
        <p14:creationId xmlns:p14="http://schemas.microsoft.com/office/powerpoint/2010/main" val="1788492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E27D4-C6A6-4993-9D77-60AC5D201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1FA13-8733-4D58-80CD-986192AA4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Comparative and absolute advantage</a:t>
            </a:r>
          </a:p>
          <a:p>
            <a:r>
              <a:rPr lang="en-GB" dirty="0"/>
              <a:t>Importance of specialisation and trade in increasing total output</a:t>
            </a:r>
          </a:p>
          <a:p>
            <a:r>
              <a:rPr lang="en-GB" dirty="0"/>
              <a:t>Benefits of trade e.g. impact on competition, exploiting economies of scale</a:t>
            </a:r>
          </a:p>
          <a:p>
            <a:r>
              <a:rPr lang="en-GB" dirty="0"/>
              <a:t>Costs of international trade</a:t>
            </a:r>
          </a:p>
          <a:p>
            <a:r>
              <a:rPr lang="en-GB" dirty="0"/>
              <a:t>Explaining how the pattern of trade between the UK and the rest of the world is changing</a:t>
            </a:r>
          </a:p>
          <a:p>
            <a:r>
              <a:rPr lang="en-GB" dirty="0"/>
              <a:t>Protectionist policies why they are used and the impact of them</a:t>
            </a:r>
          </a:p>
          <a:p>
            <a:r>
              <a:rPr lang="en-GB" dirty="0"/>
              <a:t>Features of a customs union</a:t>
            </a:r>
          </a:p>
          <a:p>
            <a:r>
              <a:rPr lang="en-GB" dirty="0"/>
              <a:t>Characteristics of SEM</a:t>
            </a:r>
          </a:p>
          <a:p>
            <a:r>
              <a:rPr lang="en-GB" dirty="0"/>
              <a:t>Consequences of UK membership of EU</a:t>
            </a:r>
          </a:p>
          <a:p>
            <a:r>
              <a:rPr lang="en-GB" dirty="0"/>
              <a:t>Role of WTO</a:t>
            </a:r>
          </a:p>
        </p:txBody>
      </p:sp>
    </p:spTree>
    <p:extLst>
      <p:ext uri="{BB962C8B-B14F-4D97-AF65-F5344CB8AC3E}">
        <p14:creationId xmlns:p14="http://schemas.microsoft.com/office/powerpoint/2010/main" val="236013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407DD-3C84-4ACD-80CD-89CAD1B92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Balance of Payments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0E648-336E-4467-932C-286B90964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Difference between the three components</a:t>
            </a:r>
          </a:p>
          <a:p>
            <a:r>
              <a:rPr lang="en-GB" dirty="0"/>
              <a:t>Implications of running deficits and surpluses</a:t>
            </a:r>
          </a:p>
          <a:p>
            <a:r>
              <a:rPr lang="en-GB" dirty="0"/>
              <a:t>Factors that influence the BOP</a:t>
            </a:r>
          </a:p>
          <a:p>
            <a:r>
              <a:rPr lang="en-GB" dirty="0"/>
              <a:t>Impact of investment flows between countries</a:t>
            </a:r>
          </a:p>
          <a:p>
            <a:r>
              <a:rPr lang="en-GB" dirty="0"/>
              <a:t>Policies to correct a deficit/surplus</a:t>
            </a:r>
          </a:p>
          <a:p>
            <a:r>
              <a:rPr lang="en-GB" dirty="0"/>
              <a:t>Expenditure switching and expenditure reducing policies</a:t>
            </a:r>
          </a:p>
          <a:p>
            <a:r>
              <a:rPr lang="en-GB" dirty="0"/>
              <a:t>Effect of policies to correct BOP on other macro objectives (is there a </a:t>
            </a:r>
            <a:r>
              <a:rPr lang="en-GB" dirty="0" err="1"/>
              <a:t>tradeoff</a:t>
            </a:r>
            <a:r>
              <a:rPr lang="en-GB" dirty="0"/>
              <a:t>)</a:t>
            </a:r>
          </a:p>
          <a:p>
            <a:r>
              <a:rPr lang="en-GB" dirty="0"/>
              <a:t>Implications of a trading partner taking action to correct their BOP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3633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D5BB6-3271-4EF0-827A-04DD701A9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Exchange rate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E0CBE-EDA8-4EE5-84CF-C45F903ED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Fixed vs floating how rates are determined</a:t>
            </a:r>
          </a:p>
          <a:p>
            <a:r>
              <a:rPr lang="en-GB" dirty="0"/>
              <a:t>How govt can intervene to influence an exchange rate</a:t>
            </a:r>
          </a:p>
          <a:p>
            <a:r>
              <a:rPr lang="en-GB" dirty="0"/>
              <a:t>Advantages and drawbacks of fixed and floating systems</a:t>
            </a:r>
          </a:p>
          <a:p>
            <a:r>
              <a:rPr lang="en-GB" dirty="0"/>
              <a:t>Advantages and drawbacks of being a member of a currency union (e.g. Eurozone)</a:t>
            </a:r>
          </a:p>
        </p:txBody>
      </p:sp>
    </p:spTree>
    <p:extLst>
      <p:ext uri="{BB962C8B-B14F-4D97-AF65-F5344CB8AC3E}">
        <p14:creationId xmlns:p14="http://schemas.microsoft.com/office/powerpoint/2010/main" val="4085903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DC13C-0B62-4A63-AC38-E3408BDB3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Economic growth and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88782-DEA9-4393-BD89-41289CDE2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Difference between growth and development</a:t>
            </a:r>
          </a:p>
          <a:p>
            <a:r>
              <a:rPr lang="en-GB" dirty="0"/>
              <a:t>Characteristics of an LEDC</a:t>
            </a:r>
          </a:p>
          <a:p>
            <a:r>
              <a:rPr lang="en-GB" dirty="0"/>
              <a:t>Main indicators of development (</a:t>
            </a:r>
            <a:r>
              <a:rPr lang="en-GB" dirty="0" err="1"/>
              <a:t>incl</a:t>
            </a:r>
            <a:r>
              <a:rPr lang="en-GB" dirty="0"/>
              <a:t> HDI)</a:t>
            </a:r>
          </a:p>
          <a:p>
            <a:r>
              <a:rPr lang="en-GB" dirty="0"/>
              <a:t>Main factors influencing growth and development</a:t>
            </a:r>
          </a:p>
          <a:p>
            <a:r>
              <a:rPr lang="en-GB" dirty="0"/>
              <a:t>Main barriers to growth and development</a:t>
            </a:r>
          </a:p>
          <a:p>
            <a:r>
              <a:rPr lang="en-GB" dirty="0"/>
              <a:t>Policies to promote growth and development</a:t>
            </a:r>
          </a:p>
          <a:p>
            <a:r>
              <a:rPr lang="en-GB" dirty="0"/>
              <a:t>Role of aid and trade in promoting growth 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921524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1C436-4B60-4820-9BFE-21BB40468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resources to support your revision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5F750-0DF4-4781-85CA-83795BDAA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Textbook (make use of both first and second year)</a:t>
            </a:r>
          </a:p>
          <a:p>
            <a:r>
              <a:rPr lang="en-GB" dirty="0"/>
              <a:t>Tutor2u lots of good resources on these topics including practice essay questions</a:t>
            </a:r>
          </a:p>
          <a:p>
            <a:r>
              <a:rPr lang="en-GB" dirty="0"/>
              <a:t>Past paper questions (see booklet on GOL)</a:t>
            </a:r>
          </a:p>
          <a:p>
            <a:r>
              <a:rPr lang="en-GB" dirty="0" err="1"/>
              <a:t>Econplusdal</a:t>
            </a:r>
            <a:r>
              <a:rPr lang="en-GB" dirty="0"/>
              <a:t> and </a:t>
            </a:r>
            <a:r>
              <a:rPr lang="en-GB" dirty="0" err="1"/>
              <a:t>pajoholden</a:t>
            </a:r>
            <a:r>
              <a:rPr lang="en-GB" dirty="0"/>
              <a:t> clips</a:t>
            </a:r>
          </a:p>
          <a:p>
            <a:r>
              <a:rPr lang="en-GB" dirty="0"/>
              <a:t>Lots of good revision guides in the library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82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385</Words>
  <Application>Microsoft Office PowerPoint</Application>
  <PresentationFormat>Widescreen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Focusing your revision</vt:lpstr>
      <vt:lpstr>PowerPoint Presentation</vt:lpstr>
      <vt:lpstr>PowerPoint Presentation</vt:lpstr>
      <vt:lpstr>Globalisation</vt:lpstr>
      <vt:lpstr>Trade</vt:lpstr>
      <vt:lpstr>Balance of Payments</vt:lpstr>
      <vt:lpstr>Exchange rate systems</vt:lpstr>
      <vt:lpstr>Economic growth and development</vt:lpstr>
      <vt:lpstr>Key resources to support your revision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Focusing your revision</dc:title>
  <dc:creator>Jane Scott</dc:creator>
  <cp:lastModifiedBy>Jane Scott</cp:lastModifiedBy>
  <cp:revision>8</cp:revision>
  <dcterms:created xsi:type="dcterms:W3CDTF">2021-03-22T15:57:46Z</dcterms:created>
  <dcterms:modified xsi:type="dcterms:W3CDTF">2021-03-25T12:48:16Z</dcterms:modified>
</cp:coreProperties>
</file>