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5" d="100"/>
          <a:sy n="55" d="100"/>
        </p:scale>
        <p:origin x="11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6718C031-9D2E-4DC4-9602-8E379DFF464F}" type="datetimeFigureOut">
              <a:rPr lang="en-GB" smtClean="0"/>
              <a:t>08/02/2019</a:t>
            </a:fld>
            <a:endParaRPr lang="en-GB"/>
          </a:p>
        </p:txBody>
      </p:sp>
      <p:sp>
        <p:nvSpPr>
          <p:cNvPr id="4" name="Footer Placeholder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73479C66-1FE7-4ABE-A220-BA4EB2638A92}" type="slidenum">
              <a:rPr lang="en-GB" smtClean="0"/>
              <a:t>‹#›</a:t>
            </a:fld>
            <a:endParaRPr lang="en-GB"/>
          </a:p>
        </p:txBody>
      </p:sp>
    </p:spTree>
    <p:extLst>
      <p:ext uri="{BB962C8B-B14F-4D97-AF65-F5344CB8AC3E}">
        <p14:creationId xmlns:p14="http://schemas.microsoft.com/office/powerpoint/2010/main" val="2493603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6AA38711-A537-3747-9E16-5E2364A21C71}" type="datetimeFigureOut">
              <a:rPr lang="en-US" smtClean="0"/>
              <a:t>2/8/2019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0169A4F5-810B-0548-9356-929DAA3FA408}" type="slidenum">
              <a:rPr lang="en-US" smtClean="0"/>
              <a:t>‹#›</a:t>
            </a:fld>
            <a:endParaRPr lang="en-US"/>
          </a:p>
        </p:txBody>
      </p:sp>
    </p:spTree>
    <p:extLst>
      <p:ext uri="{BB962C8B-B14F-4D97-AF65-F5344CB8AC3E}">
        <p14:creationId xmlns:p14="http://schemas.microsoft.com/office/powerpoint/2010/main" val="171204809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2F0292D-1797-49A5-8D2D-8D50C72EF3CC}" type="datetimeFigureOut">
              <a:rPr lang="en-US" smtClean="0"/>
              <a:t>2/8/2019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6CC888B-D9F9-4E54-B722-F151A9F45E95}"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176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676665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1835674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2F0292D-1797-49A5-8D2D-8D50C72EF3C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28617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F0292D-1797-49A5-8D2D-8D50C72EF3CC}" type="datetimeFigureOut">
              <a:rPr lang="en-US" smtClean="0"/>
              <a:t>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CC888B-D9F9-4E54-B722-F151A9F45E95}"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07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2F0292D-1797-49A5-8D2D-8D50C72EF3C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24136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2F0292D-1797-49A5-8D2D-8D50C72EF3CC}" type="datetimeFigureOut">
              <a:rPr lang="en-US" smtClean="0"/>
              <a:t>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36501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F0292D-1797-49A5-8D2D-8D50C72EF3CC}" type="datetimeFigureOut">
              <a:rPr lang="en-US" smtClean="0"/>
              <a:t>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49715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0292D-1797-49A5-8D2D-8D50C72EF3CC}" type="datetimeFigureOut">
              <a:rPr lang="en-US" smtClean="0"/>
              <a:t>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405318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2562515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F0292D-1797-49A5-8D2D-8D50C72EF3CC}" type="datetimeFigureOut">
              <a:rPr lang="en-US" smtClean="0"/>
              <a:t>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CC888B-D9F9-4E54-B722-F151A9F45E95}" type="slidenum">
              <a:rPr lang="en-US" smtClean="0"/>
              <a:t>‹#›</a:t>
            </a:fld>
            <a:endParaRPr lang="en-US"/>
          </a:p>
        </p:txBody>
      </p:sp>
    </p:spTree>
    <p:extLst>
      <p:ext uri="{BB962C8B-B14F-4D97-AF65-F5344CB8AC3E}">
        <p14:creationId xmlns:p14="http://schemas.microsoft.com/office/powerpoint/2010/main" val="317984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A2F0292D-1797-49A5-8D2D-8D50C72EF3CC}" type="datetimeFigureOut">
              <a:rPr lang="en-US" smtClean="0"/>
              <a:t>2/8/2019</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D6CC888B-D9F9-4E54-B722-F151A9F45E95}" type="slidenum">
              <a:rPr lang="en-US" smtClean="0"/>
              <a:t>‹#›</a:t>
            </a:fld>
            <a:endParaRPr lang="en-US"/>
          </a:p>
        </p:txBody>
      </p:sp>
    </p:spTree>
    <p:extLst>
      <p:ext uri="{BB962C8B-B14F-4D97-AF65-F5344CB8AC3E}">
        <p14:creationId xmlns:p14="http://schemas.microsoft.com/office/powerpoint/2010/main" val="2110771916"/>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STRATIFICATION Revision Session</a:t>
            </a:r>
            <a:endParaRPr lang="en-US" dirty="0"/>
          </a:p>
        </p:txBody>
      </p:sp>
      <p:sp>
        <p:nvSpPr>
          <p:cNvPr id="3" name="Subtitle 2"/>
          <p:cNvSpPr>
            <a:spLocks noGrp="1"/>
          </p:cNvSpPr>
          <p:nvPr>
            <p:ph type="subTitle" idx="1"/>
          </p:nvPr>
        </p:nvSpPr>
        <p:spPr/>
        <p:txBody>
          <a:bodyPr/>
          <a:lstStyle/>
          <a:p>
            <a:r>
              <a:rPr lang="en-US" dirty="0" smtClean="0"/>
              <a:t>Tips and tricks</a:t>
            </a:r>
            <a:endParaRPr lang="en-US" dirty="0"/>
          </a:p>
        </p:txBody>
      </p:sp>
    </p:spTree>
    <p:extLst>
      <p:ext uri="{BB962C8B-B14F-4D97-AF65-F5344CB8AC3E}">
        <p14:creationId xmlns:p14="http://schemas.microsoft.com/office/powerpoint/2010/main" val="1075503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answers</a:t>
            </a:r>
            <a:endParaRPr lang="en-GB" dirty="0"/>
          </a:p>
        </p:txBody>
      </p:sp>
      <p:sp>
        <p:nvSpPr>
          <p:cNvPr id="3" name="Content Placeholder 2"/>
          <p:cNvSpPr>
            <a:spLocks noGrp="1"/>
          </p:cNvSpPr>
          <p:nvPr>
            <p:ph idx="1"/>
          </p:nvPr>
        </p:nvSpPr>
        <p:spPr/>
        <p:txBody>
          <a:bodyPr/>
          <a:lstStyle/>
          <a:p>
            <a:pPr marL="34290" indent="0">
              <a:buNone/>
            </a:pPr>
            <a:r>
              <a:rPr lang="en-GB" dirty="0"/>
              <a:t>Answers may include the following and/or other relevant points:</a:t>
            </a:r>
          </a:p>
          <a:p>
            <a:pPr marL="34290" indent="0">
              <a:buNone/>
            </a:pPr>
            <a:r>
              <a:rPr lang="en-GB" dirty="0"/>
              <a:t>• classification of occupations</a:t>
            </a:r>
          </a:p>
          <a:p>
            <a:pPr marL="34290" indent="0">
              <a:buNone/>
            </a:pPr>
            <a:r>
              <a:rPr lang="en-GB" dirty="0"/>
              <a:t>• ownership of property/means of production</a:t>
            </a:r>
          </a:p>
          <a:p>
            <a:pPr marL="34290" indent="0">
              <a:buNone/>
            </a:pPr>
            <a:r>
              <a:rPr lang="en-GB" dirty="0"/>
              <a:t>• prejudice, discrimination, institutional racism</a:t>
            </a:r>
          </a:p>
          <a:p>
            <a:pPr marL="34290" indent="0">
              <a:buNone/>
            </a:pPr>
            <a:r>
              <a:rPr lang="en-GB" dirty="0"/>
              <a:t>• Marxist theories: divided working class; </a:t>
            </a:r>
            <a:r>
              <a:rPr lang="en-GB" dirty="0" err="1"/>
              <a:t>racialised</a:t>
            </a:r>
            <a:r>
              <a:rPr lang="en-GB" dirty="0"/>
              <a:t> class fractions</a:t>
            </a:r>
          </a:p>
          <a:p>
            <a:pPr marL="34290" indent="0">
              <a:buNone/>
            </a:pPr>
            <a:r>
              <a:rPr lang="en-GB" dirty="0"/>
              <a:t>• Weberian theories: underclass; dual </a:t>
            </a:r>
            <a:r>
              <a:rPr lang="en-GB" dirty="0" smtClean="0"/>
              <a:t>labour </a:t>
            </a:r>
            <a:r>
              <a:rPr lang="en-GB" dirty="0"/>
              <a:t>market</a:t>
            </a:r>
          </a:p>
          <a:p>
            <a:pPr marL="34290" indent="0">
              <a:buNone/>
            </a:pPr>
            <a:r>
              <a:rPr lang="en-GB" dirty="0"/>
              <a:t>• political marginalisation and social exclusion</a:t>
            </a:r>
          </a:p>
          <a:p>
            <a:pPr marL="34290" indent="0">
              <a:buNone/>
            </a:pPr>
            <a:r>
              <a:rPr lang="en-GB" dirty="0"/>
              <a:t>• life chances of ethnic minorities: employment, housing, education, etc.</a:t>
            </a:r>
          </a:p>
        </p:txBody>
      </p:sp>
    </p:spTree>
    <p:extLst>
      <p:ext uri="{BB962C8B-B14F-4D97-AF65-F5344CB8AC3E}">
        <p14:creationId xmlns:p14="http://schemas.microsoft.com/office/powerpoint/2010/main" val="1410813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Exam Paper: Paper 2</a:t>
            </a:r>
            <a:endParaRPr lang="en-US" dirty="0"/>
          </a:p>
        </p:txBody>
      </p:sp>
      <p:sp>
        <p:nvSpPr>
          <p:cNvPr id="3" name="Content Placeholder 2"/>
          <p:cNvSpPr>
            <a:spLocks noGrp="1"/>
          </p:cNvSpPr>
          <p:nvPr>
            <p:ph idx="1"/>
          </p:nvPr>
        </p:nvSpPr>
        <p:spPr/>
        <p:txBody>
          <a:bodyPr>
            <a:normAutofit/>
          </a:bodyPr>
          <a:lstStyle/>
          <a:p>
            <a:r>
              <a:rPr lang="en-GB" dirty="0"/>
              <a:t>One of your topic options in paper 2.</a:t>
            </a:r>
          </a:p>
          <a:p>
            <a:r>
              <a:rPr lang="en-GB" dirty="0" smtClean="0"/>
              <a:t>Stratification </a:t>
            </a:r>
            <a:r>
              <a:rPr lang="en-GB" dirty="0"/>
              <a:t>is your </a:t>
            </a:r>
            <a:r>
              <a:rPr lang="en-GB" b="1" dirty="0"/>
              <a:t>Section </a:t>
            </a:r>
            <a:r>
              <a:rPr lang="en-GB" b="1" dirty="0" smtClean="0"/>
              <a:t>B </a:t>
            </a:r>
            <a:r>
              <a:rPr lang="en-GB" dirty="0"/>
              <a:t>topic</a:t>
            </a:r>
            <a:r>
              <a:rPr lang="en-GB" dirty="0" smtClean="0"/>
              <a:t>.</a:t>
            </a:r>
          </a:p>
          <a:p>
            <a:r>
              <a:rPr lang="en-GB" dirty="0" smtClean="0"/>
              <a:t>It is the very last set of questions in the booklet: 22, 23, 24</a:t>
            </a:r>
            <a:endParaRPr lang="en-GB" dirty="0"/>
          </a:p>
          <a:p>
            <a:pPr marL="0" indent="0">
              <a:buNone/>
            </a:pPr>
            <a:r>
              <a:rPr lang="en-GB" dirty="0"/>
              <a:t>Consists of:</a:t>
            </a:r>
          </a:p>
          <a:p>
            <a:r>
              <a:rPr lang="en-GB" dirty="0"/>
              <a:t>10 mark ‘Outline and explain’ question (15 mins)</a:t>
            </a:r>
          </a:p>
          <a:p>
            <a:r>
              <a:rPr lang="en-GB" dirty="0"/>
              <a:t>10 mark ‘analyse’ – use the item (15 mins)</a:t>
            </a:r>
          </a:p>
          <a:p>
            <a:r>
              <a:rPr lang="en-GB" dirty="0"/>
              <a:t>20 mark essay (with item) (30 mins)</a:t>
            </a:r>
          </a:p>
        </p:txBody>
      </p:sp>
    </p:spTree>
    <p:extLst>
      <p:ext uri="{BB962C8B-B14F-4D97-AF65-F5344CB8AC3E}">
        <p14:creationId xmlns:p14="http://schemas.microsoft.com/office/powerpoint/2010/main" val="3282573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Tackling the paper</a:t>
            </a:r>
            <a:endParaRPr lang="en-US" dirty="0"/>
          </a:p>
        </p:txBody>
      </p:sp>
      <p:sp>
        <p:nvSpPr>
          <p:cNvPr id="3" name="Content Placeholder 2"/>
          <p:cNvSpPr>
            <a:spLocks noGrp="1"/>
          </p:cNvSpPr>
          <p:nvPr>
            <p:ph idx="1"/>
          </p:nvPr>
        </p:nvSpPr>
        <p:spPr/>
        <p:txBody>
          <a:bodyPr/>
          <a:lstStyle/>
          <a:p>
            <a:r>
              <a:rPr lang="en-US" dirty="0"/>
              <a:t>Each question will need planned </a:t>
            </a:r>
            <a:r>
              <a:rPr lang="mr-IN" dirty="0"/>
              <a:t>–</a:t>
            </a:r>
            <a:r>
              <a:rPr lang="en-US" dirty="0"/>
              <a:t> make the time.</a:t>
            </a:r>
          </a:p>
          <a:p>
            <a:r>
              <a:rPr lang="en-US" dirty="0" smtClean="0"/>
              <a:t>Plan in space where your answer will be written. Do not cross it out as the examiner could reward ideas if you run out of time.</a:t>
            </a:r>
          </a:p>
          <a:p>
            <a:r>
              <a:rPr lang="en-US" b="1" u="sng" dirty="0" smtClean="0"/>
              <a:t>Clearly number your answers</a:t>
            </a:r>
            <a:r>
              <a:rPr lang="en-US" dirty="0" smtClean="0"/>
              <a:t>.</a:t>
            </a:r>
          </a:p>
        </p:txBody>
      </p:sp>
    </p:spTree>
    <p:extLst>
      <p:ext uri="{BB962C8B-B14F-4D97-AF65-F5344CB8AC3E}">
        <p14:creationId xmlns:p14="http://schemas.microsoft.com/office/powerpoint/2010/main" val="4016050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Stratification</a:t>
            </a:r>
            <a:endParaRPr lang="en-GB" dirty="0"/>
          </a:p>
        </p:txBody>
      </p:sp>
      <p:sp>
        <p:nvSpPr>
          <p:cNvPr id="3" name="Content Placeholder 2"/>
          <p:cNvSpPr>
            <a:spLocks noGrp="1"/>
          </p:cNvSpPr>
          <p:nvPr>
            <p:ph idx="1"/>
          </p:nvPr>
        </p:nvSpPr>
        <p:spPr/>
        <p:txBody>
          <a:bodyPr>
            <a:normAutofit lnSpcReduction="10000"/>
          </a:bodyPr>
          <a:lstStyle/>
          <a:p>
            <a:r>
              <a:rPr lang="en-GB" dirty="0" smtClean="0"/>
              <a:t>Looks at inequality in society and explores why some groups seem to do much better in society whereas others don’t.</a:t>
            </a:r>
          </a:p>
          <a:p>
            <a:r>
              <a:rPr lang="en-GB" dirty="0" smtClean="0"/>
              <a:t>It asks questions about how open our work place is e.g. is our society meritocratic and looks at whether it is possible to change your social position (social mobility).</a:t>
            </a:r>
          </a:p>
          <a:p>
            <a:r>
              <a:rPr lang="en-GB" dirty="0" smtClean="0"/>
              <a:t>The topics are:</a:t>
            </a:r>
          </a:p>
          <a:p>
            <a:pPr>
              <a:buFont typeface="Wingdings" panose="05000000000000000000" pitchFamily="2" charset="2"/>
              <a:buChar char="Ø"/>
            </a:pPr>
            <a:r>
              <a:rPr lang="en-GB" dirty="0" smtClean="0"/>
              <a:t>Class – including ways to measure class</a:t>
            </a:r>
          </a:p>
          <a:p>
            <a:pPr>
              <a:buFont typeface="Wingdings" panose="05000000000000000000" pitchFamily="2" charset="2"/>
              <a:buChar char="Ø"/>
            </a:pPr>
            <a:r>
              <a:rPr lang="en-GB" dirty="0" smtClean="0"/>
              <a:t>Gender</a:t>
            </a:r>
          </a:p>
          <a:p>
            <a:pPr>
              <a:buFont typeface="Wingdings" panose="05000000000000000000" pitchFamily="2" charset="2"/>
              <a:buChar char="Ø"/>
            </a:pPr>
            <a:r>
              <a:rPr lang="en-GB" dirty="0" smtClean="0"/>
              <a:t>Ethnicity</a:t>
            </a:r>
          </a:p>
          <a:p>
            <a:pPr>
              <a:buFont typeface="Wingdings" panose="05000000000000000000" pitchFamily="2" charset="2"/>
              <a:buChar char="Ø"/>
            </a:pPr>
            <a:r>
              <a:rPr lang="en-GB" dirty="0" smtClean="0"/>
              <a:t>Age</a:t>
            </a:r>
          </a:p>
          <a:p>
            <a:pPr>
              <a:buFont typeface="Wingdings" panose="05000000000000000000" pitchFamily="2" charset="2"/>
              <a:buChar char="Ø"/>
            </a:pPr>
            <a:r>
              <a:rPr lang="en-GB" dirty="0" smtClean="0"/>
              <a:t>Disability</a:t>
            </a:r>
          </a:p>
          <a:p>
            <a:pPr>
              <a:buFont typeface="Wingdings" panose="05000000000000000000" pitchFamily="2" charset="2"/>
              <a:buChar char="Ø"/>
            </a:pPr>
            <a:r>
              <a:rPr lang="en-GB" dirty="0" smtClean="0"/>
              <a:t>And patterns of social mobility</a:t>
            </a:r>
            <a:endParaRPr lang="en-GB" dirty="0"/>
          </a:p>
        </p:txBody>
      </p:sp>
    </p:spTree>
    <p:extLst>
      <p:ext uri="{BB962C8B-B14F-4D97-AF65-F5344CB8AC3E}">
        <p14:creationId xmlns:p14="http://schemas.microsoft.com/office/powerpoint/2010/main" val="1716189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49" y="141514"/>
            <a:ext cx="7406640" cy="1356360"/>
          </a:xfrm>
        </p:spPr>
        <p:txBody>
          <a:bodyPr/>
          <a:lstStyle/>
          <a:p>
            <a:r>
              <a:rPr lang="en-GB" dirty="0" smtClean="0"/>
              <a:t>Ways of revising the topics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3846465"/>
              </p:ext>
            </p:extLst>
          </p:nvPr>
        </p:nvGraphicFramePr>
        <p:xfrm>
          <a:off x="482508" y="1297577"/>
          <a:ext cx="8156121" cy="3708400"/>
        </p:xfrm>
        <a:graphic>
          <a:graphicData uri="http://schemas.openxmlformats.org/drawingml/2006/table">
            <a:tbl>
              <a:tblPr firstRow="1" bandRow="1">
                <a:tableStyleId>{5C22544A-7EE6-4342-B048-85BDC9FD1C3A}</a:tableStyleId>
              </a:tblPr>
              <a:tblGrid>
                <a:gridCol w="858611">
                  <a:extLst>
                    <a:ext uri="{9D8B030D-6E8A-4147-A177-3AD203B41FA5}">
                      <a16:colId xmlns:a16="http://schemas.microsoft.com/office/drawing/2014/main" val="20000"/>
                    </a:ext>
                  </a:extLst>
                </a:gridCol>
                <a:gridCol w="1419497">
                  <a:extLst>
                    <a:ext uri="{9D8B030D-6E8A-4147-A177-3AD203B41FA5}">
                      <a16:colId xmlns:a16="http://schemas.microsoft.com/office/drawing/2014/main" val="20001"/>
                    </a:ext>
                  </a:extLst>
                </a:gridCol>
                <a:gridCol w="1445623">
                  <a:extLst>
                    <a:ext uri="{9D8B030D-6E8A-4147-A177-3AD203B41FA5}">
                      <a16:colId xmlns:a16="http://schemas.microsoft.com/office/drawing/2014/main" val="20002"/>
                    </a:ext>
                  </a:extLst>
                </a:gridCol>
                <a:gridCol w="1393371">
                  <a:extLst>
                    <a:ext uri="{9D8B030D-6E8A-4147-A177-3AD203B41FA5}">
                      <a16:colId xmlns:a16="http://schemas.microsoft.com/office/drawing/2014/main" val="20003"/>
                    </a:ext>
                  </a:extLst>
                </a:gridCol>
                <a:gridCol w="3039019">
                  <a:extLst>
                    <a:ext uri="{9D8B030D-6E8A-4147-A177-3AD203B41FA5}">
                      <a16:colId xmlns:a16="http://schemas.microsoft.com/office/drawing/2014/main" val="20004"/>
                    </a:ext>
                  </a:extLst>
                </a:gridCol>
              </a:tblGrid>
              <a:tr h="370840">
                <a:tc>
                  <a:txBody>
                    <a:bodyPr/>
                    <a:lstStyle/>
                    <a:p>
                      <a:endParaRPr lang="en-GB" dirty="0"/>
                    </a:p>
                  </a:txBody>
                  <a:tcPr/>
                </a:tc>
                <a:tc>
                  <a:txBody>
                    <a:bodyPr/>
                    <a:lstStyle/>
                    <a:p>
                      <a:r>
                        <a:rPr lang="en-GB" dirty="0" smtClean="0"/>
                        <a:t>Workplace</a:t>
                      </a:r>
                      <a:endParaRPr lang="en-GB" dirty="0"/>
                    </a:p>
                  </a:txBody>
                  <a:tcPr/>
                </a:tc>
                <a:tc>
                  <a:txBody>
                    <a:bodyPr/>
                    <a:lstStyle/>
                    <a:p>
                      <a:r>
                        <a:rPr lang="en-GB" dirty="0" smtClean="0"/>
                        <a:t>Education</a:t>
                      </a:r>
                      <a:endParaRPr lang="en-GB" dirty="0"/>
                    </a:p>
                  </a:txBody>
                  <a:tcPr/>
                </a:tc>
                <a:tc>
                  <a:txBody>
                    <a:bodyPr/>
                    <a:lstStyle/>
                    <a:p>
                      <a:r>
                        <a:rPr lang="en-GB" dirty="0" smtClean="0"/>
                        <a:t>Crime or Family</a:t>
                      </a:r>
                      <a:endParaRPr lang="en-GB" dirty="0"/>
                    </a:p>
                  </a:txBody>
                  <a:tcPr/>
                </a:tc>
                <a:tc>
                  <a:txBody>
                    <a:bodyPr/>
                    <a:lstStyle/>
                    <a:p>
                      <a:r>
                        <a:rPr lang="en-GB" dirty="0" smtClean="0"/>
                        <a:t>Theoretical views</a:t>
                      </a:r>
                      <a:endParaRPr lang="en-GB" dirty="0"/>
                    </a:p>
                  </a:txBody>
                  <a:tcPr/>
                </a:tc>
                <a:extLst>
                  <a:ext uri="{0D108BD9-81ED-4DB2-BD59-A6C34878D82A}">
                    <a16:rowId xmlns:a16="http://schemas.microsoft.com/office/drawing/2014/main" val="10000"/>
                  </a:ext>
                </a:extLst>
              </a:tr>
              <a:tr h="370840">
                <a:tc>
                  <a:txBody>
                    <a:bodyPr/>
                    <a:lstStyle/>
                    <a:p>
                      <a:r>
                        <a:rPr lang="en-GB" dirty="0" smtClean="0"/>
                        <a:t>Class</a:t>
                      </a:r>
                      <a:endParaRPr lang="en-GB" dirty="0"/>
                    </a:p>
                  </a:txBody>
                  <a:tcPr/>
                </a:tc>
                <a:tc>
                  <a:txBody>
                    <a:bodyPr/>
                    <a:lstStyle/>
                    <a:p>
                      <a:r>
                        <a:rPr lang="en-GB" dirty="0" smtClean="0"/>
                        <a:t>Who</a:t>
                      </a:r>
                      <a:r>
                        <a:rPr lang="en-GB" baseline="0" dirty="0" smtClean="0"/>
                        <a:t> is most/least advantaged and evidence for this</a:t>
                      </a:r>
                      <a:endParaRPr lang="en-GB" dirty="0"/>
                    </a:p>
                  </a:txBody>
                  <a:tcPr/>
                </a:tc>
                <a:tc>
                  <a:txBody>
                    <a:bodyPr/>
                    <a:lstStyle/>
                    <a:p>
                      <a:endParaRPr lang="en-GB"/>
                    </a:p>
                  </a:txBody>
                  <a:tcPr/>
                </a:tc>
                <a:tc>
                  <a:txBody>
                    <a:bodyPr/>
                    <a:lstStyle/>
                    <a:p>
                      <a:endParaRPr lang="en-GB"/>
                    </a:p>
                  </a:txBody>
                  <a:tcPr/>
                </a:tc>
                <a:tc>
                  <a:txBody>
                    <a:bodyPr/>
                    <a:lstStyle/>
                    <a:p>
                      <a:r>
                        <a:rPr lang="en-GB" dirty="0" smtClean="0"/>
                        <a:t>Those</a:t>
                      </a:r>
                      <a:r>
                        <a:rPr lang="en-GB" baseline="0" dirty="0" smtClean="0"/>
                        <a:t> who support status quo (Functionalists) vs. those who think there are issues with inequality e.g. Marxists, Weberian</a:t>
                      </a:r>
                    </a:p>
                    <a:p>
                      <a:r>
                        <a:rPr lang="en-GB" baseline="0" dirty="0" smtClean="0"/>
                        <a:t>Postmodern arguments</a:t>
                      </a:r>
                      <a:endParaRPr lang="en-GB" dirty="0"/>
                    </a:p>
                  </a:txBody>
                  <a:tcPr/>
                </a:tc>
                <a:extLst>
                  <a:ext uri="{0D108BD9-81ED-4DB2-BD59-A6C34878D82A}">
                    <a16:rowId xmlns:a16="http://schemas.microsoft.com/office/drawing/2014/main" val="10001"/>
                  </a:ext>
                </a:extLst>
              </a:tr>
              <a:tr h="370840">
                <a:tc>
                  <a:txBody>
                    <a:bodyPr/>
                    <a:lstStyle/>
                    <a:p>
                      <a:r>
                        <a:rPr lang="en-GB" dirty="0" smtClean="0"/>
                        <a:t>Gender</a:t>
                      </a:r>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r>
                        <a:rPr lang="en-GB" dirty="0" smtClean="0"/>
                        <a:t>Functionalism, liberal</a:t>
                      </a:r>
                      <a:r>
                        <a:rPr lang="en-GB" baseline="0" dirty="0" smtClean="0"/>
                        <a:t> feminism, Marxist/feminist, radical feminists, black feminists, Weberian, postmodern</a:t>
                      </a:r>
                      <a:endParaRPr lang="en-GB" dirty="0"/>
                    </a:p>
                  </a:txBody>
                  <a:tcPr/>
                </a:tc>
                <a:extLst>
                  <a:ext uri="{0D108BD9-81ED-4DB2-BD59-A6C34878D82A}">
                    <a16:rowId xmlns:a16="http://schemas.microsoft.com/office/drawing/2014/main" val="10002"/>
                  </a:ext>
                </a:extLst>
              </a:tr>
              <a:tr h="370840">
                <a:tc>
                  <a:txBody>
                    <a:bodyPr/>
                    <a:lstStyle/>
                    <a:p>
                      <a:r>
                        <a:rPr lang="en-GB" dirty="0" smtClean="0"/>
                        <a:t>Ethnicity</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r>
                        <a:rPr lang="en-GB" dirty="0" smtClean="0"/>
                        <a:t>Functionalism, </a:t>
                      </a:r>
                      <a:r>
                        <a:rPr lang="en-GB" dirty="0" err="1" smtClean="0"/>
                        <a:t>marxism</a:t>
                      </a:r>
                      <a:r>
                        <a:rPr lang="en-GB" dirty="0" smtClean="0"/>
                        <a:t>, neo</a:t>
                      </a:r>
                      <a:r>
                        <a:rPr lang="en-GB" baseline="0" dirty="0" smtClean="0"/>
                        <a:t>-</a:t>
                      </a:r>
                      <a:r>
                        <a:rPr lang="en-GB" baseline="0" dirty="0" err="1" smtClean="0"/>
                        <a:t>marxism</a:t>
                      </a:r>
                      <a:r>
                        <a:rPr lang="en-GB" baseline="0" dirty="0" smtClean="0"/>
                        <a:t>, Weberian, postmodern</a:t>
                      </a:r>
                      <a:endParaRPr lang="en-GB" dirty="0"/>
                    </a:p>
                  </a:txBody>
                  <a:tcPr/>
                </a:tc>
                <a:extLst>
                  <a:ext uri="{0D108BD9-81ED-4DB2-BD59-A6C34878D82A}">
                    <a16:rowId xmlns:a16="http://schemas.microsoft.com/office/drawing/2014/main" val="10003"/>
                  </a:ext>
                </a:extLst>
              </a:tr>
              <a:tr h="370840">
                <a:tc>
                  <a:txBody>
                    <a:bodyPr/>
                    <a:lstStyle/>
                    <a:p>
                      <a:r>
                        <a:rPr lang="en-GB" dirty="0" smtClean="0"/>
                        <a:t>Age</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r>
                        <a:rPr lang="en-GB" dirty="0" smtClean="0"/>
                        <a:t>Functionalism, </a:t>
                      </a:r>
                      <a:r>
                        <a:rPr lang="en-GB" dirty="0" err="1" smtClean="0"/>
                        <a:t>marxism</a:t>
                      </a:r>
                      <a:r>
                        <a:rPr lang="en-GB" dirty="0" smtClean="0"/>
                        <a:t>, Weberian, postmodernism</a:t>
                      </a:r>
                      <a:endParaRPr lang="en-GB" dirty="0"/>
                    </a:p>
                  </a:txBody>
                  <a:tcPr/>
                </a:tc>
                <a:extLst>
                  <a:ext uri="{0D108BD9-81ED-4DB2-BD59-A6C34878D82A}">
                    <a16:rowId xmlns:a16="http://schemas.microsoft.com/office/drawing/2014/main" val="10004"/>
                  </a:ext>
                </a:extLst>
              </a:tr>
              <a:tr h="370840">
                <a:tc>
                  <a:txBody>
                    <a:bodyPr/>
                    <a:lstStyle/>
                    <a:p>
                      <a:r>
                        <a:rPr lang="en-GB" dirty="0" smtClean="0"/>
                        <a:t>Disability</a:t>
                      </a:r>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r>
                        <a:rPr lang="en-GB" dirty="0" smtClean="0"/>
                        <a:t>Charity model, medical model, social model, Marxist,</a:t>
                      </a:r>
                      <a:r>
                        <a:rPr lang="en-GB" baseline="0" dirty="0" smtClean="0"/>
                        <a:t> interactionist (Goffman)</a:t>
                      </a:r>
                      <a:endParaRPr lang="en-GB" dirty="0"/>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482508" y="5127897"/>
            <a:ext cx="7863840" cy="1354217"/>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You must revise all of the theories – as they could ask you about how one views an identity e.g. how </a:t>
            </a:r>
            <a:r>
              <a:rPr lang="en-GB" sz="1600" dirty="0" err="1" smtClean="0"/>
              <a:t>weberians</a:t>
            </a:r>
            <a:r>
              <a:rPr lang="en-GB" sz="1600" dirty="0" smtClean="0"/>
              <a:t> view social class.</a:t>
            </a:r>
          </a:p>
          <a:p>
            <a:pPr marL="285750" indent="-285750">
              <a:buFont typeface="Arial" panose="020B0604020202020204" pitchFamily="34" charset="0"/>
              <a:buChar char="•"/>
            </a:pPr>
            <a:r>
              <a:rPr lang="en-GB" sz="1600" dirty="0" smtClean="0"/>
              <a:t>You need to think about how identities can cross over e.g. do combinations of factors make people more disadvantaged e.g. black/white, working class males. </a:t>
            </a:r>
          </a:p>
          <a:p>
            <a:pPr marL="285750" indent="-285750">
              <a:buFont typeface="Arial" panose="020B0604020202020204" pitchFamily="34" charset="0"/>
              <a:buChar char="•"/>
            </a:pPr>
            <a:endParaRPr lang="en-GB" sz="1600" dirty="0"/>
          </a:p>
        </p:txBody>
      </p:sp>
    </p:spTree>
    <p:extLst>
      <p:ext uri="{BB962C8B-B14F-4D97-AF65-F5344CB8AC3E}">
        <p14:creationId xmlns:p14="http://schemas.microsoft.com/office/powerpoint/2010/main" val="3601391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 of questions</a:t>
            </a:r>
            <a:endParaRPr lang="en-GB" dirty="0"/>
          </a:p>
        </p:txBody>
      </p:sp>
      <p:sp>
        <p:nvSpPr>
          <p:cNvPr id="3" name="Content Placeholder 2"/>
          <p:cNvSpPr>
            <a:spLocks noGrp="1"/>
          </p:cNvSpPr>
          <p:nvPr>
            <p:ph idx="1"/>
          </p:nvPr>
        </p:nvSpPr>
        <p:spPr>
          <a:xfrm>
            <a:off x="857250" y="1758462"/>
            <a:ext cx="7404653" cy="4038600"/>
          </a:xfrm>
        </p:spPr>
        <p:txBody>
          <a:bodyPr>
            <a:noAutofit/>
          </a:bodyPr>
          <a:lstStyle/>
          <a:p>
            <a:r>
              <a:rPr lang="en-GB" sz="2400" dirty="0" smtClean="0"/>
              <a:t>Problems with measuring class/ different ways of measuring class</a:t>
            </a:r>
          </a:p>
          <a:p>
            <a:r>
              <a:rPr lang="en-GB" sz="2400" dirty="0" smtClean="0"/>
              <a:t>Two ways that a group is disadvantaged </a:t>
            </a:r>
          </a:p>
          <a:p>
            <a:r>
              <a:rPr lang="en-GB" sz="2400" dirty="0" smtClean="0"/>
              <a:t>Whether we have an open and non discriminatory labour market (basically is the workplace meritocratic) </a:t>
            </a:r>
          </a:p>
          <a:p>
            <a:r>
              <a:rPr lang="en-GB" sz="2400" dirty="0" smtClean="0"/>
              <a:t>How a particular theory views a form of social inequality</a:t>
            </a:r>
          </a:p>
          <a:p>
            <a:r>
              <a:rPr lang="en-GB" sz="2400" dirty="0" smtClean="0"/>
              <a:t>How identities interact e.g. why women might experience problems in the labour market, or why it might be hard to identify the social class of some groups. </a:t>
            </a:r>
          </a:p>
          <a:p>
            <a:r>
              <a:rPr lang="en-GB" sz="2400" dirty="0" smtClean="0"/>
              <a:t>Two ways of measuring social mobility. </a:t>
            </a:r>
          </a:p>
          <a:p>
            <a:endParaRPr lang="en-GB" sz="2400" dirty="0"/>
          </a:p>
        </p:txBody>
      </p:sp>
    </p:spTree>
    <p:extLst>
      <p:ext uri="{BB962C8B-B14F-4D97-AF65-F5344CB8AC3E}">
        <p14:creationId xmlns:p14="http://schemas.microsoft.com/office/powerpoint/2010/main" val="429180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10 mark questions</a:t>
            </a:r>
            <a:endParaRPr lang="en-GB" dirty="0"/>
          </a:p>
        </p:txBody>
      </p:sp>
      <p:sp>
        <p:nvSpPr>
          <p:cNvPr id="3" name="Content Placeholder 2"/>
          <p:cNvSpPr>
            <a:spLocks noGrp="1"/>
          </p:cNvSpPr>
          <p:nvPr>
            <p:ph idx="1"/>
          </p:nvPr>
        </p:nvSpPr>
        <p:spPr/>
        <p:txBody>
          <a:bodyPr/>
          <a:lstStyle/>
          <a:p>
            <a:r>
              <a:rPr lang="en-GB" dirty="0" smtClean="0"/>
              <a:t>With 10 mark questions, and across stratification generally, you can pull in any evidence from across the whole of A-Level sociology (as long as its relevant).</a:t>
            </a:r>
          </a:p>
          <a:p>
            <a:r>
              <a:rPr lang="en-GB" dirty="0" smtClean="0"/>
              <a:t>In 10 mark questions you need to aim to make the point as detailed as possible, using relevant real life evidence, studies and theory. </a:t>
            </a:r>
            <a:endParaRPr lang="en-GB" dirty="0"/>
          </a:p>
          <a:p>
            <a:r>
              <a:rPr lang="en-GB" dirty="0" smtClean="0"/>
              <a:t>Adding in a bit of theory will allow your answer to shine.</a:t>
            </a:r>
          </a:p>
          <a:p>
            <a:r>
              <a:rPr lang="en-GB" dirty="0" smtClean="0"/>
              <a:t>Add a tiny bit of evaluation or make comparisons in your point (analysis)</a:t>
            </a:r>
          </a:p>
          <a:p>
            <a:endParaRPr lang="en-GB" dirty="0"/>
          </a:p>
          <a:p>
            <a:r>
              <a:rPr lang="en-GB" dirty="0" smtClean="0"/>
              <a:t>E.g. Outline and explain two ways that women are disadvantaged in the contemporary UK [10]</a:t>
            </a:r>
            <a:endParaRPr lang="en-GB" dirty="0"/>
          </a:p>
        </p:txBody>
      </p:sp>
    </p:spTree>
    <p:extLst>
      <p:ext uri="{BB962C8B-B14F-4D97-AF65-F5344CB8AC3E}">
        <p14:creationId xmlns:p14="http://schemas.microsoft.com/office/powerpoint/2010/main" val="235528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idx="1"/>
          </p:nvPr>
        </p:nvSpPr>
        <p:spPr/>
        <p:txBody>
          <a:bodyPr/>
          <a:lstStyle/>
          <a:p>
            <a:r>
              <a:rPr lang="en-GB" dirty="0"/>
              <a:t>Item </a:t>
            </a:r>
            <a:r>
              <a:rPr lang="en-GB" dirty="0" smtClean="0"/>
              <a:t>B: A </a:t>
            </a:r>
            <a:r>
              <a:rPr lang="en-GB" dirty="0"/>
              <a:t>truly open labour market is one where from an equal base everyone has the same chances of recruitment and advancement. It assumes that workers are employed and progressed on the basis of merit rather than privilege, favour or background.</a:t>
            </a:r>
          </a:p>
          <a:p>
            <a:endParaRPr lang="en-GB" dirty="0"/>
          </a:p>
          <a:p>
            <a:r>
              <a:rPr lang="en-GB" dirty="0"/>
              <a:t>Applying material from item B and your knowledge, evaluate the view that an open and non-discriminatory labour market exists in the UK [20] </a:t>
            </a:r>
          </a:p>
        </p:txBody>
      </p:sp>
    </p:spTree>
    <p:extLst>
      <p:ext uri="{BB962C8B-B14F-4D97-AF65-F5344CB8AC3E}">
        <p14:creationId xmlns:p14="http://schemas.microsoft.com/office/powerpoint/2010/main" val="1914723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Cross over of topics</a:t>
            </a:r>
            <a:endParaRPr lang="en-GB" dirty="0"/>
          </a:p>
        </p:txBody>
      </p:sp>
      <p:sp>
        <p:nvSpPr>
          <p:cNvPr id="3" name="Content Placeholder 2"/>
          <p:cNvSpPr>
            <a:spLocks noGrp="1"/>
          </p:cNvSpPr>
          <p:nvPr>
            <p:ph idx="1"/>
          </p:nvPr>
        </p:nvSpPr>
        <p:spPr/>
        <p:txBody>
          <a:bodyPr>
            <a:normAutofit/>
          </a:bodyPr>
          <a:lstStyle/>
          <a:p>
            <a:r>
              <a:rPr lang="en-GB" sz="2400" dirty="0" smtClean="0"/>
              <a:t>Sometimes questions will get you to consider issues across topics e.g.:</a:t>
            </a:r>
          </a:p>
          <a:p>
            <a:r>
              <a:rPr lang="en-GB" sz="2400" dirty="0"/>
              <a:t>Outline and explain two reasons why the occupational status of ethnic minorities may not offer a satisfactory understanding of their social class </a:t>
            </a:r>
            <a:r>
              <a:rPr lang="en-GB" sz="2400" dirty="0" smtClean="0"/>
              <a:t>position [10]</a:t>
            </a:r>
            <a:endParaRPr lang="en-GB" sz="2400" dirty="0"/>
          </a:p>
        </p:txBody>
      </p:sp>
    </p:spTree>
    <p:extLst>
      <p:ext uri="{BB962C8B-B14F-4D97-AF65-F5344CB8AC3E}">
        <p14:creationId xmlns:p14="http://schemas.microsoft.com/office/powerpoint/2010/main" val="2599194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268</TotalTime>
  <Words>731</Words>
  <Application>Microsoft Office PowerPoint</Application>
  <PresentationFormat>On-screen Show (4:3)</PresentationFormat>
  <Paragraphs>73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Corbel</vt:lpstr>
      <vt:lpstr>Mangal</vt:lpstr>
      <vt:lpstr>Wingdings</vt:lpstr>
      <vt:lpstr>Basis</vt:lpstr>
      <vt:lpstr>STRATIFICATION Revision Session</vt:lpstr>
      <vt:lpstr>The Exam Paper: Paper 2</vt:lpstr>
      <vt:lpstr>Tackling the paper</vt:lpstr>
      <vt:lpstr>Stratification</vt:lpstr>
      <vt:lpstr>Ways of revising the topics</vt:lpstr>
      <vt:lpstr>Types of questions</vt:lpstr>
      <vt:lpstr>10 mark questions</vt:lpstr>
      <vt:lpstr>Example</vt:lpstr>
      <vt:lpstr>Cross over of topics</vt:lpstr>
      <vt:lpstr>Possible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Revision Session</dc:title>
  <dc:creator>Hannah Roberts</dc:creator>
  <cp:lastModifiedBy>Hannah Roberts</cp:lastModifiedBy>
  <cp:revision>19</cp:revision>
  <cp:lastPrinted>2018-04-27T09:02:47Z</cp:lastPrinted>
  <dcterms:created xsi:type="dcterms:W3CDTF">2018-04-11T10:22:04Z</dcterms:created>
  <dcterms:modified xsi:type="dcterms:W3CDTF">2019-02-08T10:11:11Z</dcterms:modified>
</cp:coreProperties>
</file>