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ti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t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Hector Guimard, Castel Béranger, 1895-1898, Paris"/>
          <p:cNvSpPr txBox="1"/>
          <p:nvPr/>
        </p:nvSpPr>
        <p:spPr>
          <a:xfrm>
            <a:off x="2894025" y="9019150"/>
            <a:ext cx="7216750"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0"/>
            </a:pPr>
            <a:r>
              <a:rPr dirty="0"/>
              <a:t>Hector </a:t>
            </a:r>
            <a:r>
              <a:rPr dirty="0" err="1"/>
              <a:t>Guimard</a:t>
            </a:r>
            <a:r>
              <a:rPr dirty="0"/>
              <a:t>, </a:t>
            </a:r>
            <a:r>
              <a:rPr i="1" dirty="0"/>
              <a:t>Castel </a:t>
            </a:r>
            <a:r>
              <a:rPr i="1" dirty="0" err="1"/>
              <a:t>Béranger</a:t>
            </a:r>
            <a:r>
              <a:rPr dirty="0"/>
              <a:t>, 1895-1898, Paris </a:t>
            </a:r>
          </a:p>
        </p:txBody>
      </p:sp>
      <p:pic>
        <p:nvPicPr>
          <p:cNvPr id="120" name="Image" descr="Image"/>
          <p:cNvPicPr>
            <a:picLocks noChangeAspect="1"/>
          </p:cNvPicPr>
          <p:nvPr/>
        </p:nvPicPr>
        <p:blipFill>
          <a:blip r:embed="rId2">
            <a:extLst/>
          </a:blip>
          <a:stretch>
            <a:fillRect/>
          </a:stretch>
        </p:blipFill>
        <p:spPr>
          <a:xfrm>
            <a:off x="934883" y="124089"/>
            <a:ext cx="11135034" cy="87784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rved, organic lines also appear in the interior."/>
          <p:cNvSpPr txBox="1"/>
          <p:nvPr/>
        </p:nvSpPr>
        <p:spPr>
          <a:xfrm>
            <a:off x="94894" y="65294"/>
            <a:ext cx="6047081" cy="4366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200" b="0"/>
            </a:lvl1pPr>
          </a:lstStyle>
          <a:p>
            <a:r>
              <a:t>Curved, organic lines also appear in the interior.</a:t>
            </a:r>
          </a:p>
        </p:txBody>
      </p:sp>
      <p:sp>
        <p:nvSpPr>
          <p:cNvPr id="190" name="The balustrades, windows and ceilings all link back to the Art Nouveau style"/>
          <p:cNvSpPr txBox="1"/>
          <p:nvPr/>
        </p:nvSpPr>
        <p:spPr>
          <a:xfrm>
            <a:off x="94894" y="539428"/>
            <a:ext cx="9573667" cy="4366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200" b="0"/>
            </a:lvl1pPr>
          </a:lstStyle>
          <a:p>
            <a:r>
              <a:t>The balustrades, windows and ceilings all link back to the Art Nouveau style</a:t>
            </a:r>
          </a:p>
        </p:txBody>
      </p:sp>
      <p:pic>
        <p:nvPicPr>
          <p:cNvPr id="191" name="Image" descr="Image"/>
          <p:cNvPicPr>
            <a:picLocks noChangeAspect="1"/>
          </p:cNvPicPr>
          <p:nvPr/>
        </p:nvPicPr>
        <p:blipFill>
          <a:blip r:embed="rId2">
            <a:extLst/>
          </a:blip>
          <a:stretch>
            <a:fillRect/>
          </a:stretch>
        </p:blipFill>
        <p:spPr>
          <a:xfrm>
            <a:off x="133620" y="1165961"/>
            <a:ext cx="4107585" cy="4794846"/>
          </a:xfrm>
          <a:prstGeom prst="rect">
            <a:avLst/>
          </a:prstGeom>
          <a:ln w="12700">
            <a:miter lim="400000"/>
          </a:ln>
        </p:spPr>
      </p:pic>
      <p:pic>
        <p:nvPicPr>
          <p:cNvPr id="192" name="Image" descr="Image"/>
          <p:cNvPicPr>
            <a:picLocks noChangeAspect="1"/>
          </p:cNvPicPr>
          <p:nvPr/>
        </p:nvPicPr>
        <p:blipFill>
          <a:blip r:embed="rId3">
            <a:extLst/>
          </a:blip>
          <a:stretch>
            <a:fillRect/>
          </a:stretch>
        </p:blipFill>
        <p:spPr>
          <a:xfrm>
            <a:off x="4524035" y="1165961"/>
            <a:ext cx="4261530" cy="6383669"/>
          </a:xfrm>
          <a:prstGeom prst="rect">
            <a:avLst/>
          </a:prstGeom>
          <a:ln w="12700">
            <a:miter lim="400000"/>
          </a:ln>
        </p:spPr>
      </p:pic>
      <p:pic>
        <p:nvPicPr>
          <p:cNvPr id="193" name="Image" descr="Image"/>
          <p:cNvPicPr>
            <a:picLocks noChangeAspect="1"/>
          </p:cNvPicPr>
          <p:nvPr/>
        </p:nvPicPr>
        <p:blipFill>
          <a:blip r:embed="rId4">
            <a:extLst/>
          </a:blip>
          <a:stretch>
            <a:fillRect/>
          </a:stretch>
        </p:blipFill>
        <p:spPr>
          <a:xfrm>
            <a:off x="9068395" y="1165961"/>
            <a:ext cx="3727111" cy="6383669"/>
          </a:xfrm>
          <a:prstGeom prst="rect">
            <a:avLst/>
          </a:prstGeom>
          <a:ln w="12700">
            <a:miter lim="400000"/>
          </a:ln>
        </p:spPr>
      </p:pic>
      <p:sp>
        <p:nvSpPr>
          <p:cNvPr id="194" name="Technological developments such as cast iron allowed for curving, sinuous forms to be created which act as the framework for various aspects of the building"/>
          <p:cNvSpPr txBox="1"/>
          <p:nvPr/>
        </p:nvSpPr>
        <p:spPr>
          <a:xfrm>
            <a:off x="77584" y="7667518"/>
            <a:ext cx="12849632" cy="7795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200" b="0"/>
            </a:lvl1pPr>
          </a:lstStyle>
          <a:p>
            <a:r>
              <a:rPr dirty="0"/>
              <a:t>Technological developments such as cast iron allowed for curving, sinuous forms to be created which </a:t>
            </a:r>
            <a:endParaRPr lang="en-GB" dirty="0" smtClean="0"/>
          </a:p>
          <a:p>
            <a:r>
              <a:rPr dirty="0" smtClean="0"/>
              <a:t>act </a:t>
            </a:r>
            <a:r>
              <a:rPr dirty="0"/>
              <a:t>as the framework for various aspects of the building</a:t>
            </a:r>
          </a:p>
        </p:txBody>
      </p:sp>
      <p:sp>
        <p:nvSpPr>
          <p:cNvPr id="195" name="The top of the building is a cast iron framework which projects beyond the facade. This shows the use of new materials but also the changes in building laws which allowed architects to extend the facade of their buildings outwards."/>
          <p:cNvSpPr txBox="1"/>
          <p:nvPr/>
        </p:nvSpPr>
        <p:spPr>
          <a:xfrm>
            <a:off x="77584" y="8545935"/>
            <a:ext cx="12849632" cy="11224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The top of the building is a cast iron framework which projects beyond the facade. This shows the use of new materials but also the changes in building laws which allowed architects to extend the facade of their buildings outwards.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animBg="1" advAuto="0"/>
      <p:bldP spid="194" grpId="2" animBg="1" advAuto="0"/>
      <p:bldP spid="195"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In 1898 city officials organised an architectural competition to celebrate the most original and beautiful new architectural designs in Paris. This was done to encourage a…"/>
          <p:cNvSpPr txBox="1"/>
          <p:nvPr/>
        </p:nvSpPr>
        <p:spPr>
          <a:xfrm>
            <a:off x="139801" y="2293966"/>
            <a:ext cx="12725197" cy="10466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t>In 1898 city officials organised an architectural competition to celebrate the most original and beautiful new architectural designs in Paris. This was done to encourage a </a:t>
            </a:r>
          </a:p>
          <a:p>
            <a:pPr algn="l">
              <a:defRPr sz="2100" b="0"/>
            </a:pPr>
            <a:r>
              <a:t>break away from more conservative Second Empire architecture.</a:t>
            </a:r>
          </a:p>
        </p:txBody>
      </p:sp>
      <p:sp>
        <p:nvSpPr>
          <p:cNvPr id="198" name="Guimard named the building Castle (castle) to link to the popularity of medieval or Gothic themes of the time."/>
          <p:cNvSpPr txBox="1"/>
          <p:nvPr/>
        </p:nvSpPr>
        <p:spPr>
          <a:xfrm>
            <a:off x="172999" y="181533"/>
            <a:ext cx="12469712" cy="7291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r>
              <a:t>Guimard named the building Castle (castle) to link to the popularity of medieval or Gothic themes of the time.  </a:t>
            </a:r>
          </a:p>
        </p:txBody>
      </p:sp>
      <p:sp>
        <p:nvSpPr>
          <p:cNvPr id="199" name="Guimard was inspired by the Belgian Art Nouveau architect Victor Horta whom he visited in Belgium…"/>
          <p:cNvSpPr txBox="1"/>
          <p:nvPr/>
        </p:nvSpPr>
        <p:spPr>
          <a:xfrm>
            <a:off x="154030" y="1047250"/>
            <a:ext cx="12624935" cy="10466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t>Guimard was inspired by the Belgian Art Nouveau architect Victor Horta whom he visited in Belgium </a:t>
            </a:r>
          </a:p>
          <a:p>
            <a:pPr algn="l">
              <a:defRPr sz="2100" b="0"/>
            </a:pPr>
            <a:r>
              <a:t>to see Horta’s famous Hotel Tassel. Hotel Tassel is considered the first Art Nouveau building and would inspire the Castle Béranger.</a:t>
            </a:r>
          </a:p>
        </p:txBody>
      </p:sp>
      <p:sp>
        <p:nvSpPr>
          <p:cNvPr id="200" name="Castel Béranger won the prize for the 16th arrondissement.…"/>
          <p:cNvSpPr txBox="1"/>
          <p:nvPr/>
        </p:nvSpPr>
        <p:spPr>
          <a:xfrm>
            <a:off x="139802" y="3549150"/>
            <a:ext cx="12725197" cy="1364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t>Castel Béranger won the prize for the 16th arrondissement. </a:t>
            </a:r>
          </a:p>
          <a:p>
            <a:pPr algn="l">
              <a:defRPr sz="2100" b="0"/>
            </a:pPr>
            <a:r>
              <a:t>Guimard would become famous and be commissioned to design </a:t>
            </a:r>
          </a:p>
          <a:p>
            <a:pPr algn="l">
              <a:defRPr sz="2100" b="0"/>
            </a:pPr>
            <a:r>
              <a:t>the entrances for the new Paris Metro. He did these in the </a:t>
            </a:r>
          </a:p>
          <a:p>
            <a:pPr algn="l">
              <a:defRPr sz="2100" b="0"/>
            </a:pPr>
            <a:r>
              <a:t>Art Nouveau style.</a:t>
            </a:r>
          </a:p>
        </p:txBody>
      </p:sp>
      <p:pic>
        <p:nvPicPr>
          <p:cNvPr id="201" name="Image" descr="Image"/>
          <p:cNvPicPr>
            <a:picLocks noChangeAspect="1"/>
          </p:cNvPicPr>
          <p:nvPr/>
        </p:nvPicPr>
        <p:blipFill>
          <a:blip r:embed="rId2">
            <a:extLst/>
          </a:blip>
          <a:stretch>
            <a:fillRect/>
          </a:stretch>
        </p:blipFill>
        <p:spPr>
          <a:xfrm>
            <a:off x="8389386" y="2986774"/>
            <a:ext cx="4281246" cy="6447052"/>
          </a:xfrm>
          <a:prstGeom prst="rect">
            <a:avLst/>
          </a:prstGeom>
          <a:ln w="12700">
            <a:miter lim="400000"/>
          </a:ln>
        </p:spPr>
      </p:pic>
      <p:pic>
        <p:nvPicPr>
          <p:cNvPr id="202" name="Image" descr="Image"/>
          <p:cNvPicPr>
            <a:picLocks noChangeAspect="1"/>
          </p:cNvPicPr>
          <p:nvPr/>
        </p:nvPicPr>
        <p:blipFill>
          <a:blip r:embed="rId3">
            <a:extLst/>
          </a:blip>
          <a:stretch>
            <a:fillRect/>
          </a:stretch>
        </p:blipFill>
        <p:spPr>
          <a:xfrm>
            <a:off x="5386559" y="4723900"/>
            <a:ext cx="2825275" cy="4704196"/>
          </a:xfrm>
          <a:prstGeom prst="rect">
            <a:avLst/>
          </a:prstGeom>
          <a:ln w="12700">
            <a:miter lim="400000"/>
          </a:ln>
        </p:spPr>
      </p:pic>
      <p:pic>
        <p:nvPicPr>
          <p:cNvPr id="203" name="Image" descr="Image"/>
          <p:cNvPicPr>
            <a:picLocks noChangeAspect="1"/>
          </p:cNvPicPr>
          <p:nvPr/>
        </p:nvPicPr>
        <p:blipFill>
          <a:blip r:embed="rId4">
            <a:extLst/>
          </a:blip>
          <a:stretch>
            <a:fillRect/>
          </a:stretch>
        </p:blipFill>
        <p:spPr>
          <a:xfrm>
            <a:off x="68791" y="5736984"/>
            <a:ext cx="5140216" cy="372023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2" animBg="1" advAuto="0"/>
      <p:bldP spid="199" grpId="1" animBg="1" advAuto="0"/>
      <p:bldP spid="200" grpId="3" animBg="1" advAuto="0"/>
      <p:bldP spid="201" grpId="4" animBg="1" advAuto="0"/>
      <p:bldP spid="202" grpId="5" animBg="1" advAuto="0"/>
      <p:bldP spid="203"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hese changes in attitude towards architectural styles and progressive developments in the arts and society have been called the Belle Epoque (Beautiful Era). The Belle Epoque began in France after the end of the Second Empire (1870s) and continued until the outbreak of WW1."/>
          <p:cNvSpPr txBox="1"/>
          <p:nvPr/>
        </p:nvSpPr>
        <p:spPr>
          <a:xfrm>
            <a:off x="139802" y="338139"/>
            <a:ext cx="12725197" cy="10720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rPr dirty="0"/>
              <a:t>These changes in attitude towards architectural styles and progressive developments in the arts and society have been called the </a:t>
            </a:r>
            <a:r>
              <a:rPr lang="en-GB" dirty="0"/>
              <a:t>Belle Époque </a:t>
            </a:r>
            <a:r>
              <a:rPr dirty="0" smtClean="0"/>
              <a:t>(</a:t>
            </a:r>
            <a:r>
              <a:rPr dirty="0"/>
              <a:t>Beautiful Era). The Belle </a:t>
            </a:r>
            <a:r>
              <a:rPr dirty="0" err="1"/>
              <a:t>Epoque</a:t>
            </a:r>
            <a:r>
              <a:rPr dirty="0"/>
              <a:t> began in France after the end of the Second Empire (1870s) and continued until the outbreak of WW1.</a:t>
            </a:r>
          </a:p>
        </p:txBody>
      </p:sp>
      <p:pic>
        <p:nvPicPr>
          <p:cNvPr id="206" name="Image" descr="Image"/>
          <p:cNvPicPr>
            <a:picLocks noChangeAspect="1"/>
          </p:cNvPicPr>
          <p:nvPr/>
        </p:nvPicPr>
        <p:blipFill>
          <a:blip r:embed="rId2">
            <a:extLst/>
          </a:blip>
          <a:stretch>
            <a:fillRect/>
          </a:stretch>
        </p:blipFill>
        <p:spPr>
          <a:xfrm>
            <a:off x="1422399" y="1953352"/>
            <a:ext cx="10160001" cy="76200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rchitect: Hector Guimard"/>
          <p:cNvSpPr txBox="1"/>
          <p:nvPr/>
        </p:nvSpPr>
        <p:spPr>
          <a:xfrm>
            <a:off x="94894" y="129150"/>
            <a:ext cx="3671012"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Architect: Hector Guimard</a:t>
            </a:r>
          </a:p>
        </p:txBody>
      </p:sp>
      <p:pic>
        <p:nvPicPr>
          <p:cNvPr id="123" name="Image" descr="Image"/>
          <p:cNvPicPr>
            <a:picLocks noChangeAspect="1"/>
          </p:cNvPicPr>
          <p:nvPr/>
        </p:nvPicPr>
        <p:blipFill>
          <a:blip r:embed="rId2">
            <a:extLst/>
          </a:blip>
          <a:stretch>
            <a:fillRect/>
          </a:stretch>
        </p:blipFill>
        <p:spPr>
          <a:xfrm>
            <a:off x="8591239" y="3312150"/>
            <a:ext cx="4250115" cy="6375172"/>
          </a:xfrm>
          <a:prstGeom prst="rect">
            <a:avLst/>
          </a:prstGeom>
          <a:ln w="12700">
            <a:miter lim="400000"/>
          </a:ln>
        </p:spPr>
      </p:pic>
      <p:sp>
        <p:nvSpPr>
          <p:cNvPr id="124" name="Title: Castel Béranger"/>
          <p:cNvSpPr txBox="1"/>
          <p:nvPr/>
        </p:nvSpPr>
        <p:spPr>
          <a:xfrm>
            <a:off x="105935" y="713350"/>
            <a:ext cx="3049220"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Title: Castel Béranger</a:t>
            </a:r>
          </a:p>
        </p:txBody>
      </p:sp>
      <p:sp>
        <p:nvSpPr>
          <p:cNvPr id="125" name="Date: 1895-1898"/>
          <p:cNvSpPr txBox="1"/>
          <p:nvPr/>
        </p:nvSpPr>
        <p:spPr>
          <a:xfrm>
            <a:off x="105935" y="1297550"/>
            <a:ext cx="2396033"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Date: 1895-1898</a:t>
            </a:r>
          </a:p>
        </p:txBody>
      </p:sp>
      <p:sp>
        <p:nvSpPr>
          <p:cNvPr id="126" name="Location: Paris"/>
          <p:cNvSpPr txBox="1"/>
          <p:nvPr/>
        </p:nvSpPr>
        <p:spPr>
          <a:xfrm>
            <a:off x="105935" y="1881750"/>
            <a:ext cx="2146402"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Location: Paris</a:t>
            </a:r>
          </a:p>
        </p:txBody>
      </p:sp>
      <p:sp>
        <p:nvSpPr>
          <p:cNvPr id="127" name="Style: Art Nouveau"/>
          <p:cNvSpPr txBox="1"/>
          <p:nvPr/>
        </p:nvSpPr>
        <p:spPr>
          <a:xfrm>
            <a:off x="105935" y="2465950"/>
            <a:ext cx="2654504"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Style: Art Nouveau</a:t>
            </a:r>
          </a:p>
        </p:txBody>
      </p:sp>
      <p:pic>
        <p:nvPicPr>
          <p:cNvPr id="128" name="Image" descr="Image"/>
          <p:cNvPicPr>
            <a:picLocks noChangeAspect="1"/>
          </p:cNvPicPr>
          <p:nvPr/>
        </p:nvPicPr>
        <p:blipFill>
          <a:blip r:embed="rId3">
            <a:extLst/>
          </a:blip>
          <a:stretch>
            <a:fillRect/>
          </a:stretch>
        </p:blipFill>
        <p:spPr>
          <a:xfrm>
            <a:off x="8591239" y="52452"/>
            <a:ext cx="4250115" cy="3191450"/>
          </a:xfrm>
          <a:prstGeom prst="rect">
            <a:avLst/>
          </a:prstGeom>
          <a:ln w="12700">
            <a:miter lim="400000"/>
          </a:ln>
        </p:spPr>
      </p:pic>
      <p:pic>
        <p:nvPicPr>
          <p:cNvPr id="129" name="Image" descr="Image"/>
          <p:cNvPicPr>
            <a:picLocks noChangeAspect="1"/>
          </p:cNvPicPr>
          <p:nvPr/>
        </p:nvPicPr>
        <p:blipFill>
          <a:blip r:embed="rId4">
            <a:extLst/>
          </a:blip>
          <a:stretch>
            <a:fillRect/>
          </a:stretch>
        </p:blipFill>
        <p:spPr>
          <a:xfrm>
            <a:off x="198521" y="4129258"/>
            <a:ext cx="8242746" cy="5513729"/>
          </a:xfrm>
          <a:prstGeom prst="rect">
            <a:avLst/>
          </a:prstGeom>
          <a:ln w="12700">
            <a:miter lim="400000"/>
          </a:ln>
        </p:spPr>
      </p:pic>
      <p:sp>
        <p:nvSpPr>
          <p:cNvPr id="130" name="Category: Domestic Architecture"/>
          <p:cNvSpPr txBox="1"/>
          <p:nvPr/>
        </p:nvSpPr>
        <p:spPr>
          <a:xfrm>
            <a:off x="105935" y="3050150"/>
            <a:ext cx="4551579" cy="46136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b="0"/>
            </a:lvl1pPr>
          </a:lstStyle>
          <a:p>
            <a:r>
              <a:t>Category: Domestic Architecture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Art Nouveau: Translated as ‘new art’, developed in the 1890s France before spreading internationally. It was a rejection of academic art."/>
          <p:cNvSpPr txBox="1"/>
          <p:nvPr/>
        </p:nvSpPr>
        <p:spPr>
          <a:xfrm>
            <a:off x="151185" y="105511"/>
            <a:ext cx="12702430"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200" b="0"/>
            </a:pPr>
            <a:r>
              <a:rPr>
                <a:solidFill>
                  <a:schemeClr val="accent5">
                    <a:hueOff val="-82419"/>
                    <a:satOff val="-9513"/>
                    <a:lumOff val="-16343"/>
                  </a:schemeClr>
                </a:solidFill>
              </a:rPr>
              <a:t>Art Nouveau</a:t>
            </a:r>
            <a:r>
              <a:t>: Translated as ‘new art’, developed in the 1890s France before spreading internationally. It was a rejection of academic art.</a:t>
            </a:r>
          </a:p>
        </p:txBody>
      </p:sp>
      <p:pic>
        <p:nvPicPr>
          <p:cNvPr id="133" name="Image" descr="Image"/>
          <p:cNvPicPr>
            <a:picLocks noChangeAspect="1"/>
          </p:cNvPicPr>
          <p:nvPr/>
        </p:nvPicPr>
        <p:blipFill>
          <a:blip r:embed="rId2">
            <a:extLst/>
          </a:blip>
          <a:stretch>
            <a:fillRect/>
          </a:stretch>
        </p:blipFill>
        <p:spPr>
          <a:xfrm>
            <a:off x="13282" y="4195135"/>
            <a:ext cx="5672958" cy="5158846"/>
          </a:xfrm>
          <a:prstGeom prst="rect">
            <a:avLst/>
          </a:prstGeom>
          <a:ln w="12700">
            <a:miter lim="400000"/>
          </a:ln>
        </p:spPr>
      </p:pic>
      <p:pic>
        <p:nvPicPr>
          <p:cNvPr id="134" name="Image" descr="Image"/>
          <p:cNvPicPr>
            <a:picLocks noChangeAspect="1"/>
          </p:cNvPicPr>
          <p:nvPr/>
        </p:nvPicPr>
        <p:blipFill>
          <a:blip r:embed="rId3">
            <a:extLst/>
          </a:blip>
          <a:stretch>
            <a:fillRect/>
          </a:stretch>
        </p:blipFill>
        <p:spPr>
          <a:xfrm>
            <a:off x="9016592" y="5909733"/>
            <a:ext cx="3944634" cy="3420865"/>
          </a:xfrm>
          <a:prstGeom prst="rect">
            <a:avLst/>
          </a:prstGeom>
          <a:ln w="12700">
            <a:miter lim="400000"/>
          </a:ln>
        </p:spPr>
      </p:pic>
      <p:pic>
        <p:nvPicPr>
          <p:cNvPr id="135" name="Image" descr="Image"/>
          <p:cNvPicPr>
            <a:picLocks noChangeAspect="1"/>
          </p:cNvPicPr>
          <p:nvPr/>
        </p:nvPicPr>
        <p:blipFill>
          <a:blip r:embed="rId4">
            <a:extLst/>
          </a:blip>
          <a:stretch>
            <a:fillRect/>
          </a:stretch>
        </p:blipFill>
        <p:spPr>
          <a:xfrm>
            <a:off x="5753662" y="3914279"/>
            <a:ext cx="3267009" cy="5439702"/>
          </a:xfrm>
          <a:prstGeom prst="rect">
            <a:avLst/>
          </a:prstGeom>
          <a:ln w="12700">
            <a:miter lim="400000"/>
          </a:ln>
        </p:spPr>
      </p:pic>
      <p:pic>
        <p:nvPicPr>
          <p:cNvPr id="136" name="pasted-movie.gif" descr="pasted-movie.gif"/>
          <p:cNvPicPr>
            <a:picLocks noChangeAspect="1"/>
          </p:cNvPicPr>
          <p:nvPr/>
        </p:nvPicPr>
        <p:blipFill>
          <a:blip r:embed="rId5">
            <a:extLst/>
          </a:blip>
          <a:stretch>
            <a:fillRect/>
          </a:stretch>
        </p:blipFill>
        <p:spPr>
          <a:xfrm>
            <a:off x="9524396" y="1687207"/>
            <a:ext cx="3403160" cy="4135486"/>
          </a:xfrm>
          <a:prstGeom prst="rect">
            <a:avLst/>
          </a:prstGeom>
          <a:ln w="12700">
            <a:miter lim="400000"/>
          </a:ln>
        </p:spPr>
      </p:pic>
      <p:sp>
        <p:nvSpPr>
          <p:cNvPr id="137" name="The style was also used in architecture, fashion, design. Art Nouveau is typified by flowing organic forms, natural imagery and clear lines."/>
          <p:cNvSpPr txBox="1"/>
          <p:nvPr/>
        </p:nvSpPr>
        <p:spPr>
          <a:xfrm>
            <a:off x="151185" y="926778"/>
            <a:ext cx="12702430"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The style was also used in architecture, fashion, design. Art Nouveau is typified by flowing organic forms, natural imagery and clear lines.</a:t>
            </a:r>
          </a:p>
        </p:txBody>
      </p:sp>
      <p:sp>
        <p:nvSpPr>
          <p:cNvPr id="138" name="The style was a development from the British Arts &amp; Crafts style."/>
          <p:cNvSpPr txBox="1"/>
          <p:nvPr/>
        </p:nvSpPr>
        <p:spPr>
          <a:xfrm>
            <a:off x="151185" y="1798845"/>
            <a:ext cx="9202654" cy="4366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The style was a development from the British Arts &amp; Crafts style.</a:t>
            </a:r>
          </a:p>
        </p:txBody>
      </p:sp>
      <p:sp>
        <p:nvSpPr>
          <p:cNvPr id="139" name="Art Nouveau designers took the Arts &amp; Crafts references to nature and stylised them further."/>
          <p:cNvSpPr txBox="1"/>
          <p:nvPr/>
        </p:nvSpPr>
        <p:spPr>
          <a:xfrm>
            <a:off x="151185" y="2283561"/>
            <a:ext cx="9202654"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Art Nouveau designers took the Arts &amp; Crafts references to nature and stylised them further.</a:t>
            </a:r>
          </a:p>
        </p:txBody>
      </p:sp>
      <p:sp>
        <p:nvSpPr>
          <p:cNvPr id="140" name="However, unlike Arts &amp; Crafts practitioners, those working in Art Nouveau did embrace of the production methods and technologies of the period."/>
          <p:cNvSpPr txBox="1"/>
          <p:nvPr/>
        </p:nvSpPr>
        <p:spPr>
          <a:xfrm>
            <a:off x="151185" y="3138695"/>
            <a:ext cx="9480466" cy="7795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However, unlike Arts &amp; Crafts practitioners, those working in Art Nouveau did embrace of the production methods and technologies of the period.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P spid="134" grpId="3" animBg="1" advAuto="0"/>
      <p:bldP spid="135" grpId="4" animBg="1" advAuto="0"/>
      <p:bldP spid="136" grpId="2" animBg="1" advAuto="0"/>
      <p:bldP spid="137" grpId="5" animBg="1" advAuto="0"/>
      <p:bldP spid="138" grpId="6" animBg="1" advAuto="0"/>
      <p:bldP spid="139" grpId="7" animBg="1" advAuto="0"/>
      <p:bldP spid="140" grpId="8"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rt Nouveau came at a time when many social commentators felt that there should be no distinction between fine art and the decorative arts. All art forms should be treated equally."/>
          <p:cNvSpPr txBox="1"/>
          <p:nvPr/>
        </p:nvSpPr>
        <p:spPr>
          <a:xfrm>
            <a:off x="151185" y="29133"/>
            <a:ext cx="12702430" cy="7291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t>Art Nouveau came at a time when many social commentators felt that there should be no distinction between fine art and the decorative arts. All art forms should be treated equally.</a:t>
            </a:r>
          </a:p>
        </p:txBody>
      </p:sp>
      <p:sp>
        <p:nvSpPr>
          <p:cNvPr id="143" name="Aside from the Arts &amp; Crafts movement, another concept of thinking arose in late 19thC Britain. This was Aestheticism which advocated art for arts sake."/>
          <p:cNvSpPr txBox="1"/>
          <p:nvPr/>
        </p:nvSpPr>
        <p:spPr>
          <a:xfrm>
            <a:off x="151185" y="871567"/>
            <a:ext cx="12702430"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t>Aside from the Arts &amp; Crafts movement, another concept of thinking arose in late 19thC Britain. This was </a:t>
            </a:r>
            <a:r>
              <a:rPr>
                <a:solidFill>
                  <a:schemeClr val="accent5">
                    <a:hueOff val="-82419"/>
                    <a:satOff val="-9513"/>
                    <a:lumOff val="-16343"/>
                  </a:schemeClr>
                </a:solidFill>
              </a:rPr>
              <a:t>Aestheticism </a:t>
            </a:r>
            <a:r>
              <a:t>which advocated </a:t>
            </a:r>
            <a:r>
              <a:rPr i="1"/>
              <a:t>art for arts sake</a:t>
            </a:r>
            <a:r>
              <a:t>.</a:t>
            </a:r>
          </a:p>
        </p:txBody>
      </p:sp>
      <p:sp>
        <p:nvSpPr>
          <p:cNvPr id="144" name="Supporters of Aestheticism argued that art and design should be pleasing to the eye rather than carry a deeper meaning or message."/>
          <p:cNvSpPr txBox="1"/>
          <p:nvPr/>
        </p:nvSpPr>
        <p:spPr>
          <a:xfrm>
            <a:off x="151185" y="1694950"/>
            <a:ext cx="12702430"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Supporters of Aestheticism argued that art and design should be pleasing to the eye rather than carry a deeper meaning or message. </a:t>
            </a:r>
          </a:p>
        </p:txBody>
      </p:sp>
      <p:sp>
        <p:nvSpPr>
          <p:cNvPr id="145" name="Aesthetic artists would create a painting which was organised around the formal features such as colour, line and form. The subject matter of such works was of no consequence."/>
          <p:cNvSpPr txBox="1"/>
          <p:nvPr/>
        </p:nvSpPr>
        <p:spPr>
          <a:xfrm>
            <a:off x="151185" y="2543733"/>
            <a:ext cx="12702430" cy="7291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Aesthetic artists would create a painting which was organised around the formal features such as colour, line and form. The subject matter of such works was of no consequence. </a:t>
            </a:r>
          </a:p>
        </p:txBody>
      </p:sp>
      <p:pic>
        <p:nvPicPr>
          <p:cNvPr id="146" name="Image" descr="Image"/>
          <p:cNvPicPr>
            <a:picLocks noChangeAspect="1"/>
          </p:cNvPicPr>
          <p:nvPr/>
        </p:nvPicPr>
        <p:blipFill>
          <a:blip r:embed="rId2">
            <a:extLst/>
          </a:blip>
          <a:stretch>
            <a:fillRect/>
          </a:stretch>
        </p:blipFill>
        <p:spPr>
          <a:xfrm>
            <a:off x="53651" y="4591524"/>
            <a:ext cx="6250190" cy="4672017"/>
          </a:xfrm>
          <a:prstGeom prst="rect">
            <a:avLst/>
          </a:prstGeom>
          <a:ln w="12700">
            <a:miter lim="400000"/>
          </a:ln>
        </p:spPr>
      </p:pic>
      <p:pic>
        <p:nvPicPr>
          <p:cNvPr id="147" name="Image" descr="Image"/>
          <p:cNvPicPr>
            <a:picLocks noChangeAspect="1"/>
          </p:cNvPicPr>
          <p:nvPr/>
        </p:nvPicPr>
        <p:blipFill>
          <a:blip r:embed="rId3">
            <a:extLst/>
          </a:blip>
          <a:stretch>
            <a:fillRect/>
          </a:stretch>
        </p:blipFill>
        <p:spPr>
          <a:xfrm>
            <a:off x="6414455" y="4591524"/>
            <a:ext cx="6436534" cy="46720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P spid="144" grpId="2" animBg="1" advAuto="0"/>
      <p:bldP spid="145" grpId="3" animBg="1" advAuto="0"/>
      <p:bldP spid="146" grpId="4" animBg="1" advAuto="0"/>
      <p:bldP spid="147" grpId="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he popularity of Japanese design would also have an impact on Aestheticism and as a result on Art Nouveau design. In particular the use of clear, solid flowing lines."/>
          <p:cNvSpPr txBox="1"/>
          <p:nvPr/>
        </p:nvSpPr>
        <p:spPr>
          <a:xfrm>
            <a:off x="151185" y="43950"/>
            <a:ext cx="12702430"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The popularity of Japanese design would also have an impact on Aestheticism and as a result on Art Nouveau design. In particular the use of clear, solid flowing lines. </a:t>
            </a:r>
          </a:p>
        </p:txBody>
      </p:sp>
      <p:sp>
        <p:nvSpPr>
          <p:cNvPr id="150" name="Arts Nouveau had different titles in each country that it spread to. Liberty’s in London was the main seller of goods in the Arts &amp; Crafts style to British customers."/>
          <p:cNvSpPr txBox="1"/>
          <p:nvPr/>
        </p:nvSpPr>
        <p:spPr>
          <a:xfrm>
            <a:off x="151185" y="892734"/>
            <a:ext cx="12702430"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Arts Nouveau had different titles in each country that it spread to. Liberty’s in London was the main seller of goods in the Arts &amp; Crafts style to British customers.</a:t>
            </a:r>
          </a:p>
        </p:txBody>
      </p:sp>
      <p:pic>
        <p:nvPicPr>
          <p:cNvPr id="151" name="Image" descr="Image"/>
          <p:cNvPicPr>
            <a:picLocks noChangeAspect="1"/>
          </p:cNvPicPr>
          <p:nvPr/>
        </p:nvPicPr>
        <p:blipFill>
          <a:blip r:embed="rId2">
            <a:extLst/>
          </a:blip>
          <a:stretch>
            <a:fillRect/>
          </a:stretch>
        </p:blipFill>
        <p:spPr>
          <a:xfrm>
            <a:off x="-11929" y="2920500"/>
            <a:ext cx="7745131" cy="5783030"/>
          </a:xfrm>
          <a:prstGeom prst="rect">
            <a:avLst/>
          </a:prstGeom>
          <a:ln w="12700">
            <a:miter lim="400000"/>
          </a:ln>
        </p:spPr>
      </p:pic>
      <p:pic>
        <p:nvPicPr>
          <p:cNvPr id="152" name="Image" descr="Image"/>
          <p:cNvPicPr>
            <a:picLocks noChangeAspect="1"/>
          </p:cNvPicPr>
          <p:nvPr/>
        </p:nvPicPr>
        <p:blipFill>
          <a:blip r:embed="rId3">
            <a:extLst/>
          </a:blip>
          <a:stretch>
            <a:fillRect/>
          </a:stretch>
        </p:blipFill>
        <p:spPr>
          <a:xfrm>
            <a:off x="8284391" y="2975864"/>
            <a:ext cx="4480225" cy="5672302"/>
          </a:xfrm>
          <a:prstGeom prst="rect">
            <a:avLst/>
          </a:prstGeom>
          <a:ln w="12700">
            <a:miter lim="400000"/>
          </a:ln>
        </p:spPr>
      </p:pic>
      <p:sp>
        <p:nvSpPr>
          <p:cNvPr id="153" name="Japanese woodblock print"/>
          <p:cNvSpPr txBox="1"/>
          <p:nvPr/>
        </p:nvSpPr>
        <p:spPr>
          <a:xfrm>
            <a:off x="2008197" y="8854397"/>
            <a:ext cx="3270696"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r>
              <a:t>Japanese woodblock print</a:t>
            </a:r>
          </a:p>
        </p:txBody>
      </p:sp>
      <p:sp>
        <p:nvSpPr>
          <p:cNvPr id="154" name="JM Whistler,…"/>
          <p:cNvSpPr txBox="1"/>
          <p:nvPr/>
        </p:nvSpPr>
        <p:spPr>
          <a:xfrm>
            <a:off x="7199686" y="8701819"/>
            <a:ext cx="5769103" cy="7167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100" b="0"/>
            </a:pPr>
            <a:r>
              <a:t>JM Whistler,</a:t>
            </a:r>
          </a:p>
          <a:p>
            <a:pPr>
              <a:defRPr sz="2000" b="0" i="1"/>
            </a:pPr>
            <a:r>
              <a:t>Variations in Flesh Colour and Green: The Balcony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extLst/>
          </a:blip>
          <a:stretch>
            <a:fillRect/>
          </a:stretch>
        </p:blipFill>
        <p:spPr>
          <a:xfrm>
            <a:off x="8985784" y="2830512"/>
            <a:ext cx="4092576" cy="4092576"/>
          </a:xfrm>
          <a:prstGeom prst="rect">
            <a:avLst/>
          </a:prstGeom>
          <a:ln w="12700">
            <a:miter lim="400000"/>
          </a:ln>
        </p:spPr>
      </p:pic>
      <p:pic>
        <p:nvPicPr>
          <p:cNvPr id="157" name="Image" descr="Image"/>
          <p:cNvPicPr>
            <a:picLocks noChangeAspect="1"/>
          </p:cNvPicPr>
          <p:nvPr/>
        </p:nvPicPr>
        <p:blipFill>
          <a:blip r:embed="rId3">
            <a:extLst/>
          </a:blip>
          <a:stretch>
            <a:fillRect/>
          </a:stretch>
        </p:blipFill>
        <p:spPr>
          <a:xfrm>
            <a:off x="-109599" y="2225040"/>
            <a:ext cx="4150581" cy="5303520"/>
          </a:xfrm>
          <a:prstGeom prst="rect">
            <a:avLst/>
          </a:prstGeom>
          <a:ln w="12700">
            <a:miter lim="400000"/>
          </a:ln>
        </p:spPr>
      </p:pic>
      <p:sp>
        <p:nvSpPr>
          <p:cNvPr id="158" name="Arts Nouveau is characterised by flowing lines and forms, references to nature, stylised figures and forms, intricate patterns of overlapping lines and forms. It is found in furniture, graphic design, architecture, ceramics, glass, textiles, jewellery, fashion"/>
          <p:cNvSpPr txBox="1"/>
          <p:nvPr/>
        </p:nvSpPr>
        <p:spPr>
          <a:xfrm>
            <a:off x="151185" y="156133"/>
            <a:ext cx="12702430" cy="10466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100" b="0"/>
            </a:lvl1pPr>
          </a:lstStyle>
          <a:p>
            <a:r>
              <a:t>Arts Nouveau is characterised by flowing lines and forms, references to nature, stylised figures and forms, intricate patterns of overlapping lines and forms. It is found in furniture, graphic design, architecture, ceramics, glass, textiles, jewellery, fashion</a:t>
            </a:r>
          </a:p>
        </p:txBody>
      </p:sp>
      <p:pic>
        <p:nvPicPr>
          <p:cNvPr id="159" name="Image" descr="Image"/>
          <p:cNvPicPr>
            <a:picLocks noChangeAspect="1"/>
          </p:cNvPicPr>
          <p:nvPr/>
        </p:nvPicPr>
        <p:blipFill>
          <a:blip r:embed="rId4">
            <a:extLst/>
          </a:blip>
          <a:stretch>
            <a:fillRect/>
          </a:stretch>
        </p:blipFill>
        <p:spPr>
          <a:xfrm>
            <a:off x="4006850" y="2044700"/>
            <a:ext cx="4838700" cy="5969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astel Béranger is a block of 36 privately owned apartments."/>
          <p:cNvSpPr txBox="1"/>
          <p:nvPr/>
        </p:nvSpPr>
        <p:spPr>
          <a:xfrm>
            <a:off x="94894" y="65294"/>
            <a:ext cx="7726275" cy="4366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200" b="0"/>
            </a:pPr>
            <a:r>
              <a:t>Castel Béranger</a:t>
            </a:r>
            <a:r>
              <a:rPr i="1"/>
              <a:t> </a:t>
            </a:r>
            <a:r>
              <a:t>is a block of 36 privately owned apartments.</a:t>
            </a:r>
          </a:p>
        </p:txBody>
      </p:sp>
      <p:sp>
        <p:nvSpPr>
          <p:cNvPr id="162" name="It was the first building in Paris constructed in the Art Nouveau style."/>
          <p:cNvSpPr txBox="1"/>
          <p:nvPr/>
        </p:nvSpPr>
        <p:spPr>
          <a:xfrm>
            <a:off x="139801" y="526727"/>
            <a:ext cx="8886034" cy="4366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It was the first building in Paris constructed in the Art Nouveau style.</a:t>
            </a:r>
          </a:p>
        </p:txBody>
      </p:sp>
      <p:sp>
        <p:nvSpPr>
          <p:cNvPr id="163" name="The building was commissioned by a wealthy widow Madame Fournier."/>
          <p:cNvSpPr txBox="1"/>
          <p:nvPr/>
        </p:nvSpPr>
        <p:spPr>
          <a:xfrm>
            <a:off x="117665" y="956411"/>
            <a:ext cx="9051750" cy="4366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The building was commissioned by a wealthy widow Madame Fournier. </a:t>
            </a:r>
          </a:p>
        </p:txBody>
      </p:sp>
      <p:pic>
        <p:nvPicPr>
          <p:cNvPr id="164" name="Image" descr="Image"/>
          <p:cNvPicPr>
            <a:picLocks noChangeAspect="1"/>
          </p:cNvPicPr>
          <p:nvPr/>
        </p:nvPicPr>
        <p:blipFill>
          <a:blip r:embed="rId2">
            <a:extLst/>
          </a:blip>
          <a:stretch>
            <a:fillRect/>
          </a:stretch>
        </p:blipFill>
        <p:spPr>
          <a:xfrm>
            <a:off x="4449744" y="3885877"/>
            <a:ext cx="4187539" cy="5583384"/>
          </a:xfrm>
          <a:prstGeom prst="rect">
            <a:avLst/>
          </a:prstGeom>
          <a:ln w="12700">
            <a:miter lim="400000"/>
          </a:ln>
        </p:spPr>
      </p:pic>
      <p:sp>
        <p:nvSpPr>
          <p:cNvPr id="165" name="The design of each apartment within the block was different, giving a sense of individuality to the occupants."/>
          <p:cNvSpPr txBox="1"/>
          <p:nvPr/>
        </p:nvSpPr>
        <p:spPr>
          <a:xfrm>
            <a:off x="104965" y="1455944"/>
            <a:ext cx="12290791"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The design of each apartment within the block was different, giving a sense of individuality to the occupants.</a:t>
            </a:r>
          </a:p>
        </p:txBody>
      </p:sp>
      <p:sp>
        <p:nvSpPr>
          <p:cNvPr id="166" name="By this time in Paris, building laws were relaxing and there was a move towards the construction of buildings which broke with the strict symmetry and traditional appearance of Second Empire Hausmann style architecture."/>
          <p:cNvSpPr txBox="1"/>
          <p:nvPr/>
        </p:nvSpPr>
        <p:spPr>
          <a:xfrm>
            <a:off x="117665" y="2256044"/>
            <a:ext cx="12591670" cy="1122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By this time in Paris, building laws were relaxing and there was a move towards the construction of buildings which broke with the strict symmetry and traditional appearance of Second Empire Hausmann style architecture.</a:t>
            </a:r>
          </a:p>
        </p:txBody>
      </p:sp>
      <p:sp>
        <p:nvSpPr>
          <p:cNvPr id="167" name="Architects could now include larger projecting architectural forms on the facades of buildings."/>
          <p:cNvSpPr txBox="1"/>
          <p:nvPr/>
        </p:nvSpPr>
        <p:spPr>
          <a:xfrm>
            <a:off x="149009" y="3386344"/>
            <a:ext cx="12452782" cy="4366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Architects could now include larger projecting architectural forms on the facades of buildings.</a:t>
            </a:r>
          </a:p>
        </p:txBody>
      </p:sp>
      <p:pic>
        <p:nvPicPr>
          <p:cNvPr id="168" name="Image" descr="Image"/>
          <p:cNvPicPr>
            <a:picLocks noChangeAspect="1"/>
          </p:cNvPicPr>
          <p:nvPr/>
        </p:nvPicPr>
        <p:blipFill>
          <a:blip r:embed="rId3">
            <a:extLst/>
          </a:blip>
          <a:stretch>
            <a:fillRect/>
          </a:stretch>
        </p:blipFill>
        <p:spPr>
          <a:xfrm>
            <a:off x="117719" y="3885877"/>
            <a:ext cx="4187538" cy="5583384"/>
          </a:xfrm>
          <a:prstGeom prst="rect">
            <a:avLst/>
          </a:prstGeom>
          <a:ln w="12700">
            <a:miter lim="400000"/>
          </a:ln>
        </p:spPr>
      </p:pic>
      <p:pic>
        <p:nvPicPr>
          <p:cNvPr id="169" name="Image" descr="Image"/>
          <p:cNvPicPr>
            <a:picLocks noChangeAspect="1"/>
          </p:cNvPicPr>
          <p:nvPr/>
        </p:nvPicPr>
        <p:blipFill>
          <a:blip r:embed="rId4">
            <a:extLst/>
          </a:blip>
          <a:stretch>
            <a:fillRect/>
          </a:stretch>
        </p:blipFill>
        <p:spPr>
          <a:xfrm>
            <a:off x="8781770" y="3885877"/>
            <a:ext cx="4187538" cy="55833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3" grpId="2" animBg="1" advAuto="0"/>
      <p:bldP spid="165" grpId="3" animBg="1" advAuto="0"/>
      <p:bldP spid="166" grpId="4" animBg="1" advAuto="0"/>
      <p:bldP spid="167"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he building is six storeys high including an attic storey"/>
          <p:cNvSpPr txBox="1"/>
          <p:nvPr/>
        </p:nvSpPr>
        <p:spPr>
          <a:xfrm>
            <a:off x="169333" y="228277"/>
            <a:ext cx="6992011" cy="4366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200" b="0"/>
            </a:lvl1pPr>
          </a:lstStyle>
          <a:p>
            <a:r>
              <a:t>The building is six storeys high including an attic storey</a:t>
            </a:r>
          </a:p>
        </p:txBody>
      </p:sp>
      <p:sp>
        <p:nvSpPr>
          <p:cNvPr id="172" name="Asymmetric facade, breaks with the symmetry found in Second…"/>
          <p:cNvSpPr txBox="1"/>
          <p:nvPr/>
        </p:nvSpPr>
        <p:spPr>
          <a:xfrm>
            <a:off x="169333" y="810361"/>
            <a:ext cx="8047458"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200" b="0"/>
            </a:pPr>
            <a:r>
              <a:t>Asymmetric facade, breaks with the symmetry found in Second</a:t>
            </a:r>
          </a:p>
          <a:p>
            <a:pPr algn="l">
              <a:defRPr sz="2200" b="0"/>
            </a:pPr>
            <a:r>
              <a:t>Empire architecture </a:t>
            </a:r>
          </a:p>
        </p:txBody>
      </p:sp>
      <p:sp>
        <p:nvSpPr>
          <p:cNvPr id="173" name="A cast iron gate set into a curved arch with Art Nouveau columns on each side give access to a main hallway"/>
          <p:cNvSpPr txBox="1"/>
          <p:nvPr/>
        </p:nvSpPr>
        <p:spPr>
          <a:xfrm>
            <a:off x="103981" y="1720527"/>
            <a:ext cx="8305162"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A cast iron gate set into a curved arch with Art Nouveau columns on each side give access to a main hallway</a:t>
            </a:r>
          </a:p>
        </p:txBody>
      </p:sp>
      <p:pic>
        <p:nvPicPr>
          <p:cNvPr id="174" name="Image" descr="Image"/>
          <p:cNvPicPr>
            <a:picLocks noChangeAspect="1"/>
          </p:cNvPicPr>
          <p:nvPr/>
        </p:nvPicPr>
        <p:blipFill>
          <a:blip r:embed="rId2">
            <a:extLst/>
          </a:blip>
          <a:stretch>
            <a:fillRect/>
          </a:stretch>
        </p:blipFill>
        <p:spPr>
          <a:xfrm>
            <a:off x="8451979" y="167481"/>
            <a:ext cx="4445001" cy="6680201"/>
          </a:xfrm>
          <a:prstGeom prst="rect">
            <a:avLst/>
          </a:prstGeom>
          <a:ln w="12700">
            <a:miter lim="400000"/>
          </a:ln>
        </p:spPr>
      </p:pic>
      <p:pic>
        <p:nvPicPr>
          <p:cNvPr id="175" name="Image" descr="Image"/>
          <p:cNvPicPr>
            <a:picLocks noChangeAspect="1"/>
          </p:cNvPicPr>
          <p:nvPr/>
        </p:nvPicPr>
        <p:blipFill>
          <a:blip r:embed="rId3">
            <a:extLst/>
          </a:blip>
          <a:stretch>
            <a:fillRect/>
          </a:stretch>
        </p:blipFill>
        <p:spPr>
          <a:xfrm>
            <a:off x="99522" y="4222419"/>
            <a:ext cx="8187080" cy="5413706"/>
          </a:xfrm>
          <a:prstGeom prst="rect">
            <a:avLst/>
          </a:prstGeom>
          <a:ln w="12700">
            <a:miter lim="400000"/>
          </a:ln>
        </p:spPr>
      </p:pic>
      <p:sp>
        <p:nvSpPr>
          <p:cNvPr id="176" name="Cast iron framework of organic lines continues inside and the walls are lined with terracotta tiles"/>
          <p:cNvSpPr txBox="1"/>
          <p:nvPr/>
        </p:nvSpPr>
        <p:spPr>
          <a:xfrm>
            <a:off x="103981" y="2617994"/>
            <a:ext cx="8305162"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Cast iron framework of organic lines continues inside and the walls are lined with terracotta tiles</a:t>
            </a:r>
          </a:p>
        </p:txBody>
      </p:sp>
      <p:pic>
        <p:nvPicPr>
          <p:cNvPr id="177" name="Image" descr="Image"/>
          <p:cNvPicPr>
            <a:picLocks noChangeAspect="1"/>
          </p:cNvPicPr>
          <p:nvPr/>
        </p:nvPicPr>
        <p:blipFill>
          <a:blip r:embed="rId4">
            <a:extLst/>
          </a:blip>
          <a:stretch>
            <a:fillRect/>
          </a:stretch>
        </p:blipFill>
        <p:spPr>
          <a:xfrm>
            <a:off x="8709311" y="6929578"/>
            <a:ext cx="3691556" cy="276866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P spid="172" grpId="2" animBg="1" advAuto="0"/>
      <p:bldP spid="173" grpId="3" animBg="1" advAuto="0"/>
      <p:bldP spid="176"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he ground floor has a centrally placed interior courtyard"/>
          <p:cNvSpPr txBox="1"/>
          <p:nvPr/>
        </p:nvSpPr>
        <p:spPr>
          <a:xfrm>
            <a:off x="94894" y="65294"/>
            <a:ext cx="7188150" cy="4366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200" b="0"/>
            </a:lvl1pPr>
          </a:lstStyle>
          <a:p>
            <a:r>
              <a:t>The ground floor has a centrally placed interior courtyard</a:t>
            </a:r>
          </a:p>
        </p:txBody>
      </p:sp>
      <p:pic>
        <p:nvPicPr>
          <p:cNvPr id="180" name="Image" descr="Image"/>
          <p:cNvPicPr>
            <a:picLocks noChangeAspect="1"/>
          </p:cNvPicPr>
          <p:nvPr/>
        </p:nvPicPr>
        <p:blipFill>
          <a:blip r:embed="rId2">
            <a:extLst/>
          </a:blip>
          <a:stretch>
            <a:fillRect/>
          </a:stretch>
        </p:blipFill>
        <p:spPr>
          <a:xfrm>
            <a:off x="7450708" y="79762"/>
            <a:ext cx="5477297" cy="4107973"/>
          </a:xfrm>
          <a:prstGeom prst="rect">
            <a:avLst/>
          </a:prstGeom>
          <a:ln w="12700">
            <a:miter lim="400000"/>
          </a:ln>
        </p:spPr>
      </p:pic>
      <p:sp>
        <p:nvSpPr>
          <p:cNvPr id="181" name="Natural features, such as trees and plants link back…"/>
          <p:cNvSpPr txBox="1"/>
          <p:nvPr/>
        </p:nvSpPr>
        <p:spPr>
          <a:xfrm>
            <a:off x="94894" y="617744"/>
            <a:ext cx="6645835" cy="7795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200" b="0"/>
            </a:pPr>
            <a:r>
              <a:t>Natural features, such as trees and plants link back </a:t>
            </a:r>
          </a:p>
          <a:p>
            <a:pPr algn="l">
              <a:defRPr sz="2200" b="0"/>
            </a:pPr>
            <a:r>
              <a:t>to the organic themes in Art Nouveau design</a:t>
            </a:r>
          </a:p>
        </p:txBody>
      </p:sp>
      <p:sp>
        <p:nvSpPr>
          <p:cNvPr id="182" name="Red and brown brick and stone used for construction."/>
          <p:cNvSpPr txBox="1"/>
          <p:nvPr/>
        </p:nvSpPr>
        <p:spPr>
          <a:xfrm>
            <a:off x="94894" y="1455944"/>
            <a:ext cx="6857620" cy="43667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200" b="0"/>
            </a:lvl1pPr>
          </a:lstStyle>
          <a:p>
            <a:r>
              <a:t>Red and brown brick and stone used for construction.</a:t>
            </a:r>
          </a:p>
        </p:txBody>
      </p:sp>
      <p:sp>
        <p:nvSpPr>
          <p:cNvPr id="183" name="The green patina of the cast iron metalwork complements…"/>
          <p:cNvSpPr txBox="1"/>
          <p:nvPr/>
        </p:nvSpPr>
        <p:spPr>
          <a:xfrm>
            <a:off x="94894" y="1934459"/>
            <a:ext cx="7323380"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200" b="0"/>
            </a:pPr>
            <a:r>
              <a:t>The green patina of the cast iron metalwork complements</a:t>
            </a:r>
          </a:p>
          <a:p>
            <a:pPr algn="l">
              <a:defRPr sz="2200" b="0"/>
            </a:pPr>
            <a:r>
              <a:t>the red brick</a:t>
            </a:r>
          </a:p>
        </p:txBody>
      </p:sp>
      <p:sp>
        <p:nvSpPr>
          <p:cNvPr id="184" name="Exterior decoration references Gothic features but with an…"/>
          <p:cNvSpPr txBox="1"/>
          <p:nvPr/>
        </p:nvSpPr>
        <p:spPr>
          <a:xfrm>
            <a:off x="69494" y="2781274"/>
            <a:ext cx="7323380" cy="7795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200" b="0"/>
            </a:pPr>
            <a:r>
              <a:t>Exterior decoration references Gothic features but with an</a:t>
            </a:r>
          </a:p>
          <a:p>
            <a:pPr algn="l">
              <a:defRPr sz="2200" b="0"/>
            </a:pPr>
            <a:r>
              <a:t>emphasis on natural forms</a:t>
            </a:r>
          </a:p>
        </p:txBody>
      </p:sp>
      <p:pic>
        <p:nvPicPr>
          <p:cNvPr id="185" name="Image" descr="Image"/>
          <p:cNvPicPr>
            <a:picLocks noChangeAspect="1"/>
          </p:cNvPicPr>
          <p:nvPr/>
        </p:nvPicPr>
        <p:blipFill>
          <a:blip r:embed="rId3">
            <a:extLst/>
          </a:blip>
          <a:stretch>
            <a:fillRect/>
          </a:stretch>
        </p:blipFill>
        <p:spPr>
          <a:xfrm>
            <a:off x="287451" y="4474905"/>
            <a:ext cx="7683570" cy="5139888"/>
          </a:xfrm>
          <a:prstGeom prst="rect">
            <a:avLst/>
          </a:prstGeom>
          <a:ln w="12700">
            <a:miter lim="400000"/>
          </a:ln>
        </p:spPr>
      </p:pic>
      <p:sp>
        <p:nvSpPr>
          <p:cNvPr id="186" name="Windows and balconies are framed in cast iron"/>
          <p:cNvSpPr txBox="1"/>
          <p:nvPr/>
        </p:nvSpPr>
        <p:spPr>
          <a:xfrm>
            <a:off x="69494" y="3659839"/>
            <a:ext cx="7323380" cy="4366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200" b="0"/>
            </a:lvl1pPr>
          </a:lstStyle>
          <a:p>
            <a:r>
              <a:t>Windows and balconies are framed in cast iron</a:t>
            </a:r>
          </a:p>
        </p:txBody>
      </p:sp>
      <p:pic>
        <p:nvPicPr>
          <p:cNvPr id="187" name="Image" descr="Image"/>
          <p:cNvPicPr>
            <a:picLocks noChangeAspect="1"/>
          </p:cNvPicPr>
          <p:nvPr/>
        </p:nvPicPr>
        <p:blipFill>
          <a:blip r:embed="rId4">
            <a:extLst/>
          </a:blip>
          <a:stretch>
            <a:fillRect/>
          </a:stretch>
        </p:blipFill>
        <p:spPr>
          <a:xfrm>
            <a:off x="8733366" y="4483516"/>
            <a:ext cx="3696627" cy="512266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P spid="182" grpId="2" animBg="1" advAuto="0"/>
      <p:bldP spid="183" grpId="3" animBg="1" advAuto="0"/>
      <p:bldP spid="184" grpId="4" animBg="1" advAuto="0"/>
      <p:bldP spid="186" grpId="5"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TotalTime>
  <Words>889</Words>
  <Application>Microsoft Office PowerPoint</Application>
  <PresentationFormat>Custom</PresentationFormat>
  <Paragraphs>57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 Greaney</cp:lastModifiedBy>
  <cp:revision>3</cp:revision>
  <dcterms:modified xsi:type="dcterms:W3CDTF">2019-02-07T16:10:11Z</dcterms:modified>
</cp:coreProperties>
</file>