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4"/>
  </p:sldMasterIdLst>
  <p:notesMasterIdLst>
    <p:notesMasterId r:id="rId10"/>
  </p:notesMasterIdLst>
  <p:handoutMasterIdLst>
    <p:handoutMasterId r:id="rId11"/>
  </p:handoutMasterIdLst>
  <p:sldIdLst>
    <p:sldId id="279" r:id="rId5"/>
    <p:sldId id="291" r:id="rId6"/>
    <p:sldId id="292" r:id="rId7"/>
    <p:sldId id="293" r:id="rId8"/>
    <p:sldId id="294"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77807" autoAdjust="0"/>
  </p:normalViewPr>
  <p:slideViewPr>
    <p:cSldViewPr>
      <p:cViewPr varScale="1">
        <p:scale>
          <a:sx n="89" d="100"/>
          <a:sy n="89" d="100"/>
        </p:scale>
        <p:origin x="224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153EE4E-FAE6-4E12-A9EF-42A98059A702}" type="datetimeFigureOut">
              <a:rPr lang="en-GB" smtClean="0"/>
              <a:t>01/02/2022</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9DC97FE-931C-47F0-85DD-F4FA6C3FE340}" type="slidenum">
              <a:rPr lang="en-GB" smtClean="0"/>
              <a:t>‹#›</a:t>
            </a:fld>
            <a:endParaRPr lang="en-GB"/>
          </a:p>
        </p:txBody>
      </p:sp>
    </p:spTree>
    <p:extLst>
      <p:ext uri="{BB962C8B-B14F-4D97-AF65-F5344CB8AC3E}">
        <p14:creationId xmlns:p14="http://schemas.microsoft.com/office/powerpoint/2010/main" val="2010388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F0AE6B9-814A-4598-81FA-0F968828C171}" type="datetimeFigureOut">
              <a:rPr lang="en-GB" smtClean="0"/>
              <a:t>01/02/2022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81A3B6F-EC69-4DA1-B9F8-3EF706A25E24}" type="slidenum">
              <a:rPr lang="en-GB" smtClean="0"/>
              <a:t>‹#›</a:t>
            </a:fld>
            <a:endParaRPr lang="en-GB"/>
          </a:p>
        </p:txBody>
      </p:sp>
    </p:spTree>
    <p:extLst>
      <p:ext uri="{BB962C8B-B14F-4D97-AF65-F5344CB8AC3E}">
        <p14:creationId xmlns:p14="http://schemas.microsoft.com/office/powerpoint/2010/main" val="883467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1</a:t>
            </a:fld>
            <a:endParaRPr lang="en-GB"/>
          </a:p>
        </p:txBody>
      </p:sp>
    </p:spTree>
    <p:extLst>
      <p:ext uri="{BB962C8B-B14F-4D97-AF65-F5344CB8AC3E}">
        <p14:creationId xmlns:p14="http://schemas.microsoft.com/office/powerpoint/2010/main" val="2765943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2</a:t>
            </a:fld>
            <a:endParaRPr lang="en-GB"/>
          </a:p>
        </p:txBody>
      </p:sp>
    </p:spTree>
    <p:extLst>
      <p:ext uri="{BB962C8B-B14F-4D97-AF65-F5344CB8AC3E}">
        <p14:creationId xmlns:p14="http://schemas.microsoft.com/office/powerpoint/2010/main" val="2047122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3</a:t>
            </a:fld>
            <a:endParaRPr lang="en-GB"/>
          </a:p>
        </p:txBody>
      </p:sp>
    </p:spTree>
    <p:extLst>
      <p:ext uri="{BB962C8B-B14F-4D97-AF65-F5344CB8AC3E}">
        <p14:creationId xmlns:p14="http://schemas.microsoft.com/office/powerpoint/2010/main" val="3835006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4</a:t>
            </a:fld>
            <a:endParaRPr lang="en-GB"/>
          </a:p>
        </p:txBody>
      </p:sp>
    </p:spTree>
    <p:extLst>
      <p:ext uri="{BB962C8B-B14F-4D97-AF65-F5344CB8AC3E}">
        <p14:creationId xmlns:p14="http://schemas.microsoft.com/office/powerpoint/2010/main" val="508164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3F829E34-9A72-4C1B-8769-D9A07C623F90}" type="datetimeFigureOut">
              <a:rPr lang="en-GB" smtClean="0"/>
              <a:t>01/02/2022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636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1478357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383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747340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862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255697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784810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376394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281046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13827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F829E34-9A72-4C1B-8769-D9A07C623F90}" type="datetimeFigureOut">
              <a:rPr lang="en-GB" smtClean="0"/>
              <a:t>01/02/2022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C86F19-6B3A-4774-98E6-6D1F32870BBF}" type="slidenum">
              <a:rPr lang="en-GB" smtClean="0"/>
              <a:t>‹#›</a:t>
            </a:fld>
            <a:endParaRPr lang="en-GB"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15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3F829E34-9A72-4C1B-8769-D9A07C623F90}" type="datetimeFigureOut">
              <a:rPr lang="en-GB" smtClean="0"/>
              <a:t>01/02/2022</a:t>
            </a:fld>
            <a:endParaRPr lang="en-GB"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A9C86F19-6B3A-4774-98E6-6D1F32870BBF}" type="slidenum">
              <a:rPr lang="en-GB" smtClean="0"/>
              <a:t>‹#›</a:t>
            </a:fld>
            <a:endParaRPr lang="en-GB"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109765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b="1" dirty="0"/>
              <a:t>pitching for a new business</a:t>
            </a:r>
            <a:endParaRPr lang="en-GB" sz="3600" dirty="0"/>
          </a:p>
        </p:txBody>
      </p:sp>
      <p:sp>
        <p:nvSpPr>
          <p:cNvPr id="3" name="Subtitle 2"/>
          <p:cNvSpPr>
            <a:spLocks noGrp="1"/>
          </p:cNvSpPr>
          <p:nvPr>
            <p:ph type="subTitle" idx="1"/>
          </p:nvPr>
        </p:nvSpPr>
        <p:spPr/>
        <p:txBody>
          <a:bodyPr>
            <a:normAutofit/>
          </a:bodyPr>
          <a:lstStyle/>
          <a:p>
            <a:r>
              <a:rPr lang="en-GB" sz="3200" b="1" dirty="0">
                <a:solidFill>
                  <a:schemeClr val="accent2">
                    <a:lumMod val="50000"/>
                  </a:schemeClr>
                </a:solidFill>
              </a:rPr>
              <a:t>19.1 M1, D1</a:t>
            </a:r>
          </a:p>
        </p:txBody>
      </p:sp>
    </p:spTree>
    <p:extLst>
      <p:ext uri="{BB962C8B-B14F-4D97-AF65-F5344CB8AC3E}">
        <p14:creationId xmlns:p14="http://schemas.microsoft.com/office/powerpoint/2010/main" val="1102711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052736"/>
            <a:ext cx="8403183" cy="504056"/>
          </a:xfrm>
        </p:spPr>
        <p:txBody>
          <a:bodyPr>
            <a:noAutofit/>
          </a:bodyPr>
          <a:lstStyle/>
          <a:p>
            <a:r>
              <a:rPr lang="en-GB" sz="2400" b="1" dirty="0">
                <a:solidFill>
                  <a:schemeClr val="accent2">
                    <a:lumMod val="75000"/>
                  </a:schemeClr>
                </a:solidFill>
              </a:rPr>
              <a:t>M1 </a:t>
            </a:r>
            <a:r>
              <a:rPr lang="en-US" sz="2400" b="1" dirty="0" err="1" smtClean="0">
                <a:solidFill>
                  <a:schemeClr val="accent2">
                    <a:lumMod val="75000"/>
                  </a:schemeClr>
                </a:solidFill>
              </a:rPr>
              <a:t>Analyse</a:t>
            </a:r>
            <a:r>
              <a:rPr lang="en-US" sz="2400" b="1" dirty="0" smtClean="0">
                <a:solidFill>
                  <a:schemeClr val="accent2">
                    <a:lumMod val="75000"/>
                  </a:schemeClr>
                </a:solidFill>
              </a:rPr>
              <a:t> </a:t>
            </a:r>
            <a:r>
              <a:rPr lang="en-US" sz="2400" dirty="0" smtClean="0">
                <a:solidFill>
                  <a:schemeClr val="accent2">
                    <a:lumMod val="75000"/>
                  </a:schemeClr>
                </a:solidFill>
              </a:rPr>
              <a:t>the </a:t>
            </a:r>
            <a:r>
              <a:rPr lang="en-US" sz="2400" dirty="0">
                <a:solidFill>
                  <a:schemeClr val="accent2">
                    <a:lumMod val="75000"/>
                  </a:schemeClr>
                </a:solidFill>
              </a:rPr>
              <a:t>internal &amp; external factors associated with your micro business start-up</a:t>
            </a:r>
            <a:endParaRPr lang="en-GB" sz="2400" dirty="0">
              <a:solidFill>
                <a:schemeClr val="accent2">
                  <a:lumMod val="75000"/>
                </a:schemeClr>
              </a:solidFill>
            </a:endParaRPr>
          </a:p>
        </p:txBody>
      </p:sp>
      <p:sp>
        <p:nvSpPr>
          <p:cNvPr id="3" name="Content Placeholder 2"/>
          <p:cNvSpPr>
            <a:spLocks noGrp="1"/>
          </p:cNvSpPr>
          <p:nvPr>
            <p:ph idx="1"/>
          </p:nvPr>
        </p:nvSpPr>
        <p:spPr>
          <a:xfrm>
            <a:off x="782956" y="1776471"/>
            <a:ext cx="7290055" cy="4023360"/>
          </a:xfrm>
        </p:spPr>
        <p:txBody>
          <a:bodyPr>
            <a:normAutofit fontScale="85000" lnSpcReduction="20000"/>
          </a:bodyPr>
          <a:lstStyle/>
          <a:p>
            <a:r>
              <a:rPr lang="en-GB" sz="2400" b="1" dirty="0"/>
              <a:t>Internal Factors – risks</a:t>
            </a:r>
            <a:endParaRPr lang="en-GB" sz="2400" dirty="0"/>
          </a:p>
          <a:p>
            <a:r>
              <a:rPr lang="en-GB" sz="2400" dirty="0"/>
              <a:t>Human performance issues</a:t>
            </a:r>
          </a:p>
          <a:p>
            <a:r>
              <a:rPr lang="en-GB" sz="2400" dirty="0"/>
              <a:t>Dishonesty issues</a:t>
            </a:r>
          </a:p>
          <a:p>
            <a:r>
              <a:rPr lang="en-GB" sz="2400" dirty="0"/>
              <a:t>Technological issues</a:t>
            </a:r>
          </a:p>
          <a:p>
            <a:r>
              <a:rPr lang="en-GB" sz="2400" dirty="0"/>
              <a:t>Physical Factors</a:t>
            </a:r>
          </a:p>
          <a:p>
            <a:r>
              <a:rPr lang="en-GB" sz="2400" dirty="0"/>
              <a:t> </a:t>
            </a:r>
          </a:p>
          <a:p>
            <a:r>
              <a:rPr lang="en-GB" sz="2400" b="1" dirty="0"/>
              <a:t>External Factors – risks</a:t>
            </a:r>
            <a:endParaRPr lang="en-GB" sz="2400" dirty="0"/>
          </a:p>
          <a:p>
            <a:r>
              <a:rPr lang="en-GB" sz="2400" dirty="0"/>
              <a:t>Economic events, Political Factors, Legislation?</a:t>
            </a:r>
          </a:p>
          <a:p>
            <a:r>
              <a:rPr lang="en-GB" sz="2400" dirty="0"/>
              <a:t>Unexpected events (pandemic)</a:t>
            </a:r>
          </a:p>
          <a:p>
            <a:r>
              <a:rPr lang="en-GB" sz="2400" dirty="0" smtClean="0"/>
              <a:t>Weather</a:t>
            </a:r>
          </a:p>
          <a:p>
            <a:endParaRPr lang="en-GB" sz="2400" dirty="0"/>
          </a:p>
        </p:txBody>
      </p:sp>
      <p:sp>
        <p:nvSpPr>
          <p:cNvPr id="4" name="TextBox 3"/>
          <p:cNvSpPr txBox="1"/>
          <p:nvPr/>
        </p:nvSpPr>
        <p:spPr>
          <a:xfrm>
            <a:off x="732855" y="5517232"/>
            <a:ext cx="7344816" cy="1477328"/>
          </a:xfrm>
          <a:prstGeom prst="rect">
            <a:avLst/>
          </a:prstGeom>
          <a:noFill/>
        </p:spPr>
        <p:txBody>
          <a:bodyPr wrap="square" rtlCol="0">
            <a:spAutoFit/>
          </a:bodyPr>
          <a:lstStyle/>
          <a:p>
            <a:r>
              <a:rPr lang="en-GB" dirty="0">
                <a:solidFill>
                  <a:schemeClr val="accent2">
                    <a:lumMod val="75000"/>
                  </a:schemeClr>
                </a:solidFill>
              </a:rPr>
              <a:t>When you analyse each factor, explain how the level of risk will depend on your micro-business. Do this throughout and conclude by explaining the amount of risk each of these factors presents will be very different for every business and what this all depends upon. </a:t>
            </a:r>
          </a:p>
          <a:p>
            <a:endParaRPr lang="en-GB" dirty="0"/>
          </a:p>
        </p:txBody>
      </p:sp>
    </p:spTree>
    <p:extLst>
      <p:ext uri="{BB962C8B-B14F-4D97-AF65-F5344CB8AC3E}">
        <p14:creationId xmlns:p14="http://schemas.microsoft.com/office/powerpoint/2010/main" val="1022749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08720"/>
            <a:ext cx="8403183" cy="504056"/>
          </a:xfrm>
        </p:spPr>
        <p:txBody>
          <a:bodyPr>
            <a:noAutofit/>
          </a:bodyPr>
          <a:lstStyle/>
          <a:p>
            <a:r>
              <a:rPr lang="en-GB" sz="2400" b="1" dirty="0">
                <a:solidFill>
                  <a:schemeClr val="accent2">
                    <a:lumMod val="75000"/>
                  </a:schemeClr>
                </a:solidFill>
              </a:rPr>
              <a:t/>
            </a:r>
            <a:br>
              <a:rPr lang="en-GB" sz="2400" b="1" dirty="0">
                <a:solidFill>
                  <a:schemeClr val="accent2">
                    <a:lumMod val="75000"/>
                  </a:schemeClr>
                </a:solidFill>
              </a:rPr>
            </a:br>
            <a:r>
              <a:rPr lang="en-GB" sz="2400" b="1" dirty="0" smtClean="0">
                <a:solidFill>
                  <a:schemeClr val="accent2">
                    <a:lumMod val="75000"/>
                  </a:schemeClr>
                </a:solidFill>
              </a:rPr>
              <a:t>D</a:t>
            </a:r>
            <a:r>
              <a:rPr lang="en-GB" sz="2400" b="1" dirty="0" smtClean="0">
                <a:solidFill>
                  <a:schemeClr val="accent2">
                    <a:lumMod val="75000"/>
                  </a:schemeClr>
                </a:solidFill>
              </a:rPr>
              <a:t>1 </a:t>
            </a:r>
            <a:r>
              <a:rPr lang="en-US" sz="2400" b="1" dirty="0" smtClean="0">
                <a:solidFill>
                  <a:schemeClr val="accent2">
                    <a:lumMod val="75000"/>
                  </a:schemeClr>
                </a:solidFill>
              </a:rPr>
              <a:t>EVALUATE </a:t>
            </a:r>
            <a:r>
              <a:rPr lang="en-US" sz="2400" dirty="0">
                <a:solidFill>
                  <a:schemeClr val="accent2">
                    <a:lumMod val="75000"/>
                  </a:schemeClr>
                </a:solidFill>
              </a:rPr>
              <a:t>the internal &amp; external factors associated with your micro business </a:t>
            </a:r>
            <a:r>
              <a:rPr lang="en-US" sz="2400" dirty="0" smtClean="0">
                <a:solidFill>
                  <a:schemeClr val="accent2">
                    <a:lumMod val="75000"/>
                  </a:schemeClr>
                </a:solidFill>
              </a:rPr>
              <a:t>start-up</a:t>
            </a:r>
            <a:br>
              <a:rPr lang="en-US" sz="2400" dirty="0" smtClean="0">
                <a:solidFill>
                  <a:schemeClr val="accent2">
                    <a:lumMod val="75000"/>
                  </a:schemeClr>
                </a:solidFill>
              </a:rPr>
            </a:br>
            <a:r>
              <a:rPr lang="en-GB" sz="2400" b="1" dirty="0" smtClean="0">
                <a:solidFill>
                  <a:schemeClr val="accent2">
                    <a:lumMod val="75000"/>
                  </a:schemeClr>
                </a:solidFill>
              </a:rPr>
              <a:t/>
            </a:r>
            <a:br>
              <a:rPr lang="en-GB" sz="2400" b="1" dirty="0" smtClean="0">
                <a:solidFill>
                  <a:schemeClr val="accent2">
                    <a:lumMod val="75000"/>
                  </a:schemeClr>
                </a:solidFill>
              </a:rPr>
            </a:br>
            <a:r>
              <a:rPr lang="en-GB" sz="2400" dirty="0" smtClean="0">
                <a:solidFill>
                  <a:schemeClr val="accent2">
                    <a:lumMod val="75000"/>
                  </a:schemeClr>
                </a:solidFill>
              </a:rPr>
              <a:t>For </a:t>
            </a:r>
            <a:r>
              <a:rPr lang="en-GB" sz="2400" dirty="0">
                <a:solidFill>
                  <a:schemeClr val="accent2">
                    <a:lumMod val="75000"/>
                  </a:schemeClr>
                </a:solidFill>
              </a:rPr>
              <a:t>each risk, what might go wrong? What is the level of risk? How might the risk be minimised?</a:t>
            </a:r>
          </a:p>
        </p:txBody>
      </p:sp>
      <p:sp>
        <p:nvSpPr>
          <p:cNvPr id="3" name="Content Placeholder 2"/>
          <p:cNvSpPr>
            <a:spLocks noGrp="1"/>
          </p:cNvSpPr>
          <p:nvPr>
            <p:ph idx="1"/>
          </p:nvPr>
        </p:nvSpPr>
        <p:spPr>
          <a:xfrm>
            <a:off x="539552" y="2177480"/>
            <a:ext cx="8475191" cy="4680520"/>
          </a:xfrm>
        </p:spPr>
        <p:txBody>
          <a:bodyPr>
            <a:noAutofit/>
          </a:bodyPr>
          <a:lstStyle/>
          <a:p>
            <a:pPr>
              <a:spcBef>
                <a:spcPts val="600"/>
              </a:spcBef>
            </a:pPr>
            <a:r>
              <a:rPr lang="en-GB" sz="2400" b="1" dirty="0">
                <a:solidFill>
                  <a:schemeClr val="accent5">
                    <a:lumMod val="75000"/>
                  </a:schemeClr>
                </a:solidFill>
              </a:rPr>
              <a:t>Internal Factors </a:t>
            </a:r>
            <a:r>
              <a:rPr lang="en-GB" sz="2400" dirty="0">
                <a:solidFill>
                  <a:schemeClr val="accent5">
                    <a:lumMod val="75000"/>
                  </a:schemeClr>
                </a:solidFill>
              </a:rPr>
              <a:t>2 x paragraphs for each point  e.g. Human performance </a:t>
            </a:r>
            <a:r>
              <a:rPr lang="en-GB" sz="2400" dirty="0" smtClean="0">
                <a:solidFill>
                  <a:schemeClr val="accent5">
                    <a:lumMod val="75000"/>
                  </a:schemeClr>
                </a:solidFill>
              </a:rPr>
              <a:t>issues</a:t>
            </a:r>
            <a:endParaRPr lang="en-GB" sz="2400" dirty="0">
              <a:solidFill>
                <a:schemeClr val="accent5">
                  <a:lumMod val="75000"/>
                </a:schemeClr>
              </a:solidFill>
            </a:endParaRPr>
          </a:p>
          <a:p>
            <a:pPr>
              <a:spcBef>
                <a:spcPts val="600"/>
              </a:spcBef>
            </a:pPr>
            <a:r>
              <a:rPr lang="en-GB" b="1" dirty="0"/>
              <a:t>1  What is the level of risk?</a:t>
            </a:r>
          </a:p>
          <a:p>
            <a:pPr>
              <a:lnSpc>
                <a:spcPct val="120000"/>
              </a:lnSpc>
              <a:spcBef>
                <a:spcPts val="600"/>
              </a:spcBef>
              <a:spcAft>
                <a:spcPts val="600"/>
              </a:spcAft>
            </a:pPr>
            <a:r>
              <a:rPr lang="en-GB" dirty="0"/>
              <a:t>What sort of employee? Low skilled? Track record? First job or experience? Reference? How much are you paying and how dedicated can you realistically expect them to be</a:t>
            </a:r>
            <a:r>
              <a:rPr lang="en-GB" dirty="0" smtClean="0"/>
              <a:t>?</a:t>
            </a:r>
            <a:endParaRPr lang="en-GB" dirty="0"/>
          </a:p>
          <a:p>
            <a:pPr>
              <a:spcBef>
                <a:spcPts val="600"/>
              </a:spcBef>
            </a:pPr>
            <a:r>
              <a:rPr lang="en-GB" b="1" dirty="0"/>
              <a:t>2  How can you reduce the risk?</a:t>
            </a:r>
          </a:p>
          <a:p>
            <a:pPr>
              <a:spcBef>
                <a:spcPts val="600"/>
              </a:spcBef>
            </a:pPr>
            <a:r>
              <a:rPr lang="en-GB" dirty="0"/>
              <a:t>Clear job contract, job role/description clearly explained </a:t>
            </a:r>
          </a:p>
          <a:p>
            <a:pPr>
              <a:spcBef>
                <a:spcPts val="600"/>
              </a:spcBef>
            </a:pPr>
            <a:r>
              <a:rPr lang="en-GB" dirty="0"/>
              <a:t>Clear process for daily routine and contingency plans, instruction manual etc</a:t>
            </a:r>
          </a:p>
          <a:p>
            <a:pPr>
              <a:spcBef>
                <a:spcPts val="600"/>
              </a:spcBef>
            </a:pPr>
            <a:r>
              <a:rPr lang="en-GB" dirty="0"/>
              <a:t>Training, monitoring, review on a regular </a:t>
            </a:r>
            <a:r>
              <a:rPr lang="en-GB" dirty="0" smtClean="0"/>
              <a:t>basis</a:t>
            </a:r>
          </a:p>
          <a:p>
            <a:pPr>
              <a:spcBef>
                <a:spcPts val="600"/>
              </a:spcBef>
            </a:pPr>
            <a:endParaRPr lang="en-GB" dirty="0"/>
          </a:p>
        </p:txBody>
      </p:sp>
    </p:spTree>
    <p:extLst>
      <p:ext uri="{BB962C8B-B14F-4D97-AF65-F5344CB8AC3E}">
        <p14:creationId xmlns:p14="http://schemas.microsoft.com/office/powerpoint/2010/main" val="136667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052736"/>
            <a:ext cx="8403183" cy="504056"/>
          </a:xfrm>
        </p:spPr>
        <p:txBody>
          <a:bodyPr>
            <a:noAutofit/>
          </a:bodyPr>
          <a:lstStyle/>
          <a:p>
            <a:r>
              <a:rPr lang="en-GB" sz="2400" b="1" dirty="0">
                <a:solidFill>
                  <a:schemeClr val="accent2">
                    <a:lumMod val="75000"/>
                  </a:schemeClr>
                </a:solidFill>
              </a:rPr>
              <a:t>D1 </a:t>
            </a:r>
            <a:r>
              <a:rPr lang="en-US" sz="2400" b="1" dirty="0">
                <a:solidFill>
                  <a:schemeClr val="accent2">
                    <a:lumMod val="75000"/>
                  </a:schemeClr>
                </a:solidFill>
              </a:rPr>
              <a:t>EVALUATE </a:t>
            </a:r>
            <a:r>
              <a:rPr lang="en-US" sz="2400" dirty="0">
                <a:solidFill>
                  <a:schemeClr val="accent2">
                    <a:lumMod val="75000"/>
                  </a:schemeClr>
                </a:solidFill>
              </a:rPr>
              <a:t>the internal &amp; external factors associated with your micro business start-up</a:t>
            </a:r>
            <a:br>
              <a:rPr lang="en-US" sz="2400" dirty="0">
                <a:solidFill>
                  <a:schemeClr val="accent2">
                    <a:lumMod val="75000"/>
                  </a:schemeClr>
                </a:solidFill>
              </a:rPr>
            </a:br>
            <a:r>
              <a:rPr lang="en-GB" sz="2400" b="1" dirty="0" smtClean="0">
                <a:solidFill>
                  <a:schemeClr val="accent2">
                    <a:lumMod val="75000"/>
                  </a:schemeClr>
                </a:solidFill>
              </a:rPr>
              <a:t/>
            </a:r>
            <a:br>
              <a:rPr lang="en-GB" sz="2400" b="1" dirty="0" smtClean="0">
                <a:solidFill>
                  <a:schemeClr val="accent2">
                    <a:lumMod val="75000"/>
                  </a:schemeClr>
                </a:solidFill>
              </a:rPr>
            </a:br>
            <a:r>
              <a:rPr lang="en-GB" sz="2400" b="1" dirty="0">
                <a:solidFill>
                  <a:schemeClr val="accent2">
                    <a:lumMod val="75000"/>
                  </a:schemeClr>
                </a:solidFill>
              </a:rPr>
              <a:t/>
            </a:r>
            <a:br>
              <a:rPr lang="en-GB" sz="2400" b="1" dirty="0">
                <a:solidFill>
                  <a:schemeClr val="accent2">
                    <a:lumMod val="75000"/>
                  </a:schemeClr>
                </a:solidFill>
              </a:rPr>
            </a:br>
            <a:r>
              <a:rPr lang="en-GB" sz="2400" b="1" dirty="0" smtClean="0">
                <a:solidFill>
                  <a:schemeClr val="accent2">
                    <a:lumMod val="75000"/>
                  </a:schemeClr>
                </a:solidFill>
              </a:rPr>
              <a:t>For </a:t>
            </a:r>
            <a:r>
              <a:rPr lang="en-GB" sz="2400" b="1" dirty="0">
                <a:solidFill>
                  <a:schemeClr val="accent2">
                    <a:lumMod val="75000"/>
                  </a:schemeClr>
                </a:solidFill>
              </a:rPr>
              <a:t>each risk, what might go wrong? What is the level of risk? How might the risk be minimised?</a:t>
            </a:r>
            <a:endParaRPr lang="en-GB" sz="2400" dirty="0">
              <a:solidFill>
                <a:schemeClr val="accent2">
                  <a:lumMod val="75000"/>
                </a:schemeClr>
              </a:solidFill>
            </a:endParaRPr>
          </a:p>
        </p:txBody>
      </p:sp>
      <p:sp>
        <p:nvSpPr>
          <p:cNvPr id="3" name="Content Placeholder 2"/>
          <p:cNvSpPr>
            <a:spLocks noGrp="1"/>
          </p:cNvSpPr>
          <p:nvPr>
            <p:ph idx="1"/>
          </p:nvPr>
        </p:nvSpPr>
        <p:spPr>
          <a:xfrm>
            <a:off x="554311" y="2132856"/>
            <a:ext cx="8460432" cy="4824536"/>
          </a:xfrm>
        </p:spPr>
        <p:txBody>
          <a:bodyPr>
            <a:noAutofit/>
          </a:bodyPr>
          <a:lstStyle/>
          <a:p>
            <a:pPr>
              <a:lnSpc>
                <a:spcPct val="100000"/>
              </a:lnSpc>
              <a:spcBef>
                <a:spcPts val="0"/>
              </a:spcBef>
              <a:spcAft>
                <a:spcPts val="600"/>
              </a:spcAft>
            </a:pPr>
            <a:r>
              <a:rPr lang="en-GB" b="1" dirty="0">
                <a:solidFill>
                  <a:schemeClr val="accent5">
                    <a:lumMod val="75000"/>
                  </a:schemeClr>
                </a:solidFill>
              </a:rPr>
              <a:t>External Factors </a:t>
            </a:r>
            <a:r>
              <a:rPr lang="en-GB" dirty="0">
                <a:solidFill>
                  <a:schemeClr val="accent5">
                    <a:lumMod val="75000"/>
                  </a:schemeClr>
                </a:solidFill>
              </a:rPr>
              <a:t>2 x paragraphs for each relevant point  e.g. </a:t>
            </a:r>
          </a:p>
          <a:p>
            <a:pPr>
              <a:lnSpc>
                <a:spcPct val="100000"/>
              </a:lnSpc>
              <a:spcBef>
                <a:spcPts val="0"/>
              </a:spcBef>
              <a:spcAft>
                <a:spcPts val="600"/>
              </a:spcAft>
            </a:pPr>
            <a:r>
              <a:rPr lang="en-GB" dirty="0">
                <a:solidFill>
                  <a:schemeClr val="accent5">
                    <a:lumMod val="75000"/>
                  </a:schemeClr>
                </a:solidFill>
              </a:rPr>
              <a:t>Economic events, Political Factors, Legislation, Natural Factors (unexpected events). Use the analysis from your PESTLE analysis from P2 to help.</a:t>
            </a:r>
          </a:p>
          <a:p>
            <a:pPr>
              <a:spcBef>
                <a:spcPts val="600"/>
              </a:spcBef>
            </a:pPr>
            <a:r>
              <a:rPr lang="en-GB" b="1" dirty="0" smtClean="0"/>
              <a:t>1  </a:t>
            </a:r>
            <a:r>
              <a:rPr lang="en-GB" b="1" dirty="0"/>
              <a:t>What is the level of risk?</a:t>
            </a:r>
          </a:p>
          <a:p>
            <a:pPr>
              <a:spcBef>
                <a:spcPts val="600"/>
              </a:spcBef>
            </a:pPr>
            <a:r>
              <a:rPr lang="en-GB" dirty="0"/>
              <a:t>Eg economic – a change in interest rate? What effect will this have on your bank loan? Will customers have more or less disposable income as a result?</a:t>
            </a:r>
          </a:p>
          <a:p>
            <a:pPr>
              <a:spcBef>
                <a:spcPts val="600"/>
              </a:spcBef>
            </a:pPr>
            <a:r>
              <a:rPr lang="en-GB" b="1" dirty="0" smtClean="0"/>
              <a:t>2  </a:t>
            </a:r>
            <a:r>
              <a:rPr lang="en-GB" b="1" dirty="0"/>
              <a:t>How can you reduce the risk?</a:t>
            </a:r>
          </a:p>
          <a:p>
            <a:pPr>
              <a:spcBef>
                <a:spcPts val="600"/>
              </a:spcBef>
            </a:pPr>
            <a:r>
              <a:rPr lang="en-GB" dirty="0"/>
              <a:t>Range of suppliers? Range of products offered/different price options available? Additional marketing required? Contingency fund if your prices go up? Sufficient mark up to absorb a price increase? </a:t>
            </a:r>
          </a:p>
        </p:txBody>
      </p:sp>
    </p:spTree>
    <p:extLst>
      <p:ext uri="{BB962C8B-B14F-4D97-AF65-F5344CB8AC3E}">
        <p14:creationId xmlns:p14="http://schemas.microsoft.com/office/powerpoint/2010/main" val="3797586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chemeClr val="accent2">
                    <a:lumMod val="75000"/>
                  </a:schemeClr>
                </a:solidFill>
              </a:rPr>
              <a:t>D1 </a:t>
            </a:r>
            <a:r>
              <a:rPr lang="en-US" b="1" dirty="0">
                <a:solidFill>
                  <a:schemeClr val="accent2">
                    <a:lumMod val="75000"/>
                  </a:schemeClr>
                </a:solidFill>
              </a:rPr>
              <a:t>EVALUATE </a:t>
            </a:r>
            <a:r>
              <a:rPr lang="en-US" dirty="0">
                <a:solidFill>
                  <a:schemeClr val="accent2">
                    <a:lumMod val="75000"/>
                  </a:schemeClr>
                </a:solidFill>
              </a:rPr>
              <a:t>the internal &amp; external factors associated with your micro business start-up</a:t>
            </a:r>
            <a:br>
              <a:rPr lang="en-US" dirty="0">
                <a:solidFill>
                  <a:schemeClr val="accent2">
                    <a:lumMod val="75000"/>
                  </a:schemeClr>
                </a:solidFill>
              </a:rPr>
            </a:br>
            <a:endParaRPr lang="en-GB" dirty="0"/>
          </a:p>
        </p:txBody>
      </p:sp>
      <p:sp>
        <p:nvSpPr>
          <p:cNvPr id="3" name="Content Placeholder 2"/>
          <p:cNvSpPr>
            <a:spLocks noGrp="1"/>
          </p:cNvSpPr>
          <p:nvPr>
            <p:ph idx="1"/>
          </p:nvPr>
        </p:nvSpPr>
        <p:spPr/>
        <p:txBody>
          <a:bodyPr/>
          <a:lstStyle/>
          <a:p>
            <a:r>
              <a:rPr lang="en-GB" dirty="0" smtClean="0"/>
              <a:t>To finish D1, look again at the different businesses you researched at the beginning of P1</a:t>
            </a:r>
            <a:r>
              <a:rPr lang="en-GB" dirty="0"/>
              <a:t>:</a:t>
            </a:r>
            <a:r>
              <a:rPr lang="en-GB" dirty="0" smtClean="0"/>
              <a:t> </a:t>
            </a:r>
          </a:p>
          <a:p>
            <a:r>
              <a:rPr lang="en-GB" dirty="0" smtClean="0"/>
              <a:t>Each of these businesses might experience different risks, both internal and external. Explain this, giving examples of the different type of risks they might experience. What do their level of risk depend upon? </a:t>
            </a:r>
            <a:br>
              <a:rPr lang="en-GB" dirty="0" smtClean="0"/>
            </a:br>
            <a:r>
              <a:rPr lang="en-GB" dirty="0" smtClean="0"/>
              <a:t/>
            </a:r>
            <a:br>
              <a:rPr lang="en-GB" dirty="0" smtClean="0"/>
            </a:br>
            <a:r>
              <a:rPr lang="en-GB" dirty="0" smtClean="0"/>
              <a:t>APPROXIMATELY HALF A SIDE OF A4 ON THIS PLEASE.</a:t>
            </a:r>
            <a:endParaRPr lang="en-GB" dirty="0"/>
          </a:p>
        </p:txBody>
      </p:sp>
    </p:spTree>
    <p:extLst>
      <p:ext uri="{BB962C8B-B14F-4D97-AF65-F5344CB8AC3E}">
        <p14:creationId xmlns:p14="http://schemas.microsoft.com/office/powerpoint/2010/main" val="265387949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81366D0-F7BD-44D2-91ED-61E8BEBE3A3D}">
  <ds:schemaRefs>
    <ds:schemaRef ds:uri="http://schemas.microsoft.com/sharepoint/v3/contenttype/forms"/>
  </ds:schemaRefs>
</ds:datastoreItem>
</file>

<file path=customXml/itemProps2.xml><?xml version="1.0" encoding="utf-8"?>
<ds:datastoreItem xmlns:ds="http://schemas.openxmlformats.org/officeDocument/2006/customXml" ds:itemID="{335DD1A3-6C52-4994-8959-58177C9573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4EA12E8-B172-4B67-A53B-E1A1AC87C907}">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Integral</Template>
  <TotalTime>1227</TotalTime>
  <Words>475</Words>
  <Application>Microsoft Office PowerPoint</Application>
  <PresentationFormat>On-screen Show (4:3)</PresentationFormat>
  <Paragraphs>36</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Tw Cen MT</vt:lpstr>
      <vt:lpstr>Wingdings 3</vt:lpstr>
      <vt:lpstr>Integral</vt:lpstr>
      <vt:lpstr>pitching for a new business</vt:lpstr>
      <vt:lpstr>M1 Analyse the internal &amp; external factors associated with your micro business start-up</vt:lpstr>
      <vt:lpstr> D1 EVALUATE the internal &amp; external factors associated with your micro business start-up  For each risk, what might go wrong? What is the level of risk? How might the risk be minimised?</vt:lpstr>
      <vt:lpstr>D1 EVALUATE the internal &amp; external factors associated with your micro business start-up   For each risk, what might go wrong? What is the level of risk? How might the risk be minimised?</vt:lpstr>
      <vt:lpstr>D1 EVALUATE the internal &amp; external factors associated with your micro business start-up </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dc:title>
  <dc:creator>Beverley A Whitlock</dc:creator>
  <cp:lastModifiedBy>Anne E Lomas</cp:lastModifiedBy>
  <cp:revision>112</cp:revision>
  <cp:lastPrinted>2012-06-12T11:20:46Z</cp:lastPrinted>
  <dcterms:created xsi:type="dcterms:W3CDTF">2012-02-01T10:36:37Z</dcterms:created>
  <dcterms:modified xsi:type="dcterms:W3CDTF">2022-02-01T14:39:27Z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