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68" r:id="rId5"/>
    <p:sldId id="258" r:id="rId6"/>
    <p:sldId id="26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7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7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48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4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07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79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9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62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5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8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0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76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12/02/2019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8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4960137"/>
            <a:ext cx="6280720" cy="146304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Environment influences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pestle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19.1 P2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241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02" y="908720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PESTLE Analysis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37" y="2004205"/>
            <a:ext cx="7815130" cy="4377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+mj-lt"/>
                <a:cs typeface="Arial" panose="020B0604020202020204" pitchFamily="34" charset="0"/>
              </a:rPr>
              <a:t>This is a framework for evaluating external factors &amp; their impact on the business to inform 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strategy</a:t>
            </a:r>
          </a:p>
          <a:p>
            <a:pPr marL="0" indent="0">
              <a:buNone/>
            </a:pPr>
            <a:endParaRPr lang="en-GB" sz="2400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olitical factors</a:t>
            </a:r>
            <a:endParaRPr lang="en-GB" sz="24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The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 E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conomy</a:t>
            </a:r>
          </a:p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ociological &amp; cultural aspects</a:t>
            </a: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Potential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 T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echnological developments</a:t>
            </a: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Current &amp; potential 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L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egislation</a:t>
            </a:r>
          </a:p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E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nvironmental considerations</a:t>
            </a:r>
            <a:endParaRPr lang="en-GB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02" y="908720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PESTLE Analysis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37" y="2852936"/>
            <a:ext cx="781513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For the following factors, only consider the ones which are relevant to your business start up</a:t>
            </a:r>
            <a:endParaRPr lang="en-GB" sz="3600" b="1" dirty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Political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7704856" cy="38884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latin typeface="+mj-lt"/>
              </a:rPr>
              <a:t>These factors represent the way and the extent to which a government influences the economy and a certain business</a:t>
            </a:r>
          </a:p>
          <a:p>
            <a:pPr marL="0" lvl="0" indent="0">
              <a:buNone/>
            </a:pPr>
            <a:endParaRPr lang="en-US" sz="2800" dirty="0" smtClean="0">
              <a:latin typeface="+mj-lt"/>
            </a:endParaRPr>
          </a:p>
          <a:p>
            <a:pPr marL="0" lvl="0" indent="0">
              <a:buNone/>
            </a:pPr>
            <a:r>
              <a:rPr lang="en-US" sz="2800" dirty="0" smtClean="0">
                <a:latin typeface="+mj-lt"/>
              </a:rPr>
              <a:t>Political factors are represented by specific areas, such as </a:t>
            </a:r>
            <a:r>
              <a:rPr lang="en-US" sz="2800" b="1" dirty="0" smtClean="0">
                <a:latin typeface="+mj-lt"/>
              </a:rPr>
              <a:t>labour law</a:t>
            </a:r>
            <a:r>
              <a:rPr lang="en-US" sz="2800" dirty="0" smtClean="0">
                <a:latin typeface="+mj-lt"/>
              </a:rPr>
              <a:t>, tax policy, tariffs, </a:t>
            </a:r>
            <a:r>
              <a:rPr lang="en-US" sz="2800" b="1" dirty="0" smtClean="0">
                <a:latin typeface="+mj-lt"/>
              </a:rPr>
              <a:t>trade restrictions</a:t>
            </a:r>
            <a:r>
              <a:rPr lang="en-US" sz="2800" dirty="0" smtClean="0">
                <a:latin typeface="+mj-lt"/>
              </a:rPr>
              <a:t> and even </a:t>
            </a:r>
            <a:r>
              <a:rPr lang="en-US" sz="2800" b="1" dirty="0" smtClean="0">
                <a:latin typeface="+mj-lt"/>
              </a:rPr>
              <a:t>environmental law</a:t>
            </a:r>
            <a:endParaRPr lang="en-GB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75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Economic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56" y="2348880"/>
            <a:ext cx="7920880" cy="38164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This refers to areas unique to the economy and directly influenced by the economy, areas such as the </a:t>
            </a:r>
            <a:r>
              <a:rPr lang="en-US" sz="2400" b="1" dirty="0">
                <a:latin typeface="+mj-lt"/>
              </a:rPr>
              <a:t>inflation rate, interest rate, economic growth or exchange </a:t>
            </a:r>
            <a:r>
              <a:rPr lang="en-US" sz="2400" b="1" dirty="0" smtClean="0">
                <a:latin typeface="+mj-lt"/>
              </a:rPr>
              <a:t>rates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All </a:t>
            </a:r>
            <a:r>
              <a:rPr lang="en-US" sz="2400" dirty="0">
                <a:latin typeface="+mj-lt"/>
              </a:rPr>
              <a:t>these areas can greatly influence a business or company, which makes them an extremely important part of the PESTLE analysis.</a:t>
            </a:r>
            <a:r>
              <a:rPr lang="en-US" sz="2400" b="1" dirty="0">
                <a:latin typeface="+mj-lt"/>
              </a:rPr>
              <a:t> 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93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34" y="920112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Social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94" y="2132856"/>
            <a:ext cx="7704238" cy="3816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These factors refer mainly to demographic factors, which comprise factors like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population growth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cultural 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changing tastes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fashion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age distribution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health consciousness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62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Technological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48462"/>
            <a:ext cx="7920880" cy="4209538"/>
          </a:xfrm>
        </p:spPr>
        <p:txBody>
          <a:bodyPr>
            <a:normAutofit/>
          </a:bodyPr>
          <a:lstStyle/>
          <a:p>
            <a:r>
              <a:rPr lang="en-US" sz="2800" dirty="0"/>
              <a:t>Technological factors refer to </a:t>
            </a:r>
            <a:r>
              <a:rPr lang="en-US" sz="2800" dirty="0" smtClean="0"/>
              <a:t>automation</a:t>
            </a:r>
            <a:r>
              <a:rPr lang="en-US" sz="2800" dirty="0"/>
              <a:t>, incentives, </a:t>
            </a:r>
            <a:r>
              <a:rPr lang="en-US" sz="2800" b="1" dirty="0"/>
              <a:t>the rate of technological change </a:t>
            </a:r>
            <a:r>
              <a:rPr lang="en-US" sz="2800" dirty="0"/>
              <a:t>and R&amp;D activity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factors greatly influence areas such as the minimum efficient production level, quality, costs and even outsourcing decisions.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53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Legal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92896"/>
            <a:ext cx="7920880" cy="4209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legal part refers to all the laws directly connected to a business or company and its area of activity, including </a:t>
            </a:r>
            <a:endParaRPr lang="en-US" sz="2800" dirty="0" smtClean="0"/>
          </a:p>
          <a:p>
            <a:r>
              <a:rPr lang="en-US" sz="2800" dirty="0" smtClean="0"/>
              <a:t>consumer law</a:t>
            </a:r>
          </a:p>
          <a:p>
            <a:r>
              <a:rPr lang="en-US" sz="2800" dirty="0" smtClean="0"/>
              <a:t>anti-discrimination </a:t>
            </a:r>
            <a:r>
              <a:rPr lang="en-US" sz="2800" dirty="0"/>
              <a:t>law </a:t>
            </a:r>
            <a:endParaRPr lang="en-US" sz="2800" dirty="0" smtClean="0"/>
          </a:p>
          <a:p>
            <a:r>
              <a:rPr lang="en-US" sz="2800" dirty="0" smtClean="0"/>
              <a:t>health </a:t>
            </a:r>
            <a:r>
              <a:rPr lang="en-US" sz="2800" dirty="0"/>
              <a:t>and safety </a:t>
            </a:r>
            <a:r>
              <a:rPr lang="en-US" sz="2800" dirty="0" smtClean="0"/>
              <a:t>law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525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Environmental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059" y="2492896"/>
            <a:ext cx="723831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This refers to all the factors directly related, influenced or determined by the surrounding </a:t>
            </a:r>
            <a:r>
              <a:rPr lang="en-US" sz="2400" dirty="0" smtClean="0"/>
              <a:t>environment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includes, but is not limited to, weather, climate, geographical position, climate </a:t>
            </a:r>
            <a:r>
              <a:rPr lang="en-US" sz="2400" dirty="0" smtClean="0"/>
              <a:t>change, waste emissions, pollution levels </a:t>
            </a:r>
            <a:r>
              <a:rPr lang="en-US" sz="2400" dirty="0"/>
              <a:t>and even </a:t>
            </a:r>
            <a:r>
              <a:rPr lang="en-US" sz="2400" dirty="0" smtClean="0"/>
              <a:t>insurance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Consider which ones might be relevant to your business start-up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223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747</TotalTime>
  <Words>315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Tw Cen MT</vt:lpstr>
      <vt:lpstr>Wingdings 3</vt:lpstr>
      <vt:lpstr>Integral</vt:lpstr>
      <vt:lpstr>Environment influences pestle</vt:lpstr>
      <vt:lpstr>PESTLE Analysis</vt:lpstr>
      <vt:lpstr>PESTLE Analysis</vt:lpstr>
      <vt:lpstr>Political factors</vt:lpstr>
      <vt:lpstr>Economic factors</vt:lpstr>
      <vt:lpstr>Social factors</vt:lpstr>
      <vt:lpstr>Technological factors</vt:lpstr>
      <vt:lpstr>Legal factors</vt:lpstr>
      <vt:lpstr>Environmental factors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93</cp:revision>
  <cp:lastPrinted>2012-07-03T11:53:15Z</cp:lastPrinted>
  <dcterms:created xsi:type="dcterms:W3CDTF">2011-11-11T10:46:54Z</dcterms:created>
  <dcterms:modified xsi:type="dcterms:W3CDTF">2019-02-12T16:26:56Z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