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4"/>
  </p:sldMasterIdLst>
  <p:notesMasterIdLst>
    <p:notesMasterId r:id="rId10"/>
  </p:notesMasterIdLst>
  <p:handoutMasterIdLst>
    <p:handoutMasterId r:id="rId11"/>
  </p:handoutMasterIdLst>
  <p:sldIdLst>
    <p:sldId id="279" r:id="rId5"/>
    <p:sldId id="284" r:id="rId6"/>
    <p:sldId id="289" r:id="rId7"/>
    <p:sldId id="292" r:id="rId8"/>
    <p:sldId id="293" r:id="rId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778" autoAdjust="0"/>
  </p:normalViewPr>
  <p:slideViewPr>
    <p:cSldViewPr>
      <p:cViewPr varScale="1">
        <p:scale>
          <a:sx n="89" d="100"/>
          <a:sy n="89" d="100"/>
        </p:scale>
        <p:origin x="224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3EE4E-FAE6-4E12-A9EF-42A98059A702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C97FE-931C-47F0-85DD-F4FA6C3FE3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3881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0AE6B9-814A-4598-81FA-0F968828C171}" type="datetimeFigureOut">
              <a:rPr lang="en-GB" smtClean="0"/>
              <a:t>12/02/2019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A3B6F-EC69-4DA1-B9F8-3EF706A25E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467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A3B6F-EC69-4DA1-B9F8-3EF706A25E2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43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A3B6F-EC69-4DA1-B9F8-3EF706A25E2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28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014211-37FD-4023-A4A4-8A6DC4998C6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57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>
                <a:effectLst/>
              </a:rPr>
              <a:t>You now need to discover how your key stakeholders feel about your project. You also need to work out how best to engage them, and how to communicate with them.</a:t>
            </a:r>
          </a:p>
          <a:p>
            <a:r>
              <a:rPr lang="en-GB" dirty="0" smtClean="0">
                <a:effectLst/>
              </a:rPr>
              <a:t>Key questions that can help you understand your stakeholders include:</a:t>
            </a:r>
          </a:p>
          <a:p>
            <a:r>
              <a:rPr lang="en-GB" dirty="0" smtClean="0">
                <a:effectLst/>
              </a:rPr>
              <a:t>What financial or emotional interest do they have in the outcome of your work? Is it positive or negative?</a:t>
            </a:r>
          </a:p>
          <a:p>
            <a:r>
              <a:rPr lang="en-GB" dirty="0" smtClean="0">
                <a:effectLst/>
              </a:rPr>
              <a:t>What motivates them most of all?</a:t>
            </a:r>
          </a:p>
          <a:p>
            <a:r>
              <a:rPr lang="en-GB" dirty="0" smtClean="0">
                <a:effectLst/>
              </a:rPr>
              <a:t>What information do they want from you, and what is the best way of communicating with them?</a:t>
            </a:r>
          </a:p>
          <a:p>
            <a:r>
              <a:rPr lang="en-GB" dirty="0" smtClean="0">
                <a:effectLst/>
              </a:rPr>
              <a:t>What is their current opinion of your work? Is it based on good information?</a:t>
            </a:r>
          </a:p>
          <a:p>
            <a:r>
              <a:rPr lang="en-GB" dirty="0" smtClean="0">
                <a:effectLst/>
              </a:rPr>
              <a:t>Who influences their opinions generally, and who influences their opinion of you? Do some of these influencers therefore become important stakeholders in their own right?</a:t>
            </a:r>
          </a:p>
          <a:p>
            <a:r>
              <a:rPr lang="en-GB" dirty="0" smtClean="0">
                <a:effectLst/>
              </a:rPr>
              <a:t>If they aren’t likely to be positive, what will win them around to support your project?</a:t>
            </a:r>
          </a:p>
          <a:p>
            <a:r>
              <a:rPr lang="en-GB" dirty="0" smtClean="0">
                <a:effectLst/>
              </a:rPr>
              <a:t>If you don't think that you’ll be able to win them around, how will you manage their opposition?</a:t>
            </a:r>
          </a:p>
          <a:p>
            <a:r>
              <a:rPr lang="en-GB" dirty="0" smtClean="0">
                <a:effectLst/>
              </a:rPr>
              <a:t>Who else might be influenced by their opinions? Do these people become stakeholders in their own right?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014211-37FD-4023-A4A4-8A6DC4998C6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38870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>
                <a:effectLst/>
              </a:rPr>
              <a:t>You now need to discover how your key stakeholders feel about your project. You also need to work out how best to engage them, and how to communicate with them.</a:t>
            </a:r>
          </a:p>
          <a:p>
            <a:r>
              <a:rPr lang="en-GB" dirty="0" smtClean="0">
                <a:effectLst/>
              </a:rPr>
              <a:t>Key questions that can help you understand your stakeholders include:</a:t>
            </a:r>
          </a:p>
          <a:p>
            <a:r>
              <a:rPr lang="en-GB" dirty="0" smtClean="0">
                <a:effectLst/>
              </a:rPr>
              <a:t>What financial or emotional interest do they have in the outcome of your work? Is it positive or negative?</a:t>
            </a:r>
          </a:p>
          <a:p>
            <a:r>
              <a:rPr lang="en-GB" dirty="0" smtClean="0">
                <a:effectLst/>
              </a:rPr>
              <a:t>What motivates them most of all?</a:t>
            </a:r>
          </a:p>
          <a:p>
            <a:r>
              <a:rPr lang="en-GB" dirty="0" smtClean="0">
                <a:effectLst/>
              </a:rPr>
              <a:t>What information do they want from you, and what is the best way of communicating with them?</a:t>
            </a:r>
          </a:p>
          <a:p>
            <a:r>
              <a:rPr lang="en-GB" dirty="0" smtClean="0">
                <a:effectLst/>
              </a:rPr>
              <a:t>What is their current opinion of your work? Is it based on good information?</a:t>
            </a:r>
          </a:p>
          <a:p>
            <a:r>
              <a:rPr lang="en-GB" dirty="0" smtClean="0">
                <a:effectLst/>
              </a:rPr>
              <a:t>Who influences their opinions generally, and who influences their opinion of you? Do some of these influencers therefore become important stakeholders in their own right?</a:t>
            </a:r>
          </a:p>
          <a:p>
            <a:r>
              <a:rPr lang="en-GB" dirty="0" smtClean="0">
                <a:effectLst/>
              </a:rPr>
              <a:t>If they aren’t likely to be positive, what will win them around to support your project?</a:t>
            </a:r>
          </a:p>
          <a:p>
            <a:r>
              <a:rPr lang="en-GB" dirty="0" smtClean="0">
                <a:effectLst/>
              </a:rPr>
              <a:t>If you don't think that you’ll be able to win them around, how will you manage their opposition?</a:t>
            </a:r>
          </a:p>
          <a:p>
            <a:r>
              <a:rPr lang="en-GB" dirty="0" smtClean="0">
                <a:effectLst/>
              </a:rPr>
              <a:t>Who else might be influenced by their opinions? Do these people become stakeholders in their own right?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014211-37FD-4023-A4A4-8A6DC4998C6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891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 algn="ctr">
              <a:buNone/>
              <a:defRPr sz="1600"/>
            </a:lvl2pPr>
            <a:lvl3pPr marL="914377" indent="0" algn="ctr">
              <a:buNone/>
              <a:defRPr sz="16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F829E34-9A72-4C1B-8769-D9A07C623F90}" type="datetimeFigureOut">
              <a:rPr lang="en-GB" smtClean="0"/>
              <a:t>12/02/2019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6361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12/02/2019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8357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12/02/2019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1383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12/02/2019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7340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12/02/2019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8862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12/02/2019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6972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marL="0" lvl="0" indent="0" algn="l" defTabSz="914377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12/02/2019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4810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12/02/2019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94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12/02/2019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0462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12/02/2019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274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12/02/2019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615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3F829E34-9A72-4C1B-8769-D9A07C623F90}" type="datetimeFigureOut">
              <a:rPr lang="en-GB" smtClean="0"/>
              <a:t>12/02/2019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1097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377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377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linkedin.com/pulse/who-companys-most-important-stakeholders-paul-sloan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Stakeholders in your new micro business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19.1 P2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110271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980728"/>
            <a:ext cx="6912768" cy="864096"/>
          </a:xfrm>
        </p:spPr>
        <p:txBody>
          <a:bodyPr>
            <a:normAutofit/>
          </a:bodyPr>
          <a:lstStyle/>
          <a:p>
            <a:r>
              <a:rPr lang="en-GB" sz="2700" dirty="0" smtClean="0">
                <a:solidFill>
                  <a:schemeClr val="accent2">
                    <a:lumMod val="75000"/>
                  </a:schemeClr>
                </a:solidFill>
              </a:rPr>
              <a:t>P2 </a:t>
            </a:r>
            <a:r>
              <a:rPr lang="en-GB" sz="2700" dirty="0" smtClean="0">
                <a:solidFill>
                  <a:schemeClr val="accent2">
                    <a:lumMod val="75000"/>
                  </a:schemeClr>
                </a:solidFill>
              </a:rPr>
              <a:t>potential stakeholder influences</a:t>
            </a:r>
            <a:endParaRPr lang="en-GB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5" y="2132856"/>
            <a:ext cx="7290055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For </a:t>
            </a:r>
            <a:r>
              <a:rPr lang="en-GB" sz="2400" b="1" dirty="0" smtClean="0"/>
              <a:t>your chosen business review the following factors:</a:t>
            </a:r>
            <a:endParaRPr lang="en-GB" sz="2400" b="1" dirty="0"/>
          </a:p>
          <a:p>
            <a:pPr marL="457200" indent="-457200">
              <a:buFont typeface="+mj-lt"/>
              <a:buAutoNum type="arabicParenR"/>
            </a:pPr>
            <a:r>
              <a:rPr lang="en-US" sz="2400" dirty="0" smtClean="0"/>
              <a:t>Identify potential stakeholders (</a:t>
            </a:r>
            <a:r>
              <a:rPr lang="en-US" sz="2400" dirty="0" smtClean="0"/>
              <a:t>spider gram)</a:t>
            </a:r>
            <a:endParaRPr lang="en-GB" sz="2400" dirty="0"/>
          </a:p>
          <a:p>
            <a:pPr marL="457200" indent="-457200">
              <a:buFont typeface="+mj-lt"/>
              <a:buAutoNum type="arabicParenR"/>
            </a:pPr>
            <a:r>
              <a:rPr lang="en-US" sz="2400" dirty="0" smtClean="0"/>
              <a:t>What is their </a:t>
            </a:r>
            <a:r>
              <a:rPr lang="en-US" sz="2400" dirty="0"/>
              <a:t>influences </a:t>
            </a:r>
            <a:r>
              <a:rPr lang="en-US" sz="2400" dirty="0" smtClean="0"/>
              <a:t>(</a:t>
            </a:r>
            <a:r>
              <a:rPr lang="en-US" sz="2400" dirty="0" err="1" smtClean="0"/>
              <a:t>Prioritisation</a:t>
            </a:r>
            <a:r>
              <a:rPr lang="en-US" sz="2400" dirty="0" smtClean="0"/>
              <a:t> grid)</a:t>
            </a:r>
            <a:endParaRPr lang="en-GB" dirty="0"/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How will you communicate with them? (see management and communication diagram)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39422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2987824" y="1700808"/>
            <a:ext cx="3214710" cy="2428892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263192" y="2099618"/>
            <a:ext cx="264320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Potential Stakeholder influences</a:t>
            </a:r>
            <a:endParaRPr lang="en-GB" sz="3200" b="1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5364088" y="4000902"/>
            <a:ext cx="936104" cy="1010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521157" y="4582210"/>
            <a:ext cx="17631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employees</a:t>
            </a:r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599666" y="1253562"/>
            <a:ext cx="17887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suppliers</a:t>
            </a:r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37408" y="1047673"/>
            <a:ext cx="16254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customers</a:t>
            </a:r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215042" y="5083182"/>
            <a:ext cx="29289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Local community</a:t>
            </a:r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063996" y="3168372"/>
            <a:ext cx="19724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government</a:t>
            </a:r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648691" y="642495"/>
            <a:ext cx="1872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competitors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92615" y="3168371"/>
            <a:ext cx="20570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Lenders/bank</a:t>
            </a:r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648691" y="5275810"/>
            <a:ext cx="29289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Local </a:t>
            </a:r>
            <a:r>
              <a:rPr lang="en-US" sz="2400" b="1" dirty="0" smtClean="0"/>
              <a:t>council</a:t>
            </a:r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837408" y="1458788"/>
            <a:ext cx="17503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Say what their interest is</a:t>
            </a:r>
            <a:endParaRPr lang="en-US" sz="20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6146918" y="3175290"/>
            <a:ext cx="861462" cy="173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endCxn id="21" idx="1"/>
          </p:cNvCxnSpPr>
          <p:nvPr/>
        </p:nvCxnSpPr>
        <p:spPr>
          <a:xfrm flipV="1">
            <a:off x="5832140" y="1484395"/>
            <a:ext cx="767526" cy="6423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6" idx="0"/>
            <a:endCxn id="25" idx="2"/>
          </p:cNvCxnSpPr>
          <p:nvPr/>
        </p:nvCxnSpPr>
        <p:spPr>
          <a:xfrm flipH="1" flipV="1">
            <a:off x="4584795" y="1104160"/>
            <a:ext cx="10384" cy="5966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2413077" y="3146701"/>
            <a:ext cx="621276" cy="115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2587719" y="1631783"/>
            <a:ext cx="733348" cy="556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2835218" y="3939471"/>
            <a:ext cx="812428" cy="7433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 flipV="1">
            <a:off x="4489548" y="4129700"/>
            <a:ext cx="11127" cy="11461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346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7875" y="692696"/>
            <a:ext cx="5048250" cy="490537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95536" y="5897815"/>
            <a:ext cx="83529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hlinkClick r:id="rId4"/>
              </a:rPr>
              <a:t>https://</a:t>
            </a:r>
            <a:r>
              <a:rPr lang="en-GB" dirty="0" smtClean="0">
                <a:hlinkClick r:id="rId4"/>
              </a:rPr>
              <a:t>www.linkedin.com/pulse/who-companys-most-important-stakeholders-paul-sloane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78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cdn.boreal-is.com/data/uploads/2018/01/stakeholder-mapping-and-communication-strategy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8640"/>
            <a:ext cx="6408712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306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EA12E8-B172-4B67-A53B-E1A1AC87C907}">
  <ds:schemaRefs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35DD1A3-6C52-4994-8959-58177C9573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81366D0-F7BD-44D2-91ED-61E8BEBE3A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1205</TotalTime>
  <Words>460</Words>
  <Application>Microsoft Office PowerPoint</Application>
  <PresentationFormat>On-screen Show (4:3)</PresentationFormat>
  <Paragraphs>43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Tw Cen MT</vt:lpstr>
      <vt:lpstr>Wingdings 3</vt:lpstr>
      <vt:lpstr>Integral</vt:lpstr>
      <vt:lpstr>Stakeholders in your new micro business</vt:lpstr>
      <vt:lpstr>P2 potential stakeholder influences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Motivation</dc:title>
  <dc:creator>Beverley A Whitlock</dc:creator>
  <cp:lastModifiedBy>Ailsa W Waters</cp:lastModifiedBy>
  <cp:revision>106</cp:revision>
  <cp:lastPrinted>2012-06-12T11:20:46Z</cp:lastPrinted>
  <dcterms:created xsi:type="dcterms:W3CDTF">2012-02-01T10:36:37Z</dcterms:created>
  <dcterms:modified xsi:type="dcterms:W3CDTF">2019-02-12T15:53:26Z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