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4"/>
  </p:sldMasterIdLst>
  <p:notesMasterIdLst>
    <p:notesMasterId r:id="rId13"/>
  </p:notesMasterIdLst>
  <p:handoutMasterIdLst>
    <p:handoutMasterId r:id="rId14"/>
  </p:handoutMasterIdLst>
  <p:sldIdLst>
    <p:sldId id="279" r:id="rId5"/>
    <p:sldId id="289" r:id="rId6"/>
    <p:sldId id="303" r:id="rId7"/>
    <p:sldId id="304" r:id="rId8"/>
    <p:sldId id="305" r:id="rId9"/>
    <p:sldId id="306" r:id="rId10"/>
    <p:sldId id="307" r:id="rId11"/>
    <p:sldId id="301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778" autoAdjust="0"/>
  </p:normalViewPr>
  <p:slideViewPr>
    <p:cSldViewPr>
      <p:cViewPr varScale="1">
        <p:scale>
          <a:sx n="91" d="100"/>
          <a:sy n="91" d="100"/>
        </p:scale>
        <p:origin x="56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3EE4E-FAE6-4E12-A9EF-42A98059A702}" type="datetimeFigureOut">
              <a:rPr lang="en-GB" smtClean="0"/>
              <a:t>09/07/2018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C97FE-931C-47F0-85DD-F4FA6C3FE3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88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AE6B9-814A-4598-81FA-0F968828C171}" type="datetimeFigureOut">
              <a:rPr lang="en-GB" smtClean="0"/>
              <a:t>09/07/2018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A3B6F-EC69-4DA1-B9F8-3EF706A25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467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43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Five categories are considered: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Existing competitive rivalry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Threat of new market entrants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Bargaining power of buyers (customers)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Power of suppliers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Threat of substitute products</a:t>
            </a:r>
            <a:endParaRPr lang="en-GB" sz="1200" kern="120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582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Five categories are considered: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Existing competitive rivalry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Threat of new market entrants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Bargaining power of buyers (customers)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Power of suppliers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Threat of substitute products</a:t>
            </a:r>
            <a:endParaRPr lang="en-GB" sz="1200" kern="120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287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Five categories are considered: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Existing competitive rivalry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Threat of new market entrants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Bargaining power of buyers (customers)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Power of suppliers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Threat of substitute products</a:t>
            </a:r>
            <a:endParaRPr lang="en-GB" sz="1200" kern="120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4348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Five categories are considered: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Existing competitive rivalry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Threat of new market entrants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Bargaining power of buyers (customers)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Power of suppliers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Threat of substitute products</a:t>
            </a:r>
            <a:endParaRPr lang="en-GB" sz="1200" kern="120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106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Five categories are considered: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Existing competitive rivalry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Threat of new market entrants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Bargaining power of buyers (customers)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Power of suppliers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Threat of substitute products</a:t>
            </a:r>
            <a:endParaRPr lang="en-GB" sz="1200" kern="120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4527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Five categories are considered: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Existing competitive rivalry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Threat of new market entrants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Bargaining power of buyers (customers)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Power of suppliers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Threat of substitute products</a:t>
            </a:r>
            <a:endParaRPr lang="en-GB" sz="1200" kern="120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4031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</a:t>
            </a:r>
            <a:r>
              <a:rPr lang="en-GB" smtClean="0"/>
              <a:t>://www.tutor2u.net/business/reference/porters-model-of-industry-rivalry-five-forces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344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6361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357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383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7340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8862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97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4810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94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0462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274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15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109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hUWAwor9rcA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5206320"/>
            <a:ext cx="5992688" cy="1463040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/>
              <a:t>The </a:t>
            </a:r>
            <a:r>
              <a:rPr lang="en-GB" sz="3600" b="1" dirty="0" smtClean="0"/>
              <a:t>marketing plan 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>
                <a:solidFill>
                  <a:schemeClr val="accent2">
                    <a:lumMod val="75000"/>
                  </a:schemeClr>
                </a:solidFill>
              </a:rPr>
              <a:t>the business environment</a:t>
            </a:r>
            <a:r>
              <a:rPr lang="en-GB" sz="3600" b="1" dirty="0"/>
              <a:t/>
            </a:r>
            <a:br>
              <a:rPr lang="en-GB" sz="3600" b="1" dirty="0"/>
            </a:b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5206320"/>
            <a:ext cx="2400300" cy="1463040"/>
          </a:xfrm>
        </p:spPr>
        <p:txBody>
          <a:bodyPr>
            <a:normAutofit fontScale="92500"/>
          </a:bodyPr>
          <a:lstStyle/>
          <a:p>
            <a:r>
              <a:rPr lang="en-GB" sz="3600" b="1" dirty="0" smtClean="0"/>
              <a:t>19.2 PART 1</a:t>
            </a:r>
            <a:r>
              <a:rPr lang="en-GB" sz="3600" b="1" dirty="0"/>
              <a:t/>
            </a:r>
            <a:br>
              <a:rPr lang="en-GB" sz="3600" b="1" dirty="0"/>
            </a:b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10271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330" y="548680"/>
            <a:ext cx="7290054" cy="1499616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THE BUSINESS ENVIRONMENT</a:t>
            </a:r>
            <a:endParaRPr lang="en-GB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2" descr="http://notesdesk.com/wp-content/uploads/2009/04/porters-five-forces-mode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211169"/>
            <a:ext cx="6061288" cy="4147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211169"/>
            <a:ext cx="2939809" cy="1152128"/>
          </a:xfrm>
        </p:spPr>
        <p:txBody>
          <a:bodyPr>
            <a:normAutofit fontScale="85000" lnSpcReduction="10000"/>
          </a:bodyPr>
          <a:lstStyle/>
          <a:p>
            <a:r>
              <a:rPr lang="en-GB" sz="2400" b="1" dirty="0" smtClean="0"/>
              <a:t>PORTER’S 5 FORCES</a:t>
            </a:r>
          </a:p>
          <a:p>
            <a:r>
              <a:rPr lang="en-GB" sz="2400" dirty="0" smtClean="0"/>
              <a:t>Explain how this will apply to your business proposal</a:t>
            </a:r>
          </a:p>
          <a:p>
            <a:pPr marL="0" indent="0">
              <a:buNone/>
            </a:pPr>
            <a:endParaRPr lang="en-GB" sz="2400" dirty="0" smtClean="0"/>
          </a:p>
          <a:p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27584" y="5805264"/>
            <a:ext cx="2088232" cy="432048"/>
          </a:xfrm>
          <a:prstGeom prst="rect">
            <a:avLst/>
          </a:prstGeom>
        </p:spPr>
        <p:txBody>
          <a:bodyPr vert="horz" lIns="45720" tIns="45720" rIns="45720" bIns="45720" rtlCol="0">
            <a:normAutofit fontScale="62500" lnSpcReduction="20000"/>
          </a:bodyPr>
          <a:lstStyle>
            <a:lvl1pPr marL="91440" indent="-91440" algn="l" defTabSz="914377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u="sng" dirty="0" smtClean="0">
                <a:latin typeface="+mj-lt"/>
                <a:hlinkClick r:id="rId4"/>
              </a:rPr>
              <a:t>https://www.youtube.com/watch?v=hUWAwor9rcA</a:t>
            </a:r>
            <a:endParaRPr lang="en-GB" u="sng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5783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330" y="548680"/>
            <a:ext cx="7290054" cy="1499616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Industry rivalry is high when:</a:t>
            </a:r>
            <a:endParaRPr lang="en-GB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838" y="2492896"/>
            <a:ext cx="7416824" cy="3810119"/>
          </a:xfrm>
        </p:spPr>
        <p:txBody>
          <a:bodyPr>
            <a:normAutofit/>
          </a:bodyPr>
          <a:lstStyle/>
          <a:p>
            <a:pPr marL="137160" indent="0">
              <a:spcAft>
                <a:spcPts val="0"/>
              </a:spcAft>
              <a:buNone/>
            </a:pPr>
            <a:r>
              <a:rPr lang="en-US" sz="2400" dirty="0" smtClean="0">
                <a:ea typeface="Calibri"/>
              </a:rPr>
              <a:t>There are number of small or equal competitors and less when there’s a clear market leader.</a:t>
            </a:r>
            <a:endParaRPr lang="en-GB" sz="2400" dirty="0" smtClean="0">
              <a:ea typeface="Calibri"/>
            </a:endParaRPr>
          </a:p>
          <a:p>
            <a:pPr marL="137160" indent="0">
              <a:spcAft>
                <a:spcPts val="0"/>
              </a:spcAft>
              <a:buNone/>
            </a:pPr>
            <a:r>
              <a:rPr lang="en-US" sz="2400" dirty="0" smtClean="0">
                <a:ea typeface="Calibri"/>
              </a:rPr>
              <a:t>Customers </a:t>
            </a:r>
            <a:r>
              <a:rPr lang="en-US" sz="2400" dirty="0">
                <a:ea typeface="Calibri"/>
              </a:rPr>
              <a:t>have low switching costs</a:t>
            </a:r>
            <a:endParaRPr lang="en-GB" sz="2400" dirty="0">
              <a:ea typeface="Calibri"/>
            </a:endParaRPr>
          </a:p>
          <a:p>
            <a:pPr marL="137160" indent="0">
              <a:spcAft>
                <a:spcPts val="0"/>
              </a:spcAft>
              <a:buNone/>
            </a:pPr>
            <a:r>
              <a:rPr lang="en-US" sz="2400" dirty="0">
                <a:ea typeface="Calibri"/>
              </a:rPr>
              <a:t>Industry is growing</a:t>
            </a:r>
            <a:endParaRPr lang="en-GB" sz="2400" dirty="0">
              <a:ea typeface="Calibri"/>
            </a:endParaRPr>
          </a:p>
          <a:p>
            <a:pPr marL="137160" indent="0">
              <a:spcAft>
                <a:spcPts val="0"/>
              </a:spcAft>
              <a:buNone/>
            </a:pPr>
            <a:r>
              <a:rPr lang="en-US" sz="2400" dirty="0">
                <a:ea typeface="Calibri"/>
              </a:rPr>
              <a:t>Exit barriers are high and rivals stay and compete</a:t>
            </a:r>
            <a:endParaRPr lang="en-GB" sz="2400" dirty="0">
              <a:ea typeface="Calibri"/>
            </a:endParaRPr>
          </a:p>
          <a:p>
            <a:pPr marL="137160" indent="0">
              <a:spcAft>
                <a:spcPts val="0"/>
              </a:spcAft>
              <a:buNone/>
            </a:pPr>
            <a:r>
              <a:rPr lang="en-US" sz="2400" dirty="0">
                <a:ea typeface="Calibri"/>
              </a:rPr>
              <a:t>Fixed cost are high resulting huge production and reduction in prices</a:t>
            </a:r>
            <a:endParaRPr lang="en-GB" sz="2400" dirty="0">
              <a:ea typeface="Calibri"/>
            </a:endParaRPr>
          </a:p>
          <a:p>
            <a:pPr marL="0" indent="0">
              <a:buNone/>
            </a:pPr>
            <a:endParaRPr lang="en-GB" sz="24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856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330" y="548680"/>
            <a:ext cx="7290054" cy="1499616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chemeClr val="accent2">
                    <a:lumMod val="75000"/>
                  </a:schemeClr>
                </a:solidFill>
              </a:rPr>
              <a:t>THREAT OF NEW ENTRY IS HIGH 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WHEN:</a:t>
            </a:r>
            <a:endParaRPr lang="en-GB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944" y="2492896"/>
            <a:ext cx="7857495" cy="3810119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US" sz="2400" dirty="0" smtClean="0">
                <a:ea typeface="Calibri"/>
                <a:cs typeface="Times New Roman"/>
              </a:rPr>
              <a:t>Capital </a:t>
            </a:r>
            <a:r>
              <a:rPr lang="en-US" sz="2400" dirty="0">
                <a:ea typeface="Calibri"/>
                <a:cs typeface="Times New Roman"/>
              </a:rPr>
              <a:t>requirements to start the business are less</a:t>
            </a:r>
            <a:endParaRPr lang="en-GB" sz="24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ea typeface="Calibri"/>
                <a:cs typeface="Times New Roman"/>
              </a:rPr>
              <a:t>Few economies of scale are in place</a:t>
            </a:r>
            <a:endParaRPr lang="en-GB" sz="24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ea typeface="Calibri"/>
                <a:cs typeface="Times New Roman"/>
              </a:rPr>
              <a:t>Customers can easily switch (low switching cost)</a:t>
            </a:r>
            <a:endParaRPr lang="en-GB" sz="24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ea typeface="Calibri"/>
                <a:cs typeface="Times New Roman"/>
              </a:rPr>
              <a:t>Key technology is not hard to acquire or isn’t protected well</a:t>
            </a:r>
            <a:endParaRPr lang="en-GB" sz="24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ea typeface="Calibri"/>
                <a:cs typeface="Times New Roman"/>
              </a:rPr>
              <a:t>The product is not differentiated</a:t>
            </a:r>
            <a:endParaRPr lang="en-GB" sz="2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en-GB" sz="24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55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330" y="548680"/>
            <a:ext cx="7290054" cy="1499616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>
                    <a:lumMod val="75000"/>
                  </a:schemeClr>
                </a:solidFill>
                <a:ea typeface="Calibri"/>
              </a:rPr>
              <a:t>Buyers have more bargaining power 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ea typeface="Calibri"/>
              </a:rPr>
              <a:t>when:</a:t>
            </a:r>
            <a:endParaRPr lang="en-GB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204864"/>
            <a:ext cx="7416824" cy="3810119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US" sz="2400" dirty="0" smtClean="0">
                <a:ea typeface="Calibri"/>
              </a:rPr>
              <a:t>There are few </a:t>
            </a:r>
            <a:r>
              <a:rPr lang="en-US" sz="2400" dirty="0">
                <a:ea typeface="Calibri"/>
              </a:rPr>
              <a:t>buyers chasing too many goods</a:t>
            </a:r>
            <a:endParaRPr lang="en-GB" sz="2400" dirty="0">
              <a:ea typeface="Calibri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ea typeface="Calibri"/>
              </a:rPr>
              <a:t>Buyer purchases in bulk quantities</a:t>
            </a:r>
            <a:endParaRPr lang="en-GB" sz="2400" dirty="0">
              <a:ea typeface="Calibri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ea typeface="Calibri"/>
              </a:rPr>
              <a:t>Product is not differentiated</a:t>
            </a:r>
            <a:endParaRPr lang="en-GB" sz="2400" dirty="0">
              <a:ea typeface="Calibri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ea typeface="Calibri"/>
              </a:rPr>
              <a:t>Buyer’s cost of switching to a competitors’ product is low</a:t>
            </a:r>
            <a:endParaRPr lang="en-GB" sz="2400" dirty="0">
              <a:ea typeface="Calibri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ea typeface="Calibri"/>
              </a:rPr>
              <a:t>Shopping cost is low</a:t>
            </a:r>
            <a:endParaRPr lang="en-GB" sz="2400" dirty="0">
              <a:ea typeface="Calibri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ea typeface="Calibri"/>
              </a:rPr>
              <a:t>Buyers are price sensitive</a:t>
            </a:r>
            <a:endParaRPr lang="en-GB" sz="2400" dirty="0">
              <a:ea typeface="Calibri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ea typeface="Calibri"/>
              </a:rPr>
              <a:t>Credible threat of integration</a:t>
            </a:r>
            <a:endParaRPr lang="en-GB" sz="2400" dirty="0">
              <a:ea typeface="Calibri"/>
            </a:endParaRPr>
          </a:p>
          <a:p>
            <a:pPr marL="0" indent="0">
              <a:buNone/>
            </a:pPr>
            <a:endParaRPr lang="en-GB" sz="24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997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330" y="548680"/>
            <a:ext cx="7866118" cy="1499616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Suppliers are more powerful when:</a:t>
            </a:r>
            <a:endParaRPr lang="en-US" sz="3200" dirty="0">
              <a:solidFill>
                <a:schemeClr val="accent2">
                  <a:lumMod val="75000"/>
                </a:schemeClr>
              </a:solidFill>
              <a:ea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204864"/>
            <a:ext cx="7416824" cy="3810119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endParaRPr lang="en-GB" sz="2400" b="1" dirty="0">
              <a:ea typeface="Calibri"/>
            </a:endParaRPr>
          </a:p>
          <a:p>
            <a:pPr marL="128019" lvl="1" indent="0">
              <a:buClr>
                <a:srgbClr val="0F6FC6"/>
              </a:buClr>
              <a:buNone/>
            </a:pPr>
            <a:r>
              <a:rPr 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Suppliers are concentrated and well organised</a:t>
            </a:r>
            <a:endParaRPr lang="en-GB" sz="2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128019" lvl="1" indent="0">
              <a:buClr>
                <a:srgbClr val="0F6FC6"/>
              </a:buClr>
              <a:buNone/>
            </a:pPr>
            <a:r>
              <a:rPr 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Few substitutes available to supplies</a:t>
            </a:r>
            <a:endParaRPr lang="en-GB" sz="2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128019" lvl="1" indent="0">
              <a:buClr>
                <a:srgbClr val="0F6FC6"/>
              </a:buClr>
              <a:buNone/>
            </a:pPr>
            <a:r>
              <a:rPr 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Their product is most effective or unique</a:t>
            </a:r>
            <a:endParaRPr lang="en-GB" sz="2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128019" lvl="1" indent="0">
              <a:buClr>
                <a:srgbClr val="0F6FC6"/>
              </a:buClr>
              <a:buNone/>
            </a:pPr>
            <a:r>
              <a:rPr 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Switching cost, from one suppliers to another, is high</a:t>
            </a:r>
            <a:endParaRPr lang="en-GB" sz="2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128019" lvl="1" indent="0">
              <a:buClr>
                <a:srgbClr val="0F6FC6"/>
              </a:buClr>
              <a:buNone/>
            </a:pPr>
            <a:r>
              <a:rPr 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You are not an important customer to the supplier</a:t>
            </a:r>
            <a:endParaRPr lang="en-GB" sz="2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083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330" y="548680"/>
            <a:ext cx="7290054" cy="1499616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>
                    <a:lumMod val="75000"/>
                  </a:schemeClr>
                </a:solidFill>
                <a:ea typeface="Calibri"/>
                <a:cs typeface="Arial" panose="020B0604020202020204" pitchFamily="34" charset="0"/>
              </a:rPr>
              <a:t>Threat of substitute is high when:</a:t>
            </a:r>
            <a:endParaRPr lang="en-GB" sz="3200" dirty="0">
              <a:solidFill>
                <a:schemeClr val="accent2">
                  <a:lumMod val="75000"/>
                </a:schemeClr>
              </a:solidFill>
              <a:ea typeface="Calibri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204864"/>
            <a:ext cx="7416824" cy="3810119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endParaRPr lang="en-GB" sz="2400" b="1" dirty="0">
              <a:ea typeface="Calibri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ea typeface="Calibri"/>
                <a:cs typeface="Arial" panose="020B0604020202020204" pitchFamily="34" charset="0"/>
              </a:rPr>
              <a:t>There are many substitute products available</a:t>
            </a:r>
            <a:endParaRPr lang="en-GB" sz="2400" dirty="0">
              <a:ea typeface="Calibri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2400" dirty="0" smtClean="0">
                <a:ea typeface="Calibri"/>
                <a:cs typeface="Arial" panose="020B0604020202020204" pitchFamily="34" charset="0"/>
              </a:rPr>
              <a:t>The customer </a:t>
            </a:r>
            <a:r>
              <a:rPr lang="en-US" sz="2400" dirty="0">
                <a:ea typeface="Calibri"/>
                <a:cs typeface="Arial" panose="020B0604020202020204" pitchFamily="34" charset="0"/>
              </a:rPr>
              <a:t>can easily find the product or service that you’re offering at the same or less price</a:t>
            </a:r>
          </a:p>
          <a:p>
            <a:pPr>
              <a:spcAft>
                <a:spcPts val="0"/>
              </a:spcAft>
            </a:pPr>
            <a:r>
              <a:rPr lang="en-US" sz="2400" dirty="0" smtClean="0">
                <a:ea typeface="Calibri"/>
                <a:cs typeface="Arial" panose="020B0604020202020204" pitchFamily="34" charset="0"/>
              </a:rPr>
              <a:t>The quality </a:t>
            </a:r>
            <a:r>
              <a:rPr lang="en-US" sz="2400" dirty="0">
                <a:ea typeface="Calibri"/>
                <a:cs typeface="Arial" panose="020B0604020202020204" pitchFamily="34" charset="0"/>
              </a:rPr>
              <a:t>of the competitors’ product is better</a:t>
            </a:r>
            <a:endParaRPr lang="en-GB" sz="2400" dirty="0">
              <a:ea typeface="Calibri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ea typeface="Calibri"/>
                <a:cs typeface="Arial" panose="020B0604020202020204" pitchFamily="34" charset="0"/>
              </a:rPr>
              <a:t>Substitute product is by a company earning high profits so can reduce prices to the lowest level.</a:t>
            </a:r>
            <a:endParaRPr lang="en-GB" sz="2400" dirty="0">
              <a:ea typeface="Calibri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766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8229600" cy="1368152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en-GB" sz="4000" dirty="0">
                <a:latin typeface="Arial"/>
                <a:ea typeface="Calibri"/>
                <a:cs typeface="Times New Roman"/>
              </a:rPr>
              <a:t> </a:t>
            </a:r>
            <a:r>
              <a:rPr lang="en-GB" sz="4000" dirty="0">
                <a:latin typeface="Times New Roman"/>
                <a:ea typeface="Calibri"/>
                <a:cs typeface="Times New Roman"/>
              </a:rPr>
              <a:t/>
            </a:r>
            <a:br>
              <a:rPr lang="en-GB" sz="4000" dirty="0">
                <a:latin typeface="Times New Roman"/>
                <a:ea typeface="Calibri"/>
                <a:cs typeface="Times New Roman"/>
              </a:rPr>
            </a:br>
            <a:r>
              <a:rPr lang="en-GB" sz="4000" dirty="0" smtClean="0">
                <a:solidFill>
                  <a:schemeClr val="accent2">
                    <a:lumMod val="75000"/>
                  </a:schemeClr>
                </a:solidFill>
                <a:ea typeface="Calibri"/>
                <a:cs typeface="Times New Roman"/>
              </a:rPr>
              <a:t>Applying Porters Five Forces:</a:t>
            </a:r>
            <a:r>
              <a:rPr lang="en-GB" sz="4000" dirty="0">
                <a:ea typeface="Calibri"/>
                <a:cs typeface="Times New Roman"/>
              </a:rPr>
              <a:t/>
            </a:r>
            <a:br>
              <a:rPr lang="en-GB" sz="4000" dirty="0">
                <a:ea typeface="Calibri"/>
                <a:cs typeface="Times New Roman"/>
              </a:rPr>
            </a:b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204864"/>
            <a:ext cx="7759458" cy="367240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2200" b="1" dirty="0" smtClean="0">
                <a:latin typeface="+mj-lt"/>
                <a:cs typeface="Arial" panose="020B0604020202020204" pitchFamily="34" charset="0"/>
              </a:rPr>
              <a:t>Consider</a:t>
            </a:r>
            <a:endParaRPr lang="en-GB" sz="2200" b="1" dirty="0">
              <a:latin typeface="+mj-lt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GB" sz="2200" dirty="0" smtClean="0">
                <a:latin typeface="+mj-lt"/>
                <a:cs typeface="Arial" panose="020B0604020202020204" pitchFamily="34" charset="0"/>
              </a:rPr>
              <a:t>Technological change – effect on barriers to entry?</a:t>
            </a:r>
          </a:p>
          <a:p>
            <a:pPr marL="0" lvl="0" indent="0">
              <a:buNone/>
            </a:pPr>
            <a:r>
              <a:rPr lang="en-GB" sz="2200" dirty="0" smtClean="0">
                <a:latin typeface="+mj-lt"/>
                <a:cs typeface="Arial" panose="020B0604020202020204" pitchFamily="34" charset="0"/>
              </a:rPr>
              <a:t>Takeovers – change the bargaining power of buyers or customers?</a:t>
            </a:r>
          </a:p>
          <a:p>
            <a:pPr marL="0" lvl="0" indent="0">
              <a:buNone/>
            </a:pPr>
            <a:r>
              <a:rPr lang="en-GB" sz="2200" dirty="0" smtClean="0">
                <a:latin typeface="+mj-lt"/>
                <a:cs typeface="Arial" panose="020B0604020202020204" pitchFamily="34" charset="0"/>
              </a:rPr>
              <a:t>Low cost or differentiation – which is most profitable?</a:t>
            </a:r>
          </a:p>
          <a:p>
            <a:pPr marL="0" lvl="0" indent="0">
              <a:buNone/>
            </a:pPr>
            <a:r>
              <a:rPr lang="en-GB" sz="2200" dirty="0" smtClean="0">
                <a:latin typeface="+mj-lt"/>
                <a:cs typeface="Arial" panose="020B0604020202020204" pitchFamily="34" charset="0"/>
              </a:rPr>
              <a:t>Innovation – an increased threat of substitutes to an industry?</a:t>
            </a:r>
          </a:p>
          <a:p>
            <a:pPr marL="0" lvl="0" indent="0">
              <a:buNone/>
            </a:pPr>
            <a:endParaRPr lang="en-GB" sz="2200" dirty="0">
              <a:latin typeface="+mj-lt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GB" sz="2200" b="1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Now apply </a:t>
            </a:r>
            <a:r>
              <a:rPr lang="en-GB" sz="2200" b="1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Porter’s Five Forces to your proposed micro-business start-up</a:t>
            </a:r>
            <a:endParaRPr lang="en-GB" sz="2200" dirty="0">
              <a:solidFill>
                <a:schemeClr val="accent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/>
          </a:p>
          <a:p>
            <a:pPr marL="0" lvl="0" indent="0">
              <a:buNone/>
            </a:pPr>
            <a:endParaRPr lang="en-GB" sz="2400" dirty="0"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847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EA12E8-B172-4B67-A53B-E1A1AC87C907}">
  <ds:schemaRefs>
    <ds:schemaRef ds:uri="http://purl.org/dc/elements/1.1/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81366D0-F7BD-44D2-91ED-61E8BEBE3A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5DD1A3-6C52-4994-8959-58177C9573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1102</TotalTime>
  <Words>497</Words>
  <Application>Microsoft Office PowerPoint</Application>
  <PresentationFormat>On-screen Show (4:3)</PresentationFormat>
  <Paragraphs>93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Tw Cen MT</vt:lpstr>
      <vt:lpstr>Wingdings 3</vt:lpstr>
      <vt:lpstr>Integral</vt:lpstr>
      <vt:lpstr>The marketing plan  the business environment </vt:lpstr>
      <vt:lpstr>THE BUSINESS ENVIRONMENT</vt:lpstr>
      <vt:lpstr>Industry rivalry is high when:</vt:lpstr>
      <vt:lpstr>THREAT OF NEW ENTRY IS HIGH WHEN:</vt:lpstr>
      <vt:lpstr>Buyers have more bargaining power when:</vt:lpstr>
      <vt:lpstr>Suppliers are more powerful when:</vt:lpstr>
      <vt:lpstr>Threat of substitute is high when:</vt:lpstr>
      <vt:lpstr>  Applying Porters Five Forces: 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</dc:title>
  <dc:creator>Beverley A Whitlock</dc:creator>
  <cp:lastModifiedBy>Ailsa W Waters</cp:lastModifiedBy>
  <cp:revision>100</cp:revision>
  <cp:lastPrinted>2012-06-12T11:20:46Z</cp:lastPrinted>
  <dcterms:created xsi:type="dcterms:W3CDTF">2012-02-01T10:36:37Z</dcterms:created>
  <dcterms:modified xsi:type="dcterms:W3CDTF">2018-07-09T13:16:29Z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