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4"/>
  </p:sldMasterIdLst>
  <p:notesMasterIdLst>
    <p:notesMasterId r:id="rId13"/>
  </p:notesMasterIdLst>
  <p:handoutMasterIdLst>
    <p:handoutMasterId r:id="rId14"/>
  </p:handoutMasterIdLst>
  <p:sldIdLst>
    <p:sldId id="279" r:id="rId5"/>
    <p:sldId id="289" r:id="rId6"/>
    <p:sldId id="303" r:id="rId7"/>
    <p:sldId id="304" r:id="rId8"/>
    <p:sldId id="305" r:id="rId9"/>
    <p:sldId id="306" r:id="rId10"/>
    <p:sldId id="307" r:id="rId11"/>
    <p:sldId id="301" r:id="rId12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778" autoAdjust="0"/>
  </p:normalViewPr>
  <p:slideViewPr>
    <p:cSldViewPr>
      <p:cViewPr varScale="1">
        <p:scale>
          <a:sx n="91" d="100"/>
          <a:sy n="91" d="100"/>
        </p:scale>
        <p:origin x="56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3EE4E-FAE6-4E12-A9EF-42A98059A702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DC97FE-931C-47F0-85DD-F4FA6C3FE34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3881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0AE6B9-814A-4598-81FA-0F968828C171}" type="datetimeFigureOut">
              <a:rPr lang="en-GB" smtClean="0"/>
              <a:t>09/07/2018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1A3B6F-EC69-4DA1-B9F8-3EF706A25E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34670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59432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Five categories are considered: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Existing competitive rivalry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Threat of new market entrants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Bargaining power of buyers (customers)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Power of suppliers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Threat of substitute products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1582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Five categories are considered: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Existing competitive rivalry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Threat of new market entrants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Bargaining power of buyers (customers)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Power of suppliers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Threat of substitute products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32876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Five categories are considered: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Existing competitive rivalry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Threat of new market entrants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Bargaining power of buyers (customers)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Power of suppliers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Threat of substitute products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84348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Five categories are considered: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Existing competitive rivalry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Threat of new market entrants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Bargaining power of buyers (customers)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Power of suppliers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Threat of substitute products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1068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Five categories are considered: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Existing competitive rivalry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Threat of new market entrants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Bargaining power of buyers (customers)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Power of suppliers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Threat of substitute products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0452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Five categories are considered: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Existing competitive rivalry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Threat of new market entrants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Bargaining power of buyers (customers)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Power of suppliers</a:t>
            </a: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rPr>
              <a:t>Threat of substitute products</a:t>
            </a:r>
            <a:endParaRPr lang="en-GB" sz="1200" kern="1200" dirty="0">
              <a:solidFill>
                <a:schemeClr val="tx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1A3B6F-EC69-4DA1-B9F8-3EF706A25E24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4031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http</a:t>
            </a:r>
            <a:r>
              <a:rPr lang="en-GB" smtClean="0"/>
              <a:t>://www.tutor2u.net/business/reference/porters-model-of-industry-rivalry-five-forces 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B2026-5CDC-4D45-8204-9D22AE6FAD32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23440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63612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8357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138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7340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8862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6972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8481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63946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0462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274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615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3F829E34-9A72-4C1B-8769-D9A07C623F90}" type="datetimeFigureOut">
              <a:rPr lang="en-GB" smtClean="0"/>
              <a:t>09/07/2018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A9C86F19-6B3A-4774-98E6-6D1F32870BBF}" type="slidenum">
              <a:rPr lang="en-GB" smtClean="0"/>
              <a:t>‹#›</a:t>
            </a:fld>
            <a:endParaRPr lang="en-GB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1097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hUWAwor9rcA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5206320"/>
            <a:ext cx="5992688" cy="1463040"/>
          </a:xfrm>
        </p:spPr>
        <p:txBody>
          <a:bodyPr>
            <a:normAutofit fontScale="90000"/>
          </a:bodyPr>
          <a:lstStyle/>
          <a:p>
            <a:r>
              <a:rPr lang="en-GB" sz="3600" b="1" dirty="0" smtClean="0"/>
              <a:t>The </a:t>
            </a:r>
            <a:r>
              <a:rPr lang="en-GB" sz="3600" b="1" dirty="0" smtClean="0"/>
              <a:t>marketing plan 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en-GB" sz="3600" b="1" dirty="0" smtClean="0">
                <a:solidFill>
                  <a:schemeClr val="accent2">
                    <a:lumMod val="75000"/>
                  </a:schemeClr>
                </a:solidFill>
              </a:rPr>
              <a:t>the business environment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5206320"/>
            <a:ext cx="2400300" cy="1463040"/>
          </a:xfrm>
        </p:spPr>
        <p:txBody>
          <a:bodyPr>
            <a:normAutofit fontScale="92500"/>
          </a:bodyPr>
          <a:lstStyle/>
          <a:p>
            <a:r>
              <a:rPr lang="en-GB" sz="3600" b="1" dirty="0" smtClean="0"/>
              <a:t>19.2 PART 1</a:t>
            </a:r>
            <a:r>
              <a:rPr lang="en-GB" sz="3600" b="1" dirty="0"/>
              <a:t/>
            </a:r>
            <a:br>
              <a:rPr lang="en-GB" sz="3600" b="1" dirty="0"/>
            </a:b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10271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THE BUSINESS ENVIRONMENT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2" descr="http://notesdesk.com/wp-content/uploads/2009/04/porters-five-forces-mode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211169"/>
            <a:ext cx="6061288" cy="414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2211169"/>
            <a:ext cx="2939809" cy="1152128"/>
          </a:xfrm>
        </p:spPr>
        <p:txBody>
          <a:bodyPr>
            <a:normAutofit fontScale="85000" lnSpcReduction="10000"/>
          </a:bodyPr>
          <a:lstStyle/>
          <a:p>
            <a:r>
              <a:rPr lang="en-GB" sz="2400" b="1" dirty="0" smtClean="0"/>
              <a:t>PORTER’S 5 FORCES</a:t>
            </a:r>
          </a:p>
          <a:p>
            <a:r>
              <a:rPr lang="en-GB" sz="2400" dirty="0" smtClean="0"/>
              <a:t>Explain how this will apply to your business proposal</a:t>
            </a:r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27584" y="5805264"/>
            <a:ext cx="2088232" cy="432048"/>
          </a:xfrm>
          <a:prstGeom prst="rect">
            <a:avLst/>
          </a:prstGeom>
        </p:spPr>
        <p:txBody>
          <a:bodyPr vert="horz" lIns="45720" tIns="45720" rIns="45720" bIns="45720" rtlCol="0">
            <a:normAutofit fontScale="62500" lnSpcReduction="20000"/>
          </a:bodyPr>
          <a:lstStyle>
            <a:lvl1pPr marL="91440" indent="-91440" algn="l" defTabSz="914377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6517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480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9436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7724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914400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060704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216152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362456" indent="-137157" algn="l" defTabSz="914377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u="sng" dirty="0" smtClean="0">
                <a:latin typeface="+mj-lt"/>
                <a:hlinkClick r:id="rId4"/>
              </a:rPr>
              <a:t>https://www.youtube.com/watch?v=hUWAwor9rcA</a:t>
            </a:r>
            <a:endParaRPr lang="en-GB" u="sng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5783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Industry rivalry is high when: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838" y="2492896"/>
            <a:ext cx="7416824" cy="3810119"/>
          </a:xfrm>
        </p:spPr>
        <p:txBody>
          <a:bodyPr>
            <a:normAutofit/>
          </a:bodyPr>
          <a:lstStyle/>
          <a:p>
            <a:pPr marL="137160" indent="0">
              <a:spcAft>
                <a:spcPts val="0"/>
              </a:spcAft>
              <a:buNone/>
            </a:pPr>
            <a:r>
              <a:rPr lang="en-US" sz="2400" dirty="0" smtClean="0">
                <a:ea typeface="Calibri"/>
              </a:rPr>
              <a:t>There are number of small or equal competitors and less when there’s a clear market leader.</a:t>
            </a:r>
            <a:endParaRPr lang="en-GB" sz="2400" dirty="0" smtClean="0">
              <a:ea typeface="Calibri"/>
            </a:endParaRPr>
          </a:p>
          <a:p>
            <a:pPr marL="137160" indent="0">
              <a:spcAft>
                <a:spcPts val="0"/>
              </a:spcAft>
              <a:buNone/>
            </a:pPr>
            <a:r>
              <a:rPr lang="en-US" sz="2400" dirty="0" smtClean="0">
                <a:ea typeface="Calibri"/>
              </a:rPr>
              <a:t>Customers </a:t>
            </a:r>
            <a:r>
              <a:rPr lang="en-US" sz="2400" dirty="0">
                <a:ea typeface="Calibri"/>
              </a:rPr>
              <a:t>have low switching costs</a:t>
            </a:r>
            <a:endParaRPr lang="en-GB" sz="2400" dirty="0">
              <a:ea typeface="Calibri"/>
            </a:endParaRPr>
          </a:p>
          <a:p>
            <a:pPr marL="137160" indent="0">
              <a:spcAft>
                <a:spcPts val="0"/>
              </a:spcAft>
              <a:buNone/>
            </a:pPr>
            <a:r>
              <a:rPr lang="en-US" sz="2400" dirty="0">
                <a:ea typeface="Calibri"/>
              </a:rPr>
              <a:t>Industry is growing</a:t>
            </a:r>
            <a:endParaRPr lang="en-GB" sz="2400" dirty="0">
              <a:ea typeface="Calibri"/>
            </a:endParaRPr>
          </a:p>
          <a:p>
            <a:pPr marL="137160" indent="0">
              <a:spcAft>
                <a:spcPts val="0"/>
              </a:spcAft>
              <a:buNone/>
            </a:pPr>
            <a:r>
              <a:rPr lang="en-US" sz="2400" dirty="0">
                <a:ea typeface="Calibri"/>
              </a:rPr>
              <a:t>Exit barriers are high and rivals stay and compete</a:t>
            </a:r>
            <a:endParaRPr lang="en-GB" sz="2400" dirty="0">
              <a:ea typeface="Calibri"/>
            </a:endParaRPr>
          </a:p>
          <a:p>
            <a:pPr marL="137160" indent="0">
              <a:spcAft>
                <a:spcPts val="0"/>
              </a:spcAft>
              <a:buNone/>
            </a:pPr>
            <a:r>
              <a:rPr lang="en-US" sz="2400" dirty="0">
                <a:ea typeface="Calibri"/>
              </a:rPr>
              <a:t>Fixed cost are high resulting huge production and reduction in prices</a:t>
            </a:r>
            <a:endParaRPr lang="en-GB" sz="2400" dirty="0">
              <a:ea typeface="Calibri"/>
            </a:endParaRPr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856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accent2">
                    <a:lumMod val="75000"/>
                  </a:schemeClr>
                </a:solidFill>
              </a:rPr>
              <a:t>THREAT OF NEW ENTRY IS HIGH </a:t>
            </a:r>
            <a:r>
              <a:rPr lang="en-GB" sz="3200" dirty="0" smtClean="0">
                <a:solidFill>
                  <a:schemeClr val="accent2">
                    <a:lumMod val="75000"/>
                  </a:schemeClr>
                </a:solidFill>
              </a:rPr>
              <a:t>WHEN: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4944" y="2492896"/>
            <a:ext cx="7857495" cy="381011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2400" dirty="0" smtClean="0">
                <a:ea typeface="Calibri"/>
                <a:cs typeface="Times New Roman"/>
              </a:rPr>
              <a:t>Capital </a:t>
            </a:r>
            <a:r>
              <a:rPr lang="en-US" sz="2400" dirty="0">
                <a:ea typeface="Calibri"/>
                <a:cs typeface="Times New Roman"/>
              </a:rPr>
              <a:t>requirements to start the business are less</a:t>
            </a:r>
            <a:endParaRPr lang="en-GB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a typeface="Calibri"/>
                <a:cs typeface="Times New Roman"/>
              </a:rPr>
              <a:t>Few economies of scale are in place</a:t>
            </a:r>
            <a:endParaRPr lang="en-GB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a typeface="Calibri"/>
                <a:cs typeface="Times New Roman"/>
              </a:rPr>
              <a:t>Customers can easily switch (low switching cost)</a:t>
            </a:r>
            <a:endParaRPr lang="en-GB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a typeface="Calibri"/>
                <a:cs typeface="Times New Roman"/>
              </a:rPr>
              <a:t>Key technology is not hard to acquire or isn’t protected well</a:t>
            </a:r>
            <a:endParaRPr lang="en-GB" sz="2400" dirty="0">
              <a:ea typeface="Calibri"/>
              <a:cs typeface="Times New Roman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a typeface="Calibri"/>
                <a:cs typeface="Times New Roman"/>
              </a:rPr>
              <a:t>The product is not differentiated</a:t>
            </a:r>
            <a:endParaRPr lang="en-GB" sz="24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355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ea typeface="Calibri"/>
              </a:rPr>
              <a:t>Buyers have more bargaining power 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  <a:ea typeface="Calibri"/>
              </a:rPr>
              <a:t>when:</a:t>
            </a:r>
            <a:endParaRPr lang="en-GB" sz="32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04864"/>
            <a:ext cx="7416824" cy="381011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2400" dirty="0" smtClean="0">
                <a:ea typeface="Calibri"/>
              </a:rPr>
              <a:t>There are few </a:t>
            </a:r>
            <a:r>
              <a:rPr lang="en-US" sz="2400" dirty="0">
                <a:ea typeface="Calibri"/>
              </a:rPr>
              <a:t>buyers chasing too many goods</a:t>
            </a:r>
            <a:endParaRPr lang="en-GB" sz="2400" dirty="0"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a typeface="Calibri"/>
              </a:rPr>
              <a:t>Buyer purchases in bulk quantities</a:t>
            </a:r>
            <a:endParaRPr lang="en-GB" sz="2400" dirty="0"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a typeface="Calibri"/>
              </a:rPr>
              <a:t>Product is not differentiated</a:t>
            </a:r>
            <a:endParaRPr lang="en-GB" sz="2400" dirty="0"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a typeface="Calibri"/>
              </a:rPr>
              <a:t>Buyer’s cost of switching to a competitors’ product is low</a:t>
            </a:r>
            <a:endParaRPr lang="en-GB" sz="2400" dirty="0"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a typeface="Calibri"/>
              </a:rPr>
              <a:t>Shopping cost is low</a:t>
            </a:r>
            <a:endParaRPr lang="en-GB" sz="2400" dirty="0"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a typeface="Calibri"/>
              </a:rPr>
              <a:t>Buyers are price sensitive</a:t>
            </a:r>
            <a:endParaRPr lang="en-GB" sz="2400" dirty="0"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a typeface="Calibri"/>
              </a:rPr>
              <a:t>Credible threat of integration</a:t>
            </a:r>
            <a:endParaRPr lang="en-GB" sz="2400" dirty="0">
              <a:ea typeface="Calibri"/>
            </a:endParaRPr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9975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866118" cy="1499616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en-US" sz="3200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Suppliers are more powerful when:</a:t>
            </a:r>
            <a:endParaRPr lang="en-US" sz="3200" dirty="0">
              <a:solidFill>
                <a:schemeClr val="accent2">
                  <a:lumMod val="75000"/>
                </a:schemeClr>
              </a:solidFill>
              <a:ea typeface="Calibri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04864"/>
            <a:ext cx="7416824" cy="381011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en-GB" sz="2400" b="1" dirty="0">
              <a:ea typeface="Calibri"/>
            </a:endParaRPr>
          </a:p>
          <a:p>
            <a:pPr marL="128019" lvl="1" indent="0">
              <a:buClr>
                <a:srgbClr val="0F6FC6"/>
              </a:buClr>
              <a:buNone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Suppliers are concentrated and well organised</a:t>
            </a:r>
            <a:endParaRPr lang="en-GB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28019" lvl="1" indent="0">
              <a:buClr>
                <a:srgbClr val="0F6FC6"/>
              </a:buClr>
              <a:buNone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Few substitutes available to supplies</a:t>
            </a:r>
            <a:endParaRPr lang="en-GB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28019" lvl="1" indent="0">
              <a:buClr>
                <a:srgbClr val="0F6FC6"/>
              </a:buClr>
              <a:buNone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Their product is most effective or unique</a:t>
            </a:r>
            <a:endParaRPr lang="en-GB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28019" lvl="1" indent="0">
              <a:buClr>
                <a:srgbClr val="0F6FC6"/>
              </a:buClr>
              <a:buNone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Switching cost, from one suppliers to another, is high</a:t>
            </a:r>
            <a:endParaRPr lang="en-GB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128019" lvl="1" indent="0">
              <a:buClr>
                <a:srgbClr val="0F6FC6"/>
              </a:buClr>
              <a:buNone/>
            </a:pPr>
            <a:r>
              <a:rPr lang="en-US" sz="2400" dirty="0">
                <a:solidFill>
                  <a:prstClr val="black"/>
                </a:solidFill>
                <a:cs typeface="Arial" panose="020B0604020202020204" pitchFamily="34" charset="0"/>
              </a:rPr>
              <a:t>You are not an important customer to the supplier</a:t>
            </a:r>
            <a:endParaRPr lang="en-GB" sz="2400" dirty="0">
              <a:solidFill>
                <a:prstClr val="black"/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083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8330" y="548680"/>
            <a:ext cx="7290054" cy="1499616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2">
                    <a:lumMod val="75000"/>
                  </a:schemeClr>
                </a:solidFill>
                <a:ea typeface="Calibri"/>
                <a:cs typeface="Arial" panose="020B0604020202020204" pitchFamily="34" charset="0"/>
              </a:rPr>
              <a:t>Threat of substitute is high when:</a:t>
            </a:r>
            <a:endParaRPr lang="en-GB" sz="3200" dirty="0">
              <a:solidFill>
                <a:schemeClr val="accent2">
                  <a:lumMod val="75000"/>
                </a:schemeClr>
              </a:solidFill>
              <a:ea typeface="Calibri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2204864"/>
            <a:ext cx="7416824" cy="3810119"/>
          </a:xfrm>
        </p:spPr>
        <p:txBody>
          <a:bodyPr>
            <a:normAutofit/>
          </a:bodyPr>
          <a:lstStyle/>
          <a:p>
            <a:pPr>
              <a:spcAft>
                <a:spcPts val="0"/>
              </a:spcAft>
            </a:pPr>
            <a:endParaRPr lang="en-GB" sz="2400" b="1" dirty="0">
              <a:ea typeface="Calibri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a typeface="Calibri"/>
                <a:cs typeface="Arial" panose="020B0604020202020204" pitchFamily="34" charset="0"/>
              </a:rPr>
              <a:t>There are many substitute products available</a:t>
            </a:r>
            <a:endParaRPr lang="en-GB" sz="2400" dirty="0">
              <a:ea typeface="Calibri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2400" dirty="0" smtClean="0">
                <a:ea typeface="Calibri"/>
                <a:cs typeface="Arial" panose="020B0604020202020204" pitchFamily="34" charset="0"/>
              </a:rPr>
              <a:t>The customer </a:t>
            </a:r>
            <a:r>
              <a:rPr lang="en-US" sz="2400" dirty="0">
                <a:ea typeface="Calibri"/>
                <a:cs typeface="Arial" panose="020B0604020202020204" pitchFamily="34" charset="0"/>
              </a:rPr>
              <a:t>can easily find the product or service that you’re offering at the same or less price</a:t>
            </a:r>
          </a:p>
          <a:p>
            <a:pPr>
              <a:spcAft>
                <a:spcPts val="0"/>
              </a:spcAft>
            </a:pPr>
            <a:r>
              <a:rPr lang="en-US" sz="2400" dirty="0" smtClean="0">
                <a:ea typeface="Calibri"/>
                <a:cs typeface="Arial" panose="020B0604020202020204" pitchFamily="34" charset="0"/>
              </a:rPr>
              <a:t>The quality </a:t>
            </a:r>
            <a:r>
              <a:rPr lang="en-US" sz="2400" dirty="0">
                <a:ea typeface="Calibri"/>
                <a:cs typeface="Arial" panose="020B0604020202020204" pitchFamily="34" charset="0"/>
              </a:rPr>
              <a:t>of the competitors’ product is better</a:t>
            </a:r>
            <a:endParaRPr lang="en-GB" sz="2400" dirty="0">
              <a:ea typeface="Calibri"/>
              <a:cs typeface="Arial" panose="020B0604020202020204" pitchFamily="34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ea typeface="Calibri"/>
                <a:cs typeface="Arial" panose="020B0604020202020204" pitchFamily="34" charset="0"/>
              </a:rPr>
              <a:t>Substitute product is by a company earning high profits so can reduce prices to the lowest level.</a:t>
            </a:r>
            <a:endParaRPr lang="en-GB" sz="2400" dirty="0">
              <a:ea typeface="Calibri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7661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8229600" cy="1368152"/>
          </a:xfrm>
        </p:spPr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en-GB" sz="4000" dirty="0">
                <a:latin typeface="Arial"/>
                <a:ea typeface="Calibri"/>
                <a:cs typeface="Times New Roman"/>
              </a:rPr>
              <a:t> </a:t>
            </a:r>
            <a:r>
              <a:rPr lang="en-GB" sz="4000" dirty="0">
                <a:latin typeface="Times New Roman"/>
                <a:ea typeface="Calibri"/>
                <a:cs typeface="Times New Roman"/>
              </a:rPr>
              <a:t/>
            </a:r>
            <a:br>
              <a:rPr lang="en-GB" sz="4000" dirty="0">
                <a:latin typeface="Times New Roman"/>
                <a:ea typeface="Calibri"/>
                <a:cs typeface="Times New Roman"/>
              </a:rPr>
            </a:br>
            <a:r>
              <a:rPr lang="en-GB" sz="4000" dirty="0" smtClean="0">
                <a:solidFill>
                  <a:schemeClr val="accent2">
                    <a:lumMod val="75000"/>
                  </a:schemeClr>
                </a:solidFill>
                <a:ea typeface="Calibri"/>
                <a:cs typeface="Times New Roman"/>
              </a:rPr>
              <a:t>Applying Porters Five Forces:</a:t>
            </a:r>
            <a:r>
              <a:rPr lang="en-GB" sz="4000" dirty="0">
                <a:ea typeface="Calibri"/>
                <a:cs typeface="Times New Roman"/>
              </a:rPr>
              <a:t/>
            </a:r>
            <a:br>
              <a:rPr lang="en-GB" sz="4000" dirty="0">
                <a:ea typeface="Calibri"/>
                <a:cs typeface="Times New Roman"/>
              </a:rPr>
            </a:b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204864"/>
            <a:ext cx="7759458" cy="3672408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GB" sz="2200" b="1" dirty="0" smtClean="0">
                <a:latin typeface="+mj-lt"/>
                <a:cs typeface="Arial" panose="020B0604020202020204" pitchFamily="34" charset="0"/>
              </a:rPr>
              <a:t>Consider</a:t>
            </a:r>
            <a:endParaRPr lang="en-GB" sz="2200" b="1" dirty="0">
              <a:latin typeface="+mj-lt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GB" sz="2200" dirty="0" smtClean="0">
                <a:latin typeface="+mj-lt"/>
                <a:cs typeface="Arial" panose="020B0604020202020204" pitchFamily="34" charset="0"/>
              </a:rPr>
              <a:t>Technological change – effect on barriers to entry?</a:t>
            </a:r>
          </a:p>
          <a:p>
            <a:pPr marL="0" lvl="0" indent="0">
              <a:buNone/>
            </a:pPr>
            <a:r>
              <a:rPr lang="en-GB" sz="2200" dirty="0" smtClean="0">
                <a:latin typeface="+mj-lt"/>
                <a:cs typeface="Arial" panose="020B0604020202020204" pitchFamily="34" charset="0"/>
              </a:rPr>
              <a:t>Takeovers – change the bargaining power of buyers or customers?</a:t>
            </a:r>
          </a:p>
          <a:p>
            <a:pPr marL="0" lvl="0" indent="0">
              <a:buNone/>
            </a:pPr>
            <a:r>
              <a:rPr lang="en-GB" sz="2200" dirty="0" smtClean="0">
                <a:latin typeface="+mj-lt"/>
                <a:cs typeface="Arial" panose="020B0604020202020204" pitchFamily="34" charset="0"/>
              </a:rPr>
              <a:t>Low cost or differentiation – which is most profitable?</a:t>
            </a:r>
          </a:p>
          <a:p>
            <a:pPr marL="0" lvl="0" indent="0">
              <a:buNone/>
            </a:pPr>
            <a:r>
              <a:rPr lang="en-GB" sz="2200" dirty="0" smtClean="0">
                <a:latin typeface="+mj-lt"/>
                <a:cs typeface="Arial" panose="020B0604020202020204" pitchFamily="34" charset="0"/>
              </a:rPr>
              <a:t>Innovation – an increased threat of substitutes to an industry?</a:t>
            </a:r>
          </a:p>
          <a:p>
            <a:pPr marL="0" lvl="0" indent="0">
              <a:buNone/>
            </a:pPr>
            <a:endParaRPr lang="en-GB" sz="2200" dirty="0">
              <a:latin typeface="+mj-lt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en-GB" sz="2200" b="1" dirty="0" smtClean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Now apply </a:t>
            </a:r>
            <a:r>
              <a:rPr lang="en-GB" sz="2200" b="1" dirty="0">
                <a:solidFill>
                  <a:schemeClr val="accent2">
                    <a:lumMod val="75000"/>
                  </a:schemeClr>
                </a:solidFill>
                <a:cs typeface="Arial" panose="020B0604020202020204" pitchFamily="34" charset="0"/>
              </a:rPr>
              <a:t>Porter’s Five Forces to your proposed micro-business start-up</a:t>
            </a:r>
            <a:endParaRPr lang="en-GB" sz="2200" dirty="0">
              <a:solidFill>
                <a:schemeClr val="accent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sz="2400" dirty="0"/>
          </a:p>
          <a:p>
            <a:pPr marL="0" lvl="0" indent="0">
              <a:buNone/>
            </a:pPr>
            <a:endParaRPr lang="en-GB" sz="2400" dirty="0">
              <a:latin typeface="+mj-lt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8475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PowerPoint" ma:contentTypeID="0x010100EA90949D6391244A906844C304818D4E00ED74B73EA9ED4C4C8C2F8846BE81B58F" ma:contentTypeVersion="1" ma:contentTypeDescription="Create a new PowerPoint document" ma:contentTypeScope="" ma:versionID="0bd2b28df0d9f8508218a1968f5c3216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1b05d82d297216baf5b26c55225140df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4EA12E8-B172-4B67-A53B-E1A1AC87C907}">
  <ds:schemaRefs>
    <ds:schemaRef ds:uri="http://purl.org/dc/elements/1.1/"/>
    <ds:schemaRef ds:uri="http://schemas.microsoft.com/office/2006/documentManagement/types"/>
    <ds:schemaRef ds:uri="http://www.w3.org/XML/1998/namespace"/>
    <ds:schemaRef ds:uri="http://purl.org/dc/dcmitype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81366D0-F7BD-44D2-91ED-61E8BEBE3A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35DD1A3-6C52-4994-8959-58177C9573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1102</TotalTime>
  <Words>497</Words>
  <Application>Microsoft Office PowerPoint</Application>
  <PresentationFormat>On-screen Show (4:3)</PresentationFormat>
  <Paragraphs>93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Times New Roman</vt:lpstr>
      <vt:lpstr>Tw Cen MT</vt:lpstr>
      <vt:lpstr>Wingdings 3</vt:lpstr>
      <vt:lpstr>Integral</vt:lpstr>
      <vt:lpstr>The marketing plan  the business environment </vt:lpstr>
      <vt:lpstr>THE BUSINESS ENVIRONMENT</vt:lpstr>
      <vt:lpstr>Industry rivalry is high when:</vt:lpstr>
      <vt:lpstr>THREAT OF NEW ENTRY IS HIGH WHEN:</vt:lpstr>
      <vt:lpstr>Buyers have more bargaining power when:</vt:lpstr>
      <vt:lpstr>Suppliers are more powerful when:</vt:lpstr>
      <vt:lpstr>Threat of substitute is high when:</vt:lpstr>
      <vt:lpstr>  Applying Porters Five Forces: </vt:lpstr>
    </vt:vector>
  </TitlesOfParts>
  <Company>Godalming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Motivation</dc:title>
  <dc:creator>Beverley A Whitlock</dc:creator>
  <cp:lastModifiedBy>Ailsa W Waters</cp:lastModifiedBy>
  <cp:revision>100</cp:revision>
  <cp:lastPrinted>2012-06-12T11:20:46Z</cp:lastPrinted>
  <dcterms:created xsi:type="dcterms:W3CDTF">2012-02-01T10:36:37Z</dcterms:created>
  <dcterms:modified xsi:type="dcterms:W3CDTF">2018-07-09T13:16:29Z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0x010100EA90949D6391244A906844C304818D4E00ED74B73EA9ED4C4C8C2F8846BE81B58F</vt:lpwstr>
  </property>
</Properties>
</file>