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16"/>
  </p:notesMasterIdLst>
  <p:handoutMasterIdLst>
    <p:handoutMasterId r:id="rId17"/>
  </p:handoutMasterIdLst>
  <p:sldIdLst>
    <p:sldId id="279" r:id="rId5"/>
    <p:sldId id="304" r:id="rId6"/>
    <p:sldId id="305" r:id="rId7"/>
    <p:sldId id="306" r:id="rId8"/>
    <p:sldId id="308" r:id="rId9"/>
    <p:sldId id="316" r:id="rId10"/>
    <p:sldId id="317" r:id="rId11"/>
    <p:sldId id="318" r:id="rId12"/>
    <p:sldId id="319" r:id="rId13"/>
    <p:sldId id="320" r:id="rId14"/>
    <p:sldId id="321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>
      <p:cViewPr varScale="1">
        <p:scale>
          <a:sx n="91" d="100"/>
          <a:sy n="91" d="100"/>
        </p:scale>
        <p:origin x="5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ketingminefield.co.uk/pestle-analysis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GB" sz="1200" u="sng" dirty="0" smtClean="0">
                <a:solidFill>
                  <a:srgbClr val="0000FF"/>
                </a:solidFill>
                <a:effectLst/>
                <a:latin typeface="Arial"/>
                <a:ea typeface="Calibri"/>
                <a:cs typeface="Times New Roman"/>
                <a:hlinkClick r:id="rId3"/>
              </a:rPr>
              <a:t>http://www.marketingminefield.co.uk/pestle-analysis/</a:t>
            </a:r>
            <a:r>
              <a:rPr lang="en-GB" sz="120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endParaRPr lang="en-GB" sz="1200" dirty="0" smtClean="0">
              <a:effectLst/>
              <a:latin typeface="Times New Roman"/>
              <a:ea typeface="Calibri"/>
              <a:cs typeface="Times New Roman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8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ketingminefield.co.uk/pestle-analysi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5206320"/>
            <a:ext cx="5992688" cy="146304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The </a:t>
            </a:r>
            <a:r>
              <a:rPr lang="en-GB" sz="3600" b="1" dirty="0" smtClean="0"/>
              <a:t>marketing </a:t>
            </a:r>
            <a:r>
              <a:rPr lang="en-GB" sz="3600" b="1" dirty="0" smtClean="0"/>
              <a:t>plan </a:t>
            </a:r>
            <a:br>
              <a:rPr lang="en-GB" sz="3600" b="1" dirty="0" smtClean="0"/>
            </a:b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the business environment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5206320"/>
            <a:ext cx="2400300" cy="1463040"/>
          </a:xfrm>
        </p:spPr>
        <p:txBody>
          <a:bodyPr>
            <a:normAutofit fontScale="92500"/>
          </a:bodyPr>
          <a:lstStyle/>
          <a:p>
            <a:r>
              <a:rPr lang="en-GB" sz="3600" b="1" dirty="0" smtClean="0"/>
              <a:t>19.2 PART 1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Environmental factors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7200800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This refers to all the factors directly related, influenced or determined by the surrounding environment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This includes, but is not limited to, weather, climate, geographical position, climate change, waste emissions, pollution levels and even insurance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Environmental factors are crucial to industries such as transport or tourism and can greatly influence the way a company operates or the products it offers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1231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6789440" cy="1224136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next addition to the business environment section of the marketing plan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564904"/>
            <a:ext cx="7200800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Using the table on page 238 for guidance, complete a PESTLE analysis for your proposed micro-business start-up</a:t>
            </a:r>
            <a:endParaRPr lang="en-US" sz="2400" dirty="0"/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796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20113"/>
            <a:ext cx="8229600" cy="780696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PESTLE analysis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044" y="2348880"/>
            <a:ext cx="7056784" cy="3960440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+mj-lt"/>
                <a:cs typeface="Arial" panose="020B0604020202020204" pitchFamily="34" charset="0"/>
              </a:rPr>
              <a:t>PESTLE looks at the external factors that might influence an organisation</a:t>
            </a:r>
          </a:p>
          <a:p>
            <a:r>
              <a:rPr lang="en-US" sz="2400" dirty="0" smtClean="0">
                <a:latin typeface="+mj-lt"/>
              </a:rPr>
              <a:t>It is a </a:t>
            </a:r>
            <a:r>
              <a:rPr lang="en-US" sz="2400" dirty="0">
                <a:latin typeface="+mj-lt"/>
              </a:rPr>
              <a:t>useful tool for understanding the industry situation as a whole, and is often used in conjunction with a SWOT analysis to assess the situation of an individual </a:t>
            </a:r>
            <a:r>
              <a:rPr lang="en-US" sz="2400" dirty="0" smtClean="0">
                <a:latin typeface="+mj-lt"/>
              </a:rPr>
              <a:t>business</a:t>
            </a:r>
            <a:endParaRPr lang="en-US" sz="2400" dirty="0">
              <a:latin typeface="+mj-lt"/>
            </a:endParaRPr>
          </a:p>
          <a:p>
            <a:r>
              <a:rPr lang="en-GB" sz="2400" dirty="0" smtClean="0">
                <a:cs typeface="Arial" panose="020B0604020202020204" pitchFamily="34" charset="0"/>
              </a:rPr>
              <a:t>PESTLE </a:t>
            </a:r>
            <a:r>
              <a:rPr lang="en-GB" sz="2400" dirty="0">
                <a:cs typeface="Arial" panose="020B0604020202020204" pitchFamily="34" charset="0"/>
              </a:rPr>
              <a:t>is a framework for evaluating external factors &amp; their impact on the business to inform strategy</a:t>
            </a:r>
            <a:r>
              <a:rPr lang="en-GB" sz="2400" dirty="0" smtClean="0">
                <a:cs typeface="Arial" panose="020B0604020202020204" pitchFamily="34" charset="0"/>
              </a:rPr>
              <a:t>.</a:t>
            </a:r>
          </a:p>
          <a:p>
            <a:endParaRPr lang="en-GB" sz="2400" dirty="0">
              <a:cs typeface="Arial" panose="020B0604020202020204" pitchFamily="34" charset="0"/>
            </a:endParaRPr>
          </a:p>
          <a:p>
            <a:r>
              <a:rPr lang="en-GB" sz="2400" u="sng" dirty="0">
                <a:hlinkClick r:id="rId2"/>
              </a:rPr>
              <a:t>http://www.marketingminefield.co.uk/pestle-analysis/</a:t>
            </a:r>
            <a:endParaRPr lang="en-GB" sz="2400" u="sng" dirty="0"/>
          </a:p>
          <a:p>
            <a:endParaRPr lang="en-GB" sz="2400" dirty="0">
              <a:cs typeface="Arial" panose="020B0604020202020204" pitchFamily="34" charset="0"/>
            </a:endParaRPr>
          </a:p>
          <a:p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455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ESTLE Analysi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992888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212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908720"/>
            <a:ext cx="8229600" cy="70868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PESTLE Analysis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420888"/>
            <a:ext cx="6264696" cy="3733875"/>
          </a:xfrm>
        </p:spPr>
        <p:txBody>
          <a:bodyPr>
            <a:normAutofit lnSpcReduction="10000"/>
          </a:bodyPr>
          <a:lstStyle/>
          <a:p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P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olitical factors </a:t>
            </a:r>
            <a:endParaRPr lang="en-GB" sz="2400" b="1" dirty="0" smtClean="0">
              <a:latin typeface="+mj-lt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+mj-lt"/>
                <a:cs typeface="Arial" panose="020B0604020202020204" pitchFamily="34" charset="0"/>
              </a:rPr>
              <a:t>The</a:t>
            </a:r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 E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conomy</a:t>
            </a:r>
          </a:p>
          <a:p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S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ociological &amp; cultural aspects</a:t>
            </a:r>
          </a:p>
          <a:p>
            <a:r>
              <a:rPr lang="en-GB" sz="2400" dirty="0" smtClean="0">
                <a:latin typeface="+mj-lt"/>
                <a:cs typeface="Arial" panose="020B0604020202020204" pitchFamily="34" charset="0"/>
              </a:rPr>
              <a:t>Potential</a:t>
            </a:r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 T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echnological developments</a:t>
            </a:r>
          </a:p>
          <a:p>
            <a:r>
              <a:rPr lang="en-GB" sz="2400" dirty="0" smtClean="0">
                <a:latin typeface="+mj-lt"/>
                <a:cs typeface="Arial" panose="020B0604020202020204" pitchFamily="34" charset="0"/>
              </a:rPr>
              <a:t>Current &amp; potential </a:t>
            </a:r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L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egislation</a:t>
            </a:r>
          </a:p>
          <a:p>
            <a:r>
              <a:rPr lang="en-GB" sz="2400" b="1" dirty="0" smtClean="0">
                <a:latin typeface="+mj-lt"/>
                <a:cs typeface="Arial" panose="020B0604020202020204" pitchFamily="34" charset="0"/>
              </a:rPr>
              <a:t>E</a:t>
            </a:r>
            <a:r>
              <a:rPr lang="en-GB" sz="2400" dirty="0" smtClean="0">
                <a:latin typeface="+mj-lt"/>
                <a:cs typeface="Arial" panose="020B0604020202020204" pitchFamily="34" charset="0"/>
              </a:rPr>
              <a:t>nvironmental considerations</a:t>
            </a:r>
          </a:p>
          <a:p>
            <a:endParaRPr lang="en-GB" sz="2400" dirty="0">
              <a:latin typeface="+mj-lt"/>
              <a:cs typeface="Arial" panose="020B0604020202020204" pitchFamily="34" charset="0"/>
            </a:endParaRPr>
          </a:p>
          <a:p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Textbook page 238</a:t>
            </a:r>
            <a:endParaRPr lang="en-GB" sz="2400" dirty="0">
              <a:solidFill>
                <a:schemeClr val="accent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5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Political factors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420888"/>
            <a:ext cx="6012668" cy="38884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>
                <a:latin typeface="+mj-lt"/>
              </a:rPr>
              <a:t>These </a:t>
            </a:r>
            <a:r>
              <a:rPr lang="en-US" sz="2400" dirty="0">
                <a:latin typeface="+mj-lt"/>
              </a:rPr>
              <a:t>factors represent the way and the extent to which a government influences the economy and a certain </a:t>
            </a:r>
            <a:r>
              <a:rPr lang="en-US" sz="2400" dirty="0" smtClean="0">
                <a:latin typeface="+mj-lt"/>
              </a:rPr>
              <a:t>business</a:t>
            </a:r>
          </a:p>
          <a:p>
            <a:pPr marL="0" lvl="0" indent="0">
              <a:buNone/>
            </a:pPr>
            <a:endParaRPr lang="en-US" sz="2400" dirty="0" smtClean="0">
              <a:latin typeface="+mj-lt"/>
            </a:endParaRPr>
          </a:p>
          <a:p>
            <a:pPr marL="0" lvl="0" indent="0">
              <a:buNone/>
            </a:pPr>
            <a:r>
              <a:rPr lang="en-US" sz="2400" dirty="0" smtClean="0">
                <a:latin typeface="+mj-lt"/>
              </a:rPr>
              <a:t>Political </a:t>
            </a:r>
            <a:r>
              <a:rPr lang="en-US" sz="2400" dirty="0">
                <a:latin typeface="+mj-lt"/>
              </a:rPr>
              <a:t>factors are represented by specific areas, such as labour law, tax policy, tariffs, trade restrictions and even environmental </a:t>
            </a:r>
            <a:r>
              <a:rPr lang="en-US" sz="2400" dirty="0" smtClean="0">
                <a:latin typeface="+mj-lt"/>
              </a:rPr>
              <a:t>law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30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ECONOMIC factors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04864"/>
            <a:ext cx="7056784" cy="3888432"/>
          </a:xfrm>
        </p:spPr>
        <p:txBody>
          <a:bodyPr>
            <a:noAutofit/>
          </a:bodyPr>
          <a:lstStyle/>
          <a:p>
            <a:r>
              <a:rPr lang="en-US" sz="2400" dirty="0"/>
              <a:t>This refers to areas </a:t>
            </a:r>
            <a:r>
              <a:rPr lang="en-US" sz="2400" dirty="0" smtClean="0"/>
              <a:t>directly </a:t>
            </a:r>
            <a:r>
              <a:rPr lang="en-US" sz="2400" dirty="0"/>
              <a:t>influenced by the economy, areas such as the </a:t>
            </a:r>
            <a:r>
              <a:rPr lang="en-US" sz="2400" b="1" dirty="0"/>
              <a:t>inflation rate, interest rate, economic growth or exchange </a:t>
            </a:r>
            <a:r>
              <a:rPr lang="en-US" sz="2400" b="1" dirty="0" smtClean="0"/>
              <a:t>rates </a:t>
            </a:r>
            <a:endParaRPr lang="en-US" sz="2400" b="1" dirty="0"/>
          </a:p>
          <a:p>
            <a:endParaRPr lang="en-US" sz="2400" b="1" dirty="0"/>
          </a:p>
          <a:p>
            <a:r>
              <a:rPr lang="en-US" sz="2400" dirty="0"/>
              <a:t>For example, </a:t>
            </a:r>
            <a:r>
              <a:rPr lang="en-US" sz="2400" b="1" dirty="0"/>
              <a:t>international</a:t>
            </a:r>
            <a:r>
              <a:rPr lang="en-US" sz="2400" dirty="0"/>
              <a:t> businesses are always influenced by changing exchange rates. Similarly, UK exporters are also influenced by the exchange rate as when the sterling becomes weaker their exports become more competitive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090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SOCIAL factors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7200800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These factors refer mainly to demographic </a:t>
            </a:r>
            <a:r>
              <a:rPr lang="en-US" sz="2400" dirty="0" smtClean="0"/>
              <a:t>factors such 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population </a:t>
            </a:r>
            <a:r>
              <a:rPr lang="en-US" sz="2400" dirty="0"/>
              <a:t>growth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cultural </a:t>
            </a:r>
            <a:r>
              <a:rPr lang="en-US" sz="2400" dirty="0"/>
              <a:t>aspects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changing </a:t>
            </a:r>
            <a:r>
              <a:rPr lang="en-US" sz="2400" dirty="0"/>
              <a:t>tastes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fashion 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age </a:t>
            </a:r>
            <a:r>
              <a:rPr lang="en-US" sz="2400" dirty="0"/>
              <a:t>distribution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health </a:t>
            </a:r>
            <a:r>
              <a:rPr lang="en-US" sz="2400" dirty="0"/>
              <a:t>consciousness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8943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Technological factors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7200800" cy="3888432"/>
          </a:xfrm>
        </p:spPr>
        <p:txBody>
          <a:bodyPr>
            <a:noAutofit/>
          </a:bodyPr>
          <a:lstStyle/>
          <a:p>
            <a:r>
              <a:rPr lang="en-US" sz="2400" dirty="0"/>
              <a:t>Technological factors refer to automation, incentives, the rate of technological change and R&amp;D activity.</a:t>
            </a:r>
          </a:p>
          <a:p>
            <a:endParaRPr lang="en-US" sz="2400" dirty="0"/>
          </a:p>
          <a:p>
            <a:r>
              <a:rPr lang="en-US" sz="2400" dirty="0"/>
              <a:t>These factors greatly influence areas such as the minimum efficient production level, quality, costs and even outsourcing decisions.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667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980728"/>
            <a:ext cx="8229600" cy="708688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legal factors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7200800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legal part refers to all the laws directly connected to a business or company and its area of activity, including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consumer </a:t>
            </a:r>
            <a:r>
              <a:rPr lang="en-US" sz="2400" dirty="0"/>
              <a:t>law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antitrust </a:t>
            </a:r>
            <a:r>
              <a:rPr lang="en-US" sz="2400" dirty="0"/>
              <a:t>law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anti-discrimination </a:t>
            </a:r>
            <a:r>
              <a:rPr lang="en-US" sz="2400" dirty="0"/>
              <a:t>law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health </a:t>
            </a:r>
            <a:r>
              <a:rPr lang="en-US" sz="2400" dirty="0"/>
              <a:t>and safety law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881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EA12E8-B172-4B67-A53B-E1A1AC87C907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1130</TotalTime>
  <Words>416</Words>
  <Application>Microsoft Office PowerPoint</Application>
  <PresentationFormat>On-screen Show (4:3)</PresentationFormat>
  <Paragraphs>56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Tw Cen MT</vt:lpstr>
      <vt:lpstr>Wingdings 3</vt:lpstr>
      <vt:lpstr>Integral</vt:lpstr>
      <vt:lpstr>The marketing plan  the business environment </vt:lpstr>
      <vt:lpstr>PESTLE analysis</vt:lpstr>
      <vt:lpstr>PowerPoint Presentation</vt:lpstr>
      <vt:lpstr>PESTLE Analysis</vt:lpstr>
      <vt:lpstr>Political factors</vt:lpstr>
      <vt:lpstr>ECONOMIC factors</vt:lpstr>
      <vt:lpstr>SOCIAL factors</vt:lpstr>
      <vt:lpstr>Technological factors</vt:lpstr>
      <vt:lpstr>legal factors</vt:lpstr>
      <vt:lpstr>Environmental factors</vt:lpstr>
      <vt:lpstr>next addition to the business environment section of the marketing plan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103</cp:revision>
  <cp:lastPrinted>2012-06-12T11:20:46Z</cp:lastPrinted>
  <dcterms:created xsi:type="dcterms:W3CDTF">2012-02-01T10:36:37Z</dcterms:created>
  <dcterms:modified xsi:type="dcterms:W3CDTF">2018-07-09T13:16:55Z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