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9"/>
  </p:notesMasterIdLst>
  <p:handoutMasterIdLst>
    <p:handoutMasterId r:id="rId10"/>
  </p:handoutMasterIdLst>
  <p:sldIdLst>
    <p:sldId id="279" r:id="rId5"/>
    <p:sldId id="304" r:id="rId6"/>
    <p:sldId id="325" r:id="rId7"/>
    <p:sldId id="32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/>
              <a:t>business </a:t>
            </a:r>
            <a:r>
              <a:rPr lang="en-GB" sz="3600" b="1" dirty="0" smtClean="0"/>
              <a:t>plan 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marketing mix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 fontScale="92500"/>
          </a:bodyPr>
          <a:lstStyle/>
          <a:p>
            <a:r>
              <a:rPr lang="en-GB" sz="3600" b="1" dirty="0" smtClean="0"/>
              <a:t>19.2 PART 1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20113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The marketing mix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044" y="2348880"/>
            <a:ext cx="2924852" cy="396044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GB" sz="3600" b="1" dirty="0" smtClean="0"/>
              <a:t>4Ps</a:t>
            </a:r>
          </a:p>
          <a:p>
            <a:pPr marL="393192" lvl="1" indent="0">
              <a:buNone/>
            </a:pPr>
            <a:endParaRPr lang="en-GB" sz="3600" dirty="0" smtClean="0"/>
          </a:p>
          <a:p>
            <a:pPr marL="393192" lvl="1" indent="0">
              <a:buNone/>
            </a:pPr>
            <a:r>
              <a:rPr lang="en-GB" sz="3600" b="1" dirty="0" smtClean="0"/>
              <a:t>Product</a:t>
            </a:r>
            <a:endParaRPr lang="en-GB" sz="3600" b="1" dirty="0"/>
          </a:p>
          <a:p>
            <a:pPr marL="393192" lvl="1" indent="0">
              <a:buNone/>
            </a:pPr>
            <a:r>
              <a:rPr lang="en-GB" sz="3600" b="1" dirty="0" smtClean="0"/>
              <a:t>Price</a:t>
            </a:r>
            <a:endParaRPr lang="en-GB" sz="3600" b="1" dirty="0"/>
          </a:p>
          <a:p>
            <a:pPr marL="393192" lvl="1" indent="0">
              <a:buNone/>
            </a:pPr>
            <a:r>
              <a:rPr lang="en-GB" sz="3600" b="1" dirty="0" smtClean="0"/>
              <a:t>Place</a:t>
            </a:r>
            <a:endParaRPr lang="en-GB" sz="3600" b="1" dirty="0"/>
          </a:p>
          <a:p>
            <a:pPr marL="393192" lvl="1" indent="0">
              <a:buNone/>
            </a:pPr>
            <a:r>
              <a:rPr lang="en-GB" sz="3600" b="1" dirty="0" smtClean="0"/>
              <a:t>Promotion</a:t>
            </a:r>
          </a:p>
          <a:p>
            <a:endParaRPr lang="en-GB" sz="2400" dirty="0">
              <a:cs typeface="Arial" panose="020B0604020202020204" pitchFamily="34" charset="0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95936" y="2348880"/>
            <a:ext cx="4320480" cy="3960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 fontScale="550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GB" sz="4000" b="1" dirty="0" smtClean="0"/>
              <a:t>Additional 3Ps</a:t>
            </a:r>
          </a:p>
          <a:p>
            <a:pPr marL="393192" lvl="1" indent="0">
              <a:buNone/>
            </a:pPr>
            <a:endParaRPr lang="en-GB" sz="4000" b="1" dirty="0"/>
          </a:p>
          <a:p>
            <a:pPr marL="393192" lvl="1" indent="0">
              <a:buNone/>
            </a:pPr>
            <a:r>
              <a:rPr lang="en-GB" sz="4000" b="1" dirty="0" smtClean="0"/>
              <a:t>People</a:t>
            </a:r>
            <a:r>
              <a:rPr lang="en-GB" sz="4000" dirty="0" smtClean="0"/>
              <a:t> </a:t>
            </a:r>
          </a:p>
          <a:p>
            <a:pPr marL="393192" lvl="1" indent="0">
              <a:buNone/>
            </a:pPr>
            <a:r>
              <a:rPr lang="en-GB" sz="4000" dirty="0" smtClean="0"/>
              <a:t>Trained and capable workforce?</a:t>
            </a:r>
          </a:p>
          <a:p>
            <a:pPr marL="393192" lvl="1" indent="0">
              <a:buNone/>
            </a:pPr>
            <a:endParaRPr lang="en-GB" sz="4000" dirty="0" smtClean="0"/>
          </a:p>
          <a:p>
            <a:pPr marL="393192" lvl="1" indent="0">
              <a:buNone/>
            </a:pPr>
            <a:r>
              <a:rPr lang="en-GB" sz="4000" b="1" dirty="0" smtClean="0"/>
              <a:t>Physical environment </a:t>
            </a:r>
            <a:r>
              <a:rPr lang="en-GB" sz="4000" dirty="0" smtClean="0"/>
              <a:t>Presentation? Storage? Ability to adapt supply if demand changes?</a:t>
            </a:r>
          </a:p>
          <a:p>
            <a:pPr marL="393192" lvl="1" indent="0">
              <a:buNone/>
            </a:pPr>
            <a:endParaRPr lang="en-GB" sz="4000" dirty="0" smtClean="0"/>
          </a:p>
          <a:p>
            <a:pPr marL="393192" lvl="1" indent="0">
              <a:buNone/>
            </a:pPr>
            <a:r>
              <a:rPr lang="en-GB" sz="4000" b="1" dirty="0" smtClean="0"/>
              <a:t>Process </a:t>
            </a:r>
          </a:p>
          <a:p>
            <a:pPr marL="393192" lvl="1" indent="0">
              <a:buNone/>
            </a:pPr>
            <a:r>
              <a:rPr lang="en-GB" sz="4000" dirty="0" smtClean="0"/>
              <a:t>Ordering online? Free phone sales lines? Apps? Payment systems?</a:t>
            </a:r>
            <a:endParaRPr lang="en-GB" sz="4000" b="1" dirty="0" smtClean="0"/>
          </a:p>
          <a:p>
            <a:endParaRPr lang="en-GB" sz="2400" dirty="0" smtClean="0">
              <a:cs typeface="Arial" panose="020B0604020202020204" pitchFamily="34" charset="0"/>
            </a:endParaRP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45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22413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Choice of marketing mix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488832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Getting the </a:t>
            </a:r>
            <a:r>
              <a:rPr lang="en-GB" sz="2400" dirty="0"/>
              <a:t>right mix </a:t>
            </a:r>
            <a:r>
              <a:rPr lang="en-GB" sz="2400" dirty="0" smtClean="0"/>
              <a:t>will </a:t>
            </a:r>
            <a:r>
              <a:rPr lang="en-GB" sz="2400" dirty="0"/>
              <a:t>be influenced by:</a:t>
            </a:r>
          </a:p>
          <a:p>
            <a:pPr marL="0" indent="0">
              <a:buNone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Finance </a:t>
            </a:r>
            <a:r>
              <a:rPr lang="en-GB" sz="2400" dirty="0"/>
              <a:t>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Technological </a:t>
            </a:r>
            <a:r>
              <a:rPr lang="en-GB" sz="2400" dirty="0"/>
              <a:t>developments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Findings </a:t>
            </a:r>
            <a:r>
              <a:rPr lang="en-GB" sz="2400" dirty="0"/>
              <a:t>of market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Type </a:t>
            </a:r>
            <a:r>
              <a:rPr lang="en-GB" sz="2400" dirty="0"/>
              <a:t>of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Who </a:t>
            </a:r>
            <a:r>
              <a:rPr lang="en-GB" sz="2400" dirty="0"/>
              <a:t>they are selling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Degree </a:t>
            </a:r>
            <a:r>
              <a:rPr lang="en-GB" sz="2400" dirty="0"/>
              <a:t>of competition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The </a:t>
            </a:r>
            <a:r>
              <a:rPr lang="en-GB" sz="2400" dirty="0"/>
              <a:t>marketing mix of competitors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 Position </a:t>
            </a:r>
            <a:r>
              <a:rPr lang="en-GB" sz="2400" dirty="0"/>
              <a:t>within the industry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35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22413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next addition to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the marketing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plan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924944"/>
            <a:ext cx="7200800" cy="2592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Using the table on page </a:t>
            </a:r>
            <a:r>
              <a:rPr lang="en-US" sz="2400" dirty="0" smtClean="0"/>
              <a:t>240 </a:t>
            </a:r>
            <a:r>
              <a:rPr lang="en-US" sz="2400" dirty="0" smtClean="0"/>
              <a:t>for guidance, complete a </a:t>
            </a:r>
            <a:r>
              <a:rPr lang="en-US" sz="2400" dirty="0" smtClean="0"/>
              <a:t>Marketing Mix analysis </a:t>
            </a:r>
            <a:r>
              <a:rPr lang="en-US" sz="2400" dirty="0" smtClean="0"/>
              <a:t>for your proposed micro-business </a:t>
            </a:r>
            <a:r>
              <a:rPr lang="en-US" sz="2400" dirty="0" smtClean="0"/>
              <a:t>start-up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What will your USPs be?</a:t>
            </a:r>
            <a:endParaRPr lang="en-US" sz="2400" b="1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79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1147</TotalTime>
  <Words>133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 3</vt:lpstr>
      <vt:lpstr>Integral</vt:lpstr>
      <vt:lpstr>The business plan  the marketing mix </vt:lpstr>
      <vt:lpstr>The marketing mix</vt:lpstr>
      <vt:lpstr>Choice of marketing mix</vt:lpstr>
      <vt:lpstr>next addition to the marketing plan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104</cp:revision>
  <cp:lastPrinted>2012-06-12T11:20:46Z</cp:lastPrinted>
  <dcterms:created xsi:type="dcterms:W3CDTF">2012-02-01T10:36:37Z</dcterms:created>
  <dcterms:modified xsi:type="dcterms:W3CDTF">2018-07-09T13:15:55Z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