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4"/>
  </p:sldMasterIdLst>
  <p:notesMasterIdLst>
    <p:notesMasterId r:id="rId9"/>
  </p:notesMasterIdLst>
  <p:handoutMasterIdLst>
    <p:handoutMasterId r:id="rId10"/>
  </p:handoutMasterIdLst>
  <p:sldIdLst>
    <p:sldId id="279" r:id="rId5"/>
    <p:sldId id="304" r:id="rId6"/>
    <p:sldId id="325" r:id="rId7"/>
    <p:sldId id="321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778" autoAdjust="0"/>
  </p:normalViewPr>
  <p:slideViewPr>
    <p:cSldViewPr>
      <p:cViewPr varScale="1">
        <p:scale>
          <a:sx n="91" d="100"/>
          <a:sy n="91" d="100"/>
        </p:scale>
        <p:origin x="56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3EE4E-FAE6-4E12-A9EF-42A98059A702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C97FE-931C-47F0-85DD-F4FA6C3F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88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AE6B9-814A-4598-81FA-0F968828C171}" type="datetimeFigureOut">
              <a:rPr lang="en-GB" smtClean="0"/>
              <a:t>09/07/2018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A3B6F-EC69-4DA1-B9F8-3EF706A25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467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43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36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35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38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34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86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97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81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94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46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27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1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3F829E34-9A72-4C1B-8769-D9A07C623F90}" type="datetimeFigureOut">
              <a:rPr lang="en-GB" smtClean="0"/>
              <a:t>09/07/2018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09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5206320"/>
            <a:ext cx="5992688" cy="1463040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The </a:t>
            </a:r>
            <a:r>
              <a:rPr lang="en-GB" sz="3600" b="1" dirty="0"/>
              <a:t>business </a:t>
            </a:r>
            <a:r>
              <a:rPr lang="en-GB" sz="3600" b="1" dirty="0" smtClean="0"/>
              <a:t>plan </a:t>
            </a:r>
            <a:br>
              <a:rPr lang="en-GB" sz="3600" b="1" dirty="0" smtClean="0"/>
            </a:br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</a:rPr>
              <a:t>the </a:t>
            </a:r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</a:rPr>
              <a:t>marketing mix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5206320"/>
            <a:ext cx="2400300" cy="1463040"/>
          </a:xfrm>
        </p:spPr>
        <p:txBody>
          <a:bodyPr>
            <a:normAutofit fontScale="92500"/>
          </a:bodyPr>
          <a:lstStyle/>
          <a:p>
            <a:r>
              <a:rPr lang="en-GB" sz="3600" b="1" dirty="0" smtClean="0"/>
              <a:t>19.2 PART 1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1027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20113"/>
            <a:ext cx="8229600" cy="780696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accent2">
                    <a:lumMod val="75000"/>
                  </a:schemeClr>
                </a:solidFill>
              </a:rPr>
              <a:t>The marketing mix</a:t>
            </a:r>
            <a:endParaRPr lang="en-GB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044" y="2348880"/>
            <a:ext cx="2924852" cy="396044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en-GB" sz="3600" b="1" dirty="0" smtClean="0"/>
              <a:t>4Ps</a:t>
            </a:r>
          </a:p>
          <a:p>
            <a:pPr marL="393192" lvl="1" indent="0">
              <a:buNone/>
            </a:pPr>
            <a:endParaRPr lang="en-GB" sz="3600" dirty="0" smtClean="0"/>
          </a:p>
          <a:p>
            <a:pPr marL="393192" lvl="1" indent="0">
              <a:buNone/>
            </a:pPr>
            <a:r>
              <a:rPr lang="en-GB" sz="3600" b="1" dirty="0" smtClean="0"/>
              <a:t>Product</a:t>
            </a:r>
            <a:endParaRPr lang="en-GB" sz="3600" b="1" dirty="0"/>
          </a:p>
          <a:p>
            <a:pPr marL="393192" lvl="1" indent="0">
              <a:buNone/>
            </a:pPr>
            <a:r>
              <a:rPr lang="en-GB" sz="3600" b="1" dirty="0" smtClean="0"/>
              <a:t>Price</a:t>
            </a:r>
            <a:endParaRPr lang="en-GB" sz="3600" b="1" dirty="0"/>
          </a:p>
          <a:p>
            <a:pPr marL="393192" lvl="1" indent="0">
              <a:buNone/>
            </a:pPr>
            <a:r>
              <a:rPr lang="en-GB" sz="3600" b="1" dirty="0" smtClean="0"/>
              <a:t>Place</a:t>
            </a:r>
            <a:endParaRPr lang="en-GB" sz="3600" b="1" dirty="0"/>
          </a:p>
          <a:p>
            <a:pPr marL="393192" lvl="1" indent="0">
              <a:buNone/>
            </a:pPr>
            <a:r>
              <a:rPr lang="en-GB" sz="3600" b="1" dirty="0" smtClean="0"/>
              <a:t>Promotion</a:t>
            </a:r>
          </a:p>
          <a:p>
            <a:endParaRPr lang="en-GB" sz="2400" dirty="0">
              <a:cs typeface="Arial" panose="020B0604020202020204" pitchFamily="34" charset="0"/>
            </a:endParaRPr>
          </a:p>
          <a:p>
            <a:endParaRPr lang="en-US" sz="2400" dirty="0" smtClean="0">
              <a:latin typeface="+mj-lt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95936" y="2348880"/>
            <a:ext cx="4320480" cy="39604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45720" tIns="45720" rIns="45720" bIns="45720" rtlCol="0">
            <a:normAutofit fontScale="55000" lnSpcReduction="20000"/>
          </a:bodyPr>
          <a:lstStyle>
            <a:lvl1pPr marL="91440" indent="-91440" algn="l" defTabSz="914377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57" algn="l" defTabSz="914377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3192" lvl="1" indent="0">
              <a:buNone/>
            </a:pPr>
            <a:r>
              <a:rPr lang="en-GB" sz="4000" b="1" dirty="0" smtClean="0"/>
              <a:t>Additional 3Ps</a:t>
            </a:r>
          </a:p>
          <a:p>
            <a:pPr marL="393192" lvl="1" indent="0">
              <a:buNone/>
            </a:pPr>
            <a:endParaRPr lang="en-GB" sz="4000" b="1" dirty="0"/>
          </a:p>
          <a:p>
            <a:pPr marL="393192" lvl="1" indent="0">
              <a:buNone/>
            </a:pPr>
            <a:r>
              <a:rPr lang="en-GB" sz="4000" b="1" dirty="0" smtClean="0"/>
              <a:t>People</a:t>
            </a:r>
            <a:r>
              <a:rPr lang="en-GB" sz="4000" dirty="0" smtClean="0"/>
              <a:t> </a:t>
            </a:r>
          </a:p>
          <a:p>
            <a:pPr marL="393192" lvl="1" indent="0">
              <a:buNone/>
            </a:pPr>
            <a:r>
              <a:rPr lang="en-GB" sz="4000" dirty="0" smtClean="0"/>
              <a:t>Trained and capable workforce?</a:t>
            </a:r>
          </a:p>
          <a:p>
            <a:pPr marL="393192" lvl="1" indent="0">
              <a:buNone/>
            </a:pPr>
            <a:endParaRPr lang="en-GB" sz="4000" dirty="0" smtClean="0"/>
          </a:p>
          <a:p>
            <a:pPr marL="393192" lvl="1" indent="0">
              <a:buNone/>
            </a:pPr>
            <a:r>
              <a:rPr lang="en-GB" sz="4000" b="1" dirty="0" smtClean="0"/>
              <a:t>Physical environment </a:t>
            </a:r>
            <a:r>
              <a:rPr lang="en-GB" sz="4000" dirty="0" smtClean="0"/>
              <a:t>Presentation? Storage? Ability to adapt supply if demand changes?</a:t>
            </a:r>
          </a:p>
          <a:p>
            <a:pPr marL="393192" lvl="1" indent="0">
              <a:buNone/>
            </a:pPr>
            <a:endParaRPr lang="en-GB" sz="4000" dirty="0" smtClean="0"/>
          </a:p>
          <a:p>
            <a:pPr marL="393192" lvl="1" indent="0">
              <a:buNone/>
            </a:pPr>
            <a:r>
              <a:rPr lang="en-GB" sz="4000" b="1" dirty="0" smtClean="0"/>
              <a:t>Process </a:t>
            </a:r>
          </a:p>
          <a:p>
            <a:pPr marL="393192" lvl="1" indent="0">
              <a:buNone/>
            </a:pPr>
            <a:r>
              <a:rPr lang="en-GB" sz="4000" dirty="0" smtClean="0"/>
              <a:t>Ordering online? Free phone sales lines? Apps? Payment systems?</a:t>
            </a:r>
            <a:endParaRPr lang="en-GB" sz="4000" b="1" dirty="0" smtClean="0"/>
          </a:p>
          <a:p>
            <a:endParaRPr lang="en-GB" sz="2400" dirty="0" smtClean="0">
              <a:cs typeface="Arial" panose="020B0604020202020204" pitchFamily="34" charset="0"/>
            </a:endParaRPr>
          </a:p>
          <a:p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1455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6864" cy="1224136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Choice of marketing mix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132856"/>
            <a:ext cx="7488832" cy="40324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Getting the </a:t>
            </a:r>
            <a:r>
              <a:rPr lang="en-GB" sz="2400" dirty="0"/>
              <a:t>right mix </a:t>
            </a:r>
            <a:r>
              <a:rPr lang="en-GB" sz="2400" dirty="0" smtClean="0"/>
              <a:t>will </a:t>
            </a:r>
            <a:r>
              <a:rPr lang="en-GB" sz="2400" dirty="0"/>
              <a:t>be influenced by:</a:t>
            </a:r>
          </a:p>
          <a:p>
            <a:pPr marL="0" indent="0">
              <a:buNone/>
            </a:pPr>
            <a:endParaRPr lang="en-GB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 Finance </a:t>
            </a:r>
            <a:r>
              <a:rPr lang="en-GB" sz="2400" dirty="0"/>
              <a:t>available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 Technological </a:t>
            </a:r>
            <a:r>
              <a:rPr lang="en-GB" sz="2400" dirty="0"/>
              <a:t>developments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 Findings </a:t>
            </a:r>
            <a:r>
              <a:rPr lang="en-GB" sz="2400" dirty="0"/>
              <a:t>of market research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 Type </a:t>
            </a:r>
            <a:r>
              <a:rPr lang="en-GB" sz="2400" dirty="0"/>
              <a:t>of product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 Who </a:t>
            </a:r>
            <a:r>
              <a:rPr lang="en-GB" sz="2400" dirty="0"/>
              <a:t>they are selling 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 Degree </a:t>
            </a:r>
            <a:r>
              <a:rPr lang="en-GB" sz="2400" dirty="0"/>
              <a:t>of competition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 The </a:t>
            </a:r>
            <a:r>
              <a:rPr lang="en-GB" sz="2400" dirty="0"/>
              <a:t>marketing mix of competitors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/>
              <a:t> Position </a:t>
            </a:r>
            <a:r>
              <a:rPr lang="en-GB" sz="2400" dirty="0"/>
              <a:t>within the industry</a:t>
            </a:r>
          </a:p>
          <a:p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8350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6864" cy="1224136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next addition to 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the marketing </a:t>
            </a:r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plan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924944"/>
            <a:ext cx="7200800" cy="2592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Using the table on page </a:t>
            </a:r>
            <a:r>
              <a:rPr lang="en-US" sz="2400" dirty="0" smtClean="0"/>
              <a:t>240 </a:t>
            </a:r>
            <a:r>
              <a:rPr lang="en-US" sz="2400" dirty="0" smtClean="0"/>
              <a:t>for guidance, complete a </a:t>
            </a:r>
            <a:r>
              <a:rPr lang="en-US" sz="2400" dirty="0" smtClean="0"/>
              <a:t>Marketing Mix analysis </a:t>
            </a:r>
            <a:r>
              <a:rPr lang="en-US" sz="2400" dirty="0" smtClean="0"/>
              <a:t>for your proposed micro-business </a:t>
            </a:r>
            <a:r>
              <a:rPr lang="en-US" sz="2400" dirty="0" smtClean="0"/>
              <a:t>start-up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What will your USPs be?</a:t>
            </a:r>
            <a:endParaRPr lang="en-US" sz="2400" b="1" dirty="0"/>
          </a:p>
          <a:p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97967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81366D0-F7BD-44D2-91ED-61E8BEBE3A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5DD1A3-6C52-4994-8959-58177C957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4EA12E8-B172-4B67-A53B-E1A1AC87C907}">
  <ds:schemaRefs>
    <ds:schemaRef ds:uri="http://schemas.microsoft.com/office/2006/metadata/properties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1147</TotalTime>
  <Words>133</Words>
  <Application>Microsoft Office PowerPoint</Application>
  <PresentationFormat>On-screen Show (4:3)</PresentationFormat>
  <Paragraphs>38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Tw Cen MT</vt:lpstr>
      <vt:lpstr>Wingdings 3</vt:lpstr>
      <vt:lpstr>Integral</vt:lpstr>
      <vt:lpstr>The business plan  the marketing mix </vt:lpstr>
      <vt:lpstr>The marketing mix</vt:lpstr>
      <vt:lpstr>Choice of marketing mix</vt:lpstr>
      <vt:lpstr>next addition to the marketing plan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</dc:title>
  <dc:creator>Beverley A Whitlock</dc:creator>
  <cp:lastModifiedBy>Ailsa W Waters</cp:lastModifiedBy>
  <cp:revision>104</cp:revision>
  <cp:lastPrinted>2012-06-12T11:20:46Z</cp:lastPrinted>
  <dcterms:created xsi:type="dcterms:W3CDTF">2012-02-01T10:36:37Z</dcterms:created>
  <dcterms:modified xsi:type="dcterms:W3CDTF">2018-07-09T13:15:55Z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