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4"/>
  </p:sldMasterIdLst>
  <p:notesMasterIdLst>
    <p:notesMasterId r:id="rId8"/>
  </p:notesMasterIdLst>
  <p:handoutMasterIdLst>
    <p:handoutMasterId r:id="rId9"/>
  </p:handoutMasterIdLst>
  <p:sldIdLst>
    <p:sldId id="279" r:id="rId5"/>
    <p:sldId id="284" r:id="rId6"/>
    <p:sldId id="289" r:id="rId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778" autoAdjust="0"/>
  </p:normalViewPr>
  <p:slideViewPr>
    <p:cSldViewPr>
      <p:cViewPr varScale="1">
        <p:scale>
          <a:sx n="91" d="100"/>
          <a:sy n="91" d="100"/>
        </p:scale>
        <p:origin x="56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53EE4E-FAE6-4E12-A9EF-42A98059A702}" type="datetimeFigureOut">
              <a:rPr lang="en-GB" smtClean="0"/>
              <a:t>09/07/2018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DC97FE-931C-47F0-85DD-F4FA6C3FE3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3881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0AE6B9-814A-4598-81FA-0F968828C171}" type="datetimeFigureOut">
              <a:rPr lang="en-GB" smtClean="0"/>
              <a:t>09/07/2018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1A3B6F-EC69-4DA1-B9F8-3EF706A25E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467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A3B6F-EC69-4DA1-B9F8-3EF706A25E2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432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A3B6F-EC69-4DA1-B9F8-3EF706A25E2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2286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A3B6F-EC69-4DA1-B9F8-3EF706A25E2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582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 algn="ctr">
              <a:buNone/>
              <a:defRPr sz="1600"/>
            </a:lvl2pPr>
            <a:lvl3pPr marL="914377" indent="0" algn="ctr">
              <a:buNone/>
              <a:defRPr sz="16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6361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8357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1383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7340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8862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6972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marL="0" lvl="0" indent="0" algn="l" defTabSz="914377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4810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3946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0462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274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615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1097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914377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377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5206320"/>
            <a:ext cx="5992688" cy="1463040"/>
          </a:xfrm>
        </p:spPr>
        <p:txBody>
          <a:bodyPr>
            <a:normAutofit fontScale="90000"/>
          </a:bodyPr>
          <a:lstStyle/>
          <a:p>
            <a:r>
              <a:rPr lang="en-GB" sz="3600" b="1" dirty="0" smtClean="0"/>
              <a:t>The </a:t>
            </a:r>
            <a:r>
              <a:rPr lang="en-GB" sz="3600" b="1" dirty="0"/>
              <a:t>business </a:t>
            </a:r>
            <a:r>
              <a:rPr lang="en-GB" sz="3600" b="1" dirty="0" smtClean="0"/>
              <a:t>plan</a:t>
            </a:r>
            <a:br>
              <a:rPr lang="en-GB" sz="3600" b="1" dirty="0" smtClean="0"/>
            </a:br>
            <a:r>
              <a:rPr lang="en-GB" sz="3600" b="1" dirty="0" smtClean="0">
                <a:solidFill>
                  <a:schemeClr val="accent2">
                    <a:lumMod val="75000"/>
                  </a:schemeClr>
                </a:solidFill>
              </a:rPr>
              <a:t>legal &amp; financial aspects</a:t>
            </a:r>
            <a:r>
              <a:rPr lang="en-GB" sz="3600" b="1" dirty="0"/>
              <a:t/>
            </a:r>
            <a:br>
              <a:rPr lang="en-GB" sz="3600" b="1" dirty="0"/>
            </a:b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5206320"/>
            <a:ext cx="2400300" cy="1463040"/>
          </a:xfrm>
        </p:spPr>
        <p:txBody>
          <a:bodyPr>
            <a:normAutofit/>
          </a:bodyPr>
          <a:lstStyle/>
          <a:p>
            <a:r>
              <a:rPr lang="en-GB" sz="3600" b="1" dirty="0" smtClean="0"/>
              <a:t>19.2 P4</a:t>
            </a:r>
            <a:r>
              <a:rPr lang="en-GB" sz="3600" b="1" dirty="0"/>
              <a:t/>
            </a:r>
            <a:br>
              <a:rPr lang="en-GB" sz="3600" b="1" dirty="0"/>
            </a:b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110271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330" y="548680"/>
            <a:ext cx="7650094" cy="1499616"/>
          </a:xfrm>
        </p:spPr>
        <p:txBody>
          <a:bodyPr>
            <a:normAutofit/>
          </a:bodyPr>
          <a:lstStyle/>
          <a:p>
            <a:r>
              <a:rPr lang="en-GB" sz="3000" dirty="0">
                <a:solidFill>
                  <a:schemeClr val="accent2">
                    <a:lumMod val="75000"/>
                  </a:schemeClr>
                </a:solidFill>
              </a:rPr>
              <a:t>How will legal aspects affect </a:t>
            </a:r>
            <a:r>
              <a:rPr lang="en-GB" sz="3000" dirty="0" smtClean="0">
                <a:solidFill>
                  <a:schemeClr val="accent2">
                    <a:lumMod val="75000"/>
                  </a:schemeClr>
                </a:solidFill>
              </a:rPr>
              <a:t>the start-up of your business?</a:t>
            </a:r>
            <a:endParaRPr lang="en-GB" sz="3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095" y="2573992"/>
            <a:ext cx="7290055" cy="4023360"/>
          </a:xfrm>
        </p:spPr>
        <p:txBody>
          <a:bodyPr>
            <a:normAutofit/>
          </a:bodyPr>
          <a:lstStyle/>
          <a:p>
            <a:r>
              <a:rPr lang="en-GB" sz="2400" b="1" dirty="0" smtClean="0"/>
              <a:t>Common l</a:t>
            </a:r>
            <a:r>
              <a:rPr lang="en-GB" sz="2400" b="1" dirty="0" smtClean="0"/>
              <a:t>egal forms of business to consider</a:t>
            </a:r>
            <a:endParaRPr lang="en-GB" sz="2400" dirty="0" smtClean="0"/>
          </a:p>
          <a:p>
            <a:r>
              <a:rPr lang="en-GB" sz="2400" dirty="0" smtClean="0"/>
              <a:t>Using page 242 table 19.6 and your existing information and research from Unit 1, decide what the best form of legal set up should be for your micro business and </a:t>
            </a:r>
            <a:r>
              <a:rPr lang="en-GB" sz="2400" b="1" dirty="0" smtClean="0"/>
              <a:t>justify</a:t>
            </a:r>
            <a:r>
              <a:rPr lang="en-GB" sz="2400" dirty="0" smtClean="0"/>
              <a:t> your choice</a:t>
            </a:r>
            <a:endParaRPr lang="en-GB" sz="24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422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330" y="548680"/>
            <a:ext cx="7290054" cy="1499616"/>
          </a:xfrm>
        </p:spPr>
        <p:txBody>
          <a:bodyPr>
            <a:normAutofit/>
          </a:bodyPr>
          <a:lstStyle/>
          <a:p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</a:rPr>
              <a:t>Other legal aspects</a:t>
            </a:r>
            <a:endParaRPr lang="en-GB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095" y="2132856"/>
            <a:ext cx="7290055" cy="4023360"/>
          </a:xfrm>
        </p:spPr>
        <p:txBody>
          <a:bodyPr>
            <a:normAutofit/>
          </a:bodyPr>
          <a:lstStyle/>
          <a:p>
            <a:r>
              <a:rPr lang="en-GB" sz="2400" b="1" dirty="0" smtClean="0"/>
              <a:t>Explain the following and </a:t>
            </a:r>
            <a:r>
              <a:rPr lang="en-GB" sz="2400" b="1" dirty="0" smtClean="0"/>
              <a:t>clearly relate each to your proposed business start-up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/>
              <a:t>Liability insurance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/>
              <a:t>Consumer protection legislation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/>
              <a:t>Employment legislation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/>
              <a:t>Health &amp; Safety legislation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/>
              <a:t>Data protection legislation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/>
              <a:t>Environmental protection legislation</a:t>
            </a:r>
            <a:endParaRPr lang="en-GB" sz="2400" dirty="0" smtClean="0"/>
          </a:p>
          <a:p>
            <a:pPr marL="0" indent="0">
              <a:buNone/>
            </a:pPr>
            <a:endParaRPr lang="en-GB" sz="24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783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EA12E8-B172-4B67-A53B-E1A1AC87C907}">
  <ds:schemaRefs>
    <ds:schemaRef ds:uri="http://www.w3.org/XML/1998/namespace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981366D0-F7BD-44D2-91ED-61E8BEBE3A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35DD1A3-6C52-4994-8959-58177C9573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1075</TotalTime>
  <Words>92</Words>
  <Application>Microsoft Office PowerPoint</Application>
  <PresentationFormat>On-screen Show (4:3)</PresentationFormat>
  <Paragraphs>16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Tw Cen MT</vt:lpstr>
      <vt:lpstr>Wingdings 3</vt:lpstr>
      <vt:lpstr>Integral</vt:lpstr>
      <vt:lpstr>The business plan legal &amp; financial aspects </vt:lpstr>
      <vt:lpstr>How will legal aspects affect the start-up of your business?</vt:lpstr>
      <vt:lpstr>Other legal aspects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Motivation</dc:title>
  <dc:creator>Beverley A Whitlock</dc:creator>
  <cp:lastModifiedBy>Ailsa W Waters</cp:lastModifiedBy>
  <cp:revision>94</cp:revision>
  <cp:lastPrinted>2012-06-12T11:20:46Z</cp:lastPrinted>
  <dcterms:created xsi:type="dcterms:W3CDTF">2012-02-01T10:36:37Z</dcterms:created>
  <dcterms:modified xsi:type="dcterms:W3CDTF">2018-07-09T13:35:23Z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