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4"/>
  </p:sldMasterIdLst>
  <p:notesMasterIdLst>
    <p:notesMasterId r:id="rId12"/>
  </p:notesMasterIdLst>
  <p:handoutMasterIdLst>
    <p:handoutMasterId r:id="rId13"/>
  </p:handoutMasterIdLst>
  <p:sldIdLst>
    <p:sldId id="279" r:id="rId5"/>
    <p:sldId id="289" r:id="rId6"/>
    <p:sldId id="290" r:id="rId7"/>
    <p:sldId id="291" r:id="rId8"/>
    <p:sldId id="292" r:id="rId9"/>
    <p:sldId id="293" r:id="rId10"/>
    <p:sldId id="294"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778" autoAdjust="0"/>
  </p:normalViewPr>
  <p:slideViewPr>
    <p:cSldViewPr>
      <p:cViewPr varScale="1">
        <p:scale>
          <a:sx n="89" d="100"/>
          <a:sy n="89" d="100"/>
        </p:scale>
        <p:origin x="22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153EE4E-FAE6-4E12-A9EF-42A98059A702}" type="datetimeFigureOut">
              <a:rPr lang="en-GB" smtClean="0"/>
              <a:t>11/03/2019</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39DC97FE-931C-47F0-85DD-F4FA6C3FE340}" type="slidenum">
              <a:rPr lang="en-GB" smtClean="0"/>
              <a:t>‹#›</a:t>
            </a:fld>
            <a:endParaRPr lang="en-GB"/>
          </a:p>
        </p:txBody>
      </p:sp>
    </p:spTree>
    <p:extLst>
      <p:ext uri="{BB962C8B-B14F-4D97-AF65-F5344CB8AC3E}">
        <p14:creationId xmlns:p14="http://schemas.microsoft.com/office/powerpoint/2010/main" val="2010388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F0AE6B9-814A-4598-81FA-0F968828C171}" type="datetimeFigureOut">
              <a:rPr lang="en-GB" smtClean="0"/>
              <a:t>11/03/2019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F81A3B6F-EC69-4DA1-B9F8-3EF706A25E24}" type="slidenum">
              <a:rPr lang="en-GB" smtClean="0"/>
              <a:t>‹#›</a:t>
            </a:fld>
            <a:endParaRPr lang="en-GB"/>
          </a:p>
        </p:txBody>
      </p:sp>
    </p:spTree>
    <p:extLst>
      <p:ext uri="{BB962C8B-B14F-4D97-AF65-F5344CB8AC3E}">
        <p14:creationId xmlns:p14="http://schemas.microsoft.com/office/powerpoint/2010/main" val="883467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n.wikipedia.org/wiki/Sensitivity_analysis#cite_note-Examples-3"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s://en.wikipedia.org/wiki/Sensitivity_analysis#cite_note-Hydrology-4" TargetMode="External"/><Relationship Id="rId5" Type="http://schemas.openxmlformats.org/officeDocument/2006/relationships/hyperlink" Target="https://en.wikipedia.org/wiki/Optimization" TargetMode="External"/><Relationship Id="rId4" Type="http://schemas.openxmlformats.org/officeDocument/2006/relationships/hyperlink" Target="https://en.wikipedia.org/wiki/Robust_decision"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1A3B6F-EC69-4DA1-B9F8-3EF706A25E24}" type="slidenum">
              <a:rPr lang="en-GB" smtClean="0"/>
              <a:t>1</a:t>
            </a:fld>
            <a:endParaRPr lang="en-GB"/>
          </a:p>
        </p:txBody>
      </p:sp>
    </p:spTree>
    <p:extLst>
      <p:ext uri="{BB962C8B-B14F-4D97-AF65-F5344CB8AC3E}">
        <p14:creationId xmlns:p14="http://schemas.microsoft.com/office/powerpoint/2010/main" val="2765943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GB" dirty="0" smtClean="0"/>
              <a:t>The process of recalculating outcomes under alternative assumptions to determine the impact of a variable under sensitivity analysis can be useful for a range of purposes,</a:t>
            </a:r>
            <a:r>
              <a:rPr lang="en-GB" baseline="30000" dirty="0" smtClean="0">
                <a:hlinkClick r:id="rId3"/>
              </a:rPr>
              <a:t>[3]</a:t>
            </a:r>
            <a:r>
              <a:rPr lang="en-GB" dirty="0" smtClean="0"/>
              <a:t> including: </a:t>
            </a:r>
          </a:p>
          <a:p>
            <a:pPr rtl="0"/>
            <a:r>
              <a:rPr lang="en-GB" dirty="0" smtClean="0"/>
              <a:t>SENSITIVITY</a:t>
            </a:r>
            <a:r>
              <a:rPr lang="en-GB" baseline="0" dirty="0" smtClean="0"/>
              <a:t> ANALYSIS</a:t>
            </a:r>
          </a:p>
          <a:p>
            <a:pPr rtl="0"/>
            <a:endParaRPr lang="en-GB" baseline="0" dirty="0" smtClean="0"/>
          </a:p>
          <a:p>
            <a:pPr rtl="0"/>
            <a:r>
              <a:rPr lang="en-GB" dirty="0" smtClean="0"/>
              <a:t>Testing the </a:t>
            </a:r>
            <a:r>
              <a:rPr lang="en-GB" dirty="0" smtClean="0">
                <a:hlinkClick r:id="rId4" tooltip="Robust decision"/>
              </a:rPr>
              <a:t>robustness</a:t>
            </a:r>
            <a:r>
              <a:rPr lang="en-GB" dirty="0" smtClean="0"/>
              <a:t> of the results of a model or system in the presence of uncertainty.</a:t>
            </a:r>
          </a:p>
          <a:p>
            <a:pPr rtl="0"/>
            <a:r>
              <a:rPr lang="en-GB" dirty="0" smtClean="0"/>
              <a:t>Increased understanding of the relationships between input and output variables in a system or model.</a:t>
            </a:r>
          </a:p>
          <a:p>
            <a:pPr rtl="0"/>
            <a:r>
              <a:rPr lang="en-GB" dirty="0" smtClean="0"/>
              <a:t>Uncertainty reduction, through the identification of model inputs that cause significant uncertainty in the output and should therefore be the focus of attention in order to increase robustness (perhaps by further research).</a:t>
            </a:r>
          </a:p>
          <a:p>
            <a:pPr rtl="0"/>
            <a:r>
              <a:rPr lang="en-GB" dirty="0" smtClean="0"/>
              <a:t>Searching for errors in the model (by encountering unexpected relationships between inputs and outputs).</a:t>
            </a:r>
          </a:p>
          <a:p>
            <a:pPr rtl="0"/>
            <a:r>
              <a:rPr lang="en-GB" dirty="0" smtClean="0"/>
              <a:t>Model simplification – fixing model inputs that have no effect on the output, or identifying and removing redundant parts of the model structure.</a:t>
            </a:r>
          </a:p>
          <a:p>
            <a:pPr rtl="0"/>
            <a:r>
              <a:rPr lang="en-GB" dirty="0" smtClean="0"/>
              <a:t>Enhancing communication from </a:t>
            </a:r>
            <a:r>
              <a:rPr lang="en-GB" dirty="0" err="1" smtClean="0"/>
              <a:t>modelers</a:t>
            </a:r>
            <a:r>
              <a:rPr lang="en-GB" dirty="0" smtClean="0"/>
              <a:t> to decision makers (e.g. by making recommendations more credible, understandable, compelling or persuasive).</a:t>
            </a:r>
          </a:p>
          <a:p>
            <a:pPr rtl="0"/>
            <a:r>
              <a:rPr lang="en-GB" dirty="0" smtClean="0"/>
              <a:t>Finding regions in the space of input factors for which the model output is either maximum or minimum or meets some optimum criterion (see </a:t>
            </a:r>
            <a:r>
              <a:rPr lang="en-GB" dirty="0" smtClean="0">
                <a:hlinkClick r:id="rId5" tooltip="Optimization"/>
              </a:rPr>
              <a:t>optimization</a:t>
            </a:r>
            <a:r>
              <a:rPr lang="en-GB" dirty="0" smtClean="0"/>
              <a:t> and Monte Carlo filtering).</a:t>
            </a:r>
          </a:p>
          <a:p>
            <a:pPr rtl="0"/>
            <a:r>
              <a:rPr lang="en-GB" dirty="0" smtClean="0"/>
              <a:t>In case of calibrating models with large number of parameters, a primary sensitivity test can ease the calibration stage by focusing on the sensitive parameters. Not knowing the sensitivity of parameters can result in time being uselessly spent on non-sensitive ones.</a:t>
            </a:r>
            <a:r>
              <a:rPr lang="en-GB" baseline="30000" dirty="0" smtClean="0">
                <a:hlinkClick r:id="rId6"/>
              </a:rPr>
              <a:t>[4]</a:t>
            </a:r>
            <a:endParaRPr lang="en-GB" dirty="0" smtClean="0"/>
          </a:p>
          <a:p>
            <a:pPr rtl="0"/>
            <a:r>
              <a:rPr lang="en-GB" dirty="0" smtClean="0"/>
              <a:t>To seek to identify important connections between observations, model inputs, and predictions or forecasts, leading to the development of better models</a:t>
            </a:r>
          </a:p>
          <a:p>
            <a:endParaRPr lang="en-GB" dirty="0"/>
          </a:p>
        </p:txBody>
      </p:sp>
      <p:sp>
        <p:nvSpPr>
          <p:cNvPr id="4" name="Slide Number Placeholder 3"/>
          <p:cNvSpPr>
            <a:spLocks noGrp="1"/>
          </p:cNvSpPr>
          <p:nvPr>
            <p:ph type="sldNum" sz="quarter" idx="10"/>
          </p:nvPr>
        </p:nvSpPr>
        <p:spPr/>
        <p:txBody>
          <a:bodyPr/>
          <a:lstStyle/>
          <a:p>
            <a:fld id="{F81A3B6F-EC69-4DA1-B9F8-3EF706A25E24}" type="slidenum">
              <a:rPr lang="en-GB" smtClean="0"/>
              <a:t>2</a:t>
            </a:fld>
            <a:endParaRPr lang="en-GB"/>
          </a:p>
        </p:txBody>
      </p:sp>
    </p:spTree>
    <p:extLst>
      <p:ext uri="{BB962C8B-B14F-4D97-AF65-F5344CB8AC3E}">
        <p14:creationId xmlns:p14="http://schemas.microsoft.com/office/powerpoint/2010/main" val="2701582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1A3B6F-EC69-4DA1-B9F8-3EF706A25E24}" type="slidenum">
              <a:rPr lang="en-GB" smtClean="0"/>
              <a:t>3</a:t>
            </a:fld>
            <a:endParaRPr lang="en-GB"/>
          </a:p>
        </p:txBody>
      </p:sp>
    </p:spTree>
    <p:extLst>
      <p:ext uri="{BB962C8B-B14F-4D97-AF65-F5344CB8AC3E}">
        <p14:creationId xmlns:p14="http://schemas.microsoft.com/office/powerpoint/2010/main" val="1332142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1A3B6F-EC69-4DA1-B9F8-3EF706A25E24}" type="slidenum">
              <a:rPr lang="en-GB" smtClean="0"/>
              <a:t>4</a:t>
            </a:fld>
            <a:endParaRPr lang="en-GB"/>
          </a:p>
        </p:txBody>
      </p:sp>
    </p:spTree>
    <p:extLst>
      <p:ext uri="{BB962C8B-B14F-4D97-AF65-F5344CB8AC3E}">
        <p14:creationId xmlns:p14="http://schemas.microsoft.com/office/powerpoint/2010/main" val="3288323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1A3B6F-EC69-4DA1-B9F8-3EF706A25E24}" type="slidenum">
              <a:rPr lang="en-GB" smtClean="0"/>
              <a:t>5</a:t>
            </a:fld>
            <a:endParaRPr lang="en-GB"/>
          </a:p>
        </p:txBody>
      </p:sp>
    </p:spTree>
    <p:extLst>
      <p:ext uri="{BB962C8B-B14F-4D97-AF65-F5344CB8AC3E}">
        <p14:creationId xmlns:p14="http://schemas.microsoft.com/office/powerpoint/2010/main" val="547045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1A3B6F-EC69-4DA1-B9F8-3EF706A25E24}" type="slidenum">
              <a:rPr lang="en-GB" smtClean="0"/>
              <a:t>6</a:t>
            </a:fld>
            <a:endParaRPr lang="en-GB"/>
          </a:p>
        </p:txBody>
      </p:sp>
    </p:spTree>
    <p:extLst>
      <p:ext uri="{BB962C8B-B14F-4D97-AF65-F5344CB8AC3E}">
        <p14:creationId xmlns:p14="http://schemas.microsoft.com/office/powerpoint/2010/main" val="3236393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1A3B6F-EC69-4DA1-B9F8-3EF706A25E24}" type="slidenum">
              <a:rPr lang="en-GB" smtClean="0"/>
              <a:t>7</a:t>
            </a:fld>
            <a:endParaRPr lang="en-GB"/>
          </a:p>
        </p:txBody>
      </p:sp>
    </p:spTree>
    <p:extLst>
      <p:ext uri="{BB962C8B-B14F-4D97-AF65-F5344CB8AC3E}">
        <p14:creationId xmlns:p14="http://schemas.microsoft.com/office/powerpoint/2010/main" val="1643956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3F829E34-9A72-4C1B-8769-D9A07C623F90}" type="datetimeFigureOut">
              <a:rPr lang="en-GB" smtClean="0"/>
              <a:t>11/03/2019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C86F19-6B3A-4774-98E6-6D1F32870BBF}" type="slidenum">
              <a:rPr lang="en-GB" smtClean="0"/>
              <a:t>‹#›</a:t>
            </a:fld>
            <a:endParaRPr lang="en-GB" dirty="0"/>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6361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829E34-9A72-4C1B-8769-D9A07C623F90}" type="datetimeFigureOut">
              <a:rPr lang="en-GB" smtClean="0"/>
              <a:t>11/03/2019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1478357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829E34-9A72-4C1B-8769-D9A07C623F90}" type="datetimeFigureOut">
              <a:rPr lang="en-GB" smtClean="0"/>
              <a:t>11/03/2019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C86F19-6B3A-4774-98E6-6D1F32870BBF}" type="slidenum">
              <a:rPr lang="en-GB" smtClean="0"/>
              <a:t>‹#›</a:t>
            </a:fld>
            <a:endParaRPr lang="en-GB" dirty="0"/>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1383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829E34-9A72-4C1B-8769-D9A07C623F90}" type="datetimeFigureOut">
              <a:rPr lang="en-GB" smtClean="0"/>
              <a:t>11/03/2019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747340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829E34-9A72-4C1B-8769-D9A07C623F90}" type="datetimeFigureOut">
              <a:rPr lang="en-GB" smtClean="0"/>
              <a:t>11/03/2019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9C86F19-6B3A-4774-98E6-6D1F32870BBF}" type="slidenum">
              <a:rPr lang="en-GB" smtClean="0"/>
              <a:t>‹#›</a:t>
            </a:fld>
            <a:endParaRPr lang="en-GB" dirty="0"/>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8862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829E34-9A72-4C1B-8769-D9A07C623F90}" type="datetimeFigureOut">
              <a:rPr lang="en-GB" smtClean="0"/>
              <a:t>11/03/2019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2556972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829E34-9A72-4C1B-8769-D9A07C623F90}" type="datetimeFigureOut">
              <a:rPr lang="en-GB" smtClean="0"/>
              <a:t>11/03/2019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784810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829E34-9A72-4C1B-8769-D9A07C623F90}" type="datetimeFigureOut">
              <a:rPr lang="en-GB" smtClean="0"/>
              <a:t>11/03/2019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3763946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829E34-9A72-4C1B-8769-D9A07C623F90}" type="datetimeFigureOut">
              <a:rPr lang="en-GB" smtClean="0"/>
              <a:t>11/03/2019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281046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829E34-9A72-4C1B-8769-D9A07C623F90}" type="datetimeFigureOut">
              <a:rPr lang="en-GB" smtClean="0"/>
              <a:t>11/03/2019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9C86F19-6B3A-4774-98E6-6D1F32870BBF}" type="slidenum">
              <a:rPr lang="en-GB" smtClean="0"/>
              <a:t>‹#›</a:t>
            </a:fld>
            <a:endParaRPr lang="en-GB" dirty="0"/>
          </a:p>
        </p:txBody>
      </p:sp>
    </p:spTree>
    <p:extLst>
      <p:ext uri="{BB962C8B-B14F-4D97-AF65-F5344CB8AC3E}">
        <p14:creationId xmlns:p14="http://schemas.microsoft.com/office/powerpoint/2010/main" val="138274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829E34-9A72-4C1B-8769-D9A07C623F90}" type="datetimeFigureOut">
              <a:rPr lang="en-GB" smtClean="0"/>
              <a:t>11/03/2019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9C86F19-6B3A-4774-98E6-6D1F32870BBF}" type="slidenum">
              <a:rPr lang="en-GB" smtClean="0"/>
              <a:t>‹#›</a:t>
            </a:fld>
            <a:endParaRPr lang="en-GB" dirty="0"/>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615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3F829E34-9A72-4C1B-8769-D9A07C623F90}" type="datetimeFigureOut">
              <a:rPr lang="en-GB" smtClean="0"/>
              <a:t>11/03/2019</a:t>
            </a:fld>
            <a:endParaRPr lang="en-GB"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GB"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A9C86F19-6B3A-4774-98E6-6D1F32870BBF}" type="slidenum">
              <a:rPr lang="en-GB" smtClean="0"/>
              <a:t>‹#›</a:t>
            </a:fld>
            <a:endParaRPr lang="en-GB" dirty="0"/>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1097650"/>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5661248"/>
            <a:ext cx="5992688" cy="1008112"/>
          </a:xfrm>
        </p:spPr>
        <p:txBody>
          <a:bodyPr>
            <a:normAutofit fontScale="90000"/>
          </a:bodyPr>
          <a:lstStyle/>
          <a:p>
            <a:r>
              <a:rPr lang="en-GB" sz="3600" b="1" dirty="0" smtClean="0">
                <a:solidFill>
                  <a:schemeClr val="accent2">
                    <a:lumMod val="75000"/>
                  </a:schemeClr>
                </a:solidFill>
              </a:rPr>
              <a:t>Sensitivity ANALYSIS </a:t>
            </a:r>
            <a:br>
              <a:rPr lang="en-GB" sz="3600" b="1" dirty="0" smtClean="0">
                <a:solidFill>
                  <a:schemeClr val="accent2">
                    <a:lumMod val="75000"/>
                  </a:schemeClr>
                </a:solidFill>
              </a:rPr>
            </a:br>
            <a:r>
              <a:rPr lang="en-GB" sz="3600" b="1" dirty="0"/>
              <a:t/>
            </a:r>
            <a:br>
              <a:rPr lang="en-GB" sz="3600" b="1" dirty="0"/>
            </a:br>
            <a:endParaRPr lang="en-GB" sz="3600" dirty="0"/>
          </a:p>
        </p:txBody>
      </p:sp>
      <p:sp>
        <p:nvSpPr>
          <p:cNvPr id="3" name="Subtitle 2"/>
          <p:cNvSpPr>
            <a:spLocks noGrp="1"/>
          </p:cNvSpPr>
          <p:nvPr>
            <p:ph type="subTitle" idx="1"/>
          </p:nvPr>
        </p:nvSpPr>
        <p:spPr>
          <a:xfrm>
            <a:off x="6457950" y="5206320"/>
            <a:ext cx="2400300" cy="1463040"/>
          </a:xfrm>
        </p:spPr>
        <p:txBody>
          <a:bodyPr>
            <a:normAutofit/>
          </a:bodyPr>
          <a:lstStyle/>
          <a:p>
            <a:r>
              <a:rPr lang="en-GB" sz="3600" b="1" dirty="0" smtClean="0"/>
              <a:t>19.2 M2 D2</a:t>
            </a:r>
            <a:r>
              <a:rPr lang="en-GB" sz="3600" b="1" dirty="0"/>
              <a:t/>
            </a:r>
            <a:br>
              <a:rPr lang="en-GB" sz="3600" b="1" dirty="0"/>
            </a:br>
            <a:endParaRPr lang="en-GB" sz="3600" b="1" dirty="0"/>
          </a:p>
        </p:txBody>
      </p:sp>
    </p:spTree>
    <p:extLst>
      <p:ext uri="{BB962C8B-B14F-4D97-AF65-F5344CB8AC3E}">
        <p14:creationId xmlns:p14="http://schemas.microsoft.com/office/powerpoint/2010/main" val="1102711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330" y="548680"/>
            <a:ext cx="7290054" cy="1499616"/>
          </a:xfrm>
        </p:spPr>
        <p:txBody>
          <a:bodyPr>
            <a:normAutofit/>
          </a:bodyPr>
          <a:lstStyle/>
          <a:p>
            <a:r>
              <a:rPr lang="en-GB" sz="2800" b="1" dirty="0">
                <a:solidFill>
                  <a:schemeClr val="accent2">
                    <a:lumMod val="75000"/>
                  </a:schemeClr>
                </a:solidFill>
              </a:rPr>
              <a:t>Sensitivity analysis</a:t>
            </a:r>
            <a:endParaRPr lang="en-GB" sz="2800" b="1" dirty="0">
              <a:solidFill>
                <a:schemeClr val="accent2">
                  <a:lumMod val="75000"/>
                </a:schemeClr>
              </a:solidFill>
            </a:endParaRPr>
          </a:p>
        </p:txBody>
      </p:sp>
      <p:sp>
        <p:nvSpPr>
          <p:cNvPr id="3" name="Content Placeholder 2"/>
          <p:cNvSpPr>
            <a:spLocks noGrp="1"/>
          </p:cNvSpPr>
          <p:nvPr>
            <p:ph idx="1"/>
          </p:nvPr>
        </p:nvSpPr>
        <p:spPr>
          <a:xfrm>
            <a:off x="768095" y="2132856"/>
            <a:ext cx="7290055" cy="4023360"/>
          </a:xfrm>
        </p:spPr>
        <p:txBody>
          <a:bodyPr>
            <a:noAutofit/>
          </a:bodyPr>
          <a:lstStyle/>
          <a:p>
            <a:r>
              <a:rPr lang="en-GB" sz="2400" dirty="0"/>
              <a:t>Sensitivity analysis is a technique which allows the analysis of changes in </a:t>
            </a:r>
            <a:r>
              <a:rPr lang="en-GB" sz="2400" b="1" dirty="0"/>
              <a:t>assumptions</a:t>
            </a:r>
            <a:r>
              <a:rPr lang="en-GB" sz="2400" dirty="0"/>
              <a:t> used in </a:t>
            </a:r>
            <a:r>
              <a:rPr lang="en-GB" sz="2400" b="1" dirty="0"/>
              <a:t>forecasts. </a:t>
            </a:r>
            <a:r>
              <a:rPr lang="en-GB" sz="2400" dirty="0"/>
              <a:t>As such, it is a very useful technique for use in investment appraisal.</a:t>
            </a:r>
          </a:p>
          <a:p>
            <a:pPr marL="457200" indent="-457200">
              <a:buFont typeface="+mj-lt"/>
              <a:buAutoNum type="arabicParenR"/>
            </a:pPr>
            <a:endParaRPr lang="en-GB" sz="2400" dirty="0"/>
          </a:p>
          <a:p>
            <a:pPr marL="0" indent="0">
              <a:buNone/>
            </a:pPr>
            <a:endParaRPr lang="en-GB" sz="2400" dirty="0" smtClean="0"/>
          </a:p>
          <a:p>
            <a:endParaRPr lang="en-GB" dirty="0"/>
          </a:p>
        </p:txBody>
      </p:sp>
    </p:spTree>
    <p:extLst>
      <p:ext uri="{BB962C8B-B14F-4D97-AF65-F5344CB8AC3E}">
        <p14:creationId xmlns:p14="http://schemas.microsoft.com/office/powerpoint/2010/main" val="1257836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330" y="548680"/>
            <a:ext cx="7290054" cy="1499616"/>
          </a:xfrm>
        </p:spPr>
        <p:txBody>
          <a:bodyPr>
            <a:normAutofit/>
          </a:bodyPr>
          <a:lstStyle/>
          <a:p>
            <a:r>
              <a:rPr lang="en-GB" sz="2800" b="1" dirty="0">
                <a:solidFill>
                  <a:schemeClr val="accent2">
                    <a:lumMod val="75000"/>
                  </a:schemeClr>
                </a:solidFill>
              </a:rPr>
              <a:t>Sensitivity analysis</a:t>
            </a:r>
            <a:endParaRPr lang="en-GB" sz="2800" b="1" dirty="0">
              <a:solidFill>
                <a:schemeClr val="accent2">
                  <a:lumMod val="75000"/>
                </a:schemeClr>
              </a:solidFill>
            </a:endParaRPr>
          </a:p>
        </p:txBody>
      </p:sp>
      <p:sp>
        <p:nvSpPr>
          <p:cNvPr id="3" name="Content Placeholder 2"/>
          <p:cNvSpPr>
            <a:spLocks noGrp="1"/>
          </p:cNvSpPr>
          <p:nvPr>
            <p:ph idx="1"/>
          </p:nvPr>
        </p:nvSpPr>
        <p:spPr>
          <a:xfrm>
            <a:off x="768095" y="2132856"/>
            <a:ext cx="7290055" cy="4023360"/>
          </a:xfrm>
        </p:spPr>
        <p:txBody>
          <a:bodyPr>
            <a:noAutofit/>
          </a:bodyPr>
          <a:lstStyle/>
          <a:p>
            <a:r>
              <a:rPr lang="en-GB" sz="2400" b="1" dirty="0" smtClean="0"/>
              <a:t>Assumptions </a:t>
            </a:r>
            <a:r>
              <a:rPr lang="en-GB" sz="2400" b="1" dirty="0"/>
              <a:t>Used in Business Forecasting</a:t>
            </a:r>
          </a:p>
          <a:p>
            <a:r>
              <a:rPr lang="en-GB" sz="2400" dirty="0"/>
              <a:t>There are many examples of where assumptions need to be made by management as they prepare important business forecasts: for example:</a:t>
            </a:r>
          </a:p>
          <a:p>
            <a:r>
              <a:rPr lang="en-GB" sz="2400" b="1" dirty="0">
                <a:solidFill>
                  <a:schemeClr val="accent2">
                    <a:lumMod val="75000"/>
                  </a:schemeClr>
                </a:solidFill>
              </a:rPr>
              <a:t>Cash-flow forecast</a:t>
            </a:r>
            <a:endParaRPr lang="en-GB" sz="2400" dirty="0">
              <a:solidFill>
                <a:schemeClr val="accent2">
                  <a:lumMod val="75000"/>
                </a:schemeClr>
              </a:solidFill>
            </a:endParaRPr>
          </a:p>
          <a:p>
            <a:r>
              <a:rPr lang="en-GB" sz="2400" b="1" dirty="0" smtClean="0">
                <a:solidFill>
                  <a:schemeClr val="accent2">
                    <a:lumMod val="75000"/>
                  </a:schemeClr>
                </a:solidFill>
              </a:rPr>
              <a:t>Budgeted </a:t>
            </a:r>
            <a:r>
              <a:rPr lang="en-GB" sz="2400" b="1" dirty="0">
                <a:solidFill>
                  <a:schemeClr val="accent2">
                    <a:lumMod val="75000"/>
                  </a:schemeClr>
                </a:solidFill>
              </a:rPr>
              <a:t>Profit</a:t>
            </a:r>
            <a:endParaRPr lang="en-GB" sz="2400" dirty="0">
              <a:solidFill>
                <a:schemeClr val="accent2">
                  <a:lumMod val="75000"/>
                </a:schemeClr>
              </a:solidFill>
            </a:endParaRPr>
          </a:p>
          <a:p>
            <a:r>
              <a:rPr lang="en-GB" sz="2400" b="1" dirty="0" smtClean="0">
                <a:solidFill>
                  <a:schemeClr val="accent2">
                    <a:lumMod val="75000"/>
                  </a:schemeClr>
                </a:solidFill>
              </a:rPr>
              <a:t>Investment </a:t>
            </a:r>
            <a:r>
              <a:rPr lang="en-GB" sz="2400" b="1" dirty="0">
                <a:solidFill>
                  <a:schemeClr val="accent2">
                    <a:lumMod val="75000"/>
                  </a:schemeClr>
                </a:solidFill>
              </a:rPr>
              <a:t>Appraisal</a:t>
            </a:r>
            <a:endParaRPr lang="en-GB" sz="2400" dirty="0">
              <a:solidFill>
                <a:schemeClr val="accent2">
                  <a:lumMod val="75000"/>
                </a:schemeClr>
              </a:solidFill>
            </a:endParaRPr>
          </a:p>
          <a:p>
            <a:r>
              <a:rPr lang="en-GB" sz="2400" b="1" dirty="0" smtClean="0">
                <a:solidFill>
                  <a:schemeClr val="accent2">
                    <a:lumMod val="75000"/>
                  </a:schemeClr>
                </a:solidFill>
              </a:rPr>
              <a:t>Breakeven Analysis</a:t>
            </a:r>
            <a:endParaRPr lang="en-GB" sz="2400" dirty="0">
              <a:solidFill>
                <a:schemeClr val="accent2">
                  <a:lumMod val="75000"/>
                </a:schemeClr>
              </a:solidFill>
            </a:endParaRPr>
          </a:p>
        </p:txBody>
      </p:sp>
    </p:spTree>
    <p:extLst>
      <p:ext uri="{BB962C8B-B14F-4D97-AF65-F5344CB8AC3E}">
        <p14:creationId xmlns:p14="http://schemas.microsoft.com/office/powerpoint/2010/main" val="669481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330" y="548680"/>
            <a:ext cx="7290054" cy="1499616"/>
          </a:xfrm>
        </p:spPr>
        <p:txBody>
          <a:bodyPr>
            <a:normAutofit/>
          </a:bodyPr>
          <a:lstStyle/>
          <a:p>
            <a:r>
              <a:rPr lang="en-GB" sz="2800" b="1" dirty="0">
                <a:solidFill>
                  <a:schemeClr val="accent2">
                    <a:lumMod val="75000"/>
                  </a:schemeClr>
                </a:solidFill>
              </a:rPr>
              <a:t>Sensitivity analysis</a:t>
            </a:r>
            <a:endParaRPr lang="en-GB" sz="2800" b="1" dirty="0">
              <a:solidFill>
                <a:schemeClr val="accent2">
                  <a:lumMod val="75000"/>
                </a:schemeClr>
              </a:solidFill>
            </a:endParaRPr>
          </a:p>
        </p:txBody>
      </p:sp>
      <p:sp>
        <p:nvSpPr>
          <p:cNvPr id="3" name="Content Placeholder 2"/>
          <p:cNvSpPr>
            <a:spLocks noGrp="1"/>
          </p:cNvSpPr>
          <p:nvPr>
            <p:ph idx="1"/>
          </p:nvPr>
        </p:nvSpPr>
        <p:spPr>
          <a:xfrm>
            <a:off x="768095" y="2132856"/>
            <a:ext cx="3371857" cy="4023360"/>
          </a:xfrm>
        </p:spPr>
        <p:txBody>
          <a:bodyPr>
            <a:normAutofit fontScale="85000" lnSpcReduction="20000"/>
          </a:bodyPr>
          <a:lstStyle/>
          <a:p>
            <a:r>
              <a:rPr lang="en-GB" sz="2400" b="1" dirty="0" smtClean="0"/>
              <a:t>Cash-flow </a:t>
            </a:r>
            <a:r>
              <a:rPr lang="en-GB" sz="2400" b="1" dirty="0"/>
              <a:t>forecast</a:t>
            </a:r>
            <a:endParaRPr lang="en-GB" sz="2400" dirty="0"/>
          </a:p>
          <a:p>
            <a:r>
              <a:rPr lang="en-GB" sz="2400" dirty="0"/>
              <a:t>Timing of cash inflows and outflows</a:t>
            </a:r>
          </a:p>
          <a:p>
            <a:r>
              <a:rPr lang="en-GB" sz="2400" dirty="0"/>
              <a:t>Amount of cash inflows and outflows</a:t>
            </a:r>
          </a:p>
          <a:p>
            <a:r>
              <a:rPr lang="en-GB" sz="2400" dirty="0"/>
              <a:t>Receivables &amp; payables </a:t>
            </a:r>
            <a:r>
              <a:rPr lang="en-GB" sz="2400" dirty="0" smtClean="0"/>
              <a:t>days</a:t>
            </a:r>
          </a:p>
          <a:p>
            <a:endParaRPr lang="en-GB" sz="2400" dirty="0"/>
          </a:p>
          <a:p>
            <a:r>
              <a:rPr lang="en-GB" sz="2400" b="1" dirty="0"/>
              <a:t>Budgeted Profit</a:t>
            </a:r>
            <a:endParaRPr lang="en-GB" sz="2400" dirty="0"/>
          </a:p>
          <a:p>
            <a:r>
              <a:rPr lang="en-GB" sz="2400" dirty="0"/>
              <a:t>Sales volumes and unit selling prices</a:t>
            </a:r>
          </a:p>
          <a:p>
            <a:r>
              <a:rPr lang="en-GB" sz="2400" dirty="0"/>
              <a:t>Gross profit margins &amp; </a:t>
            </a:r>
            <a:r>
              <a:rPr lang="en-GB" sz="2400" dirty="0" smtClean="0"/>
              <a:t>overheads</a:t>
            </a:r>
            <a:endParaRPr lang="en-GB" sz="2400" dirty="0"/>
          </a:p>
        </p:txBody>
      </p:sp>
      <p:sp>
        <p:nvSpPr>
          <p:cNvPr id="4" name="Content Placeholder 2"/>
          <p:cNvSpPr txBox="1">
            <a:spLocks/>
          </p:cNvSpPr>
          <p:nvPr/>
        </p:nvSpPr>
        <p:spPr>
          <a:xfrm>
            <a:off x="4644008" y="2132856"/>
            <a:ext cx="3816424" cy="4023360"/>
          </a:xfrm>
          <a:prstGeom prst="rect">
            <a:avLst/>
          </a:prstGeom>
        </p:spPr>
        <p:txBody>
          <a:bodyPr vert="horz" lIns="45720" tIns="45720" rIns="45720" bIns="45720" rtlCol="0">
            <a:normAutofit fontScale="85000" lnSpcReduction="10000"/>
          </a:bodyPr>
          <a:lst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a:lstStyle>
          <a:p>
            <a:r>
              <a:rPr lang="en-GB" sz="2400" b="1" dirty="0" smtClean="0"/>
              <a:t>Investment Appraisal</a:t>
            </a:r>
            <a:endParaRPr lang="en-GB" sz="2400" dirty="0" smtClean="0"/>
          </a:p>
          <a:p>
            <a:r>
              <a:rPr lang="en-GB" sz="2400" dirty="0" smtClean="0"/>
              <a:t>Timing and amount of project cash flows</a:t>
            </a:r>
          </a:p>
          <a:p>
            <a:r>
              <a:rPr lang="en-GB" sz="2400" dirty="0" smtClean="0"/>
              <a:t>Period over which project will run</a:t>
            </a:r>
          </a:p>
          <a:p>
            <a:r>
              <a:rPr lang="en-GB" sz="2400" dirty="0" smtClean="0"/>
              <a:t>Amount of initial investment</a:t>
            </a:r>
          </a:p>
          <a:p>
            <a:endParaRPr lang="en-GB" sz="2400" dirty="0" smtClean="0"/>
          </a:p>
          <a:p>
            <a:r>
              <a:rPr lang="en-GB" sz="2400" b="1" dirty="0" smtClean="0"/>
              <a:t>Breakeven Analysis</a:t>
            </a:r>
            <a:endParaRPr lang="en-GB" sz="2400" dirty="0" smtClean="0"/>
          </a:p>
          <a:p>
            <a:r>
              <a:rPr lang="en-GB" sz="2400" dirty="0" smtClean="0"/>
              <a:t>Average selling prices and variable costs</a:t>
            </a:r>
          </a:p>
          <a:p>
            <a:r>
              <a:rPr lang="en-GB" sz="2400" dirty="0" smtClean="0"/>
              <a:t>Fixed costs by category and total</a:t>
            </a:r>
            <a:endParaRPr lang="en-GB" sz="2400" dirty="0"/>
          </a:p>
        </p:txBody>
      </p:sp>
    </p:spTree>
    <p:extLst>
      <p:ext uri="{BB962C8B-B14F-4D97-AF65-F5344CB8AC3E}">
        <p14:creationId xmlns:p14="http://schemas.microsoft.com/office/powerpoint/2010/main" val="27624171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330" y="548680"/>
            <a:ext cx="7290054" cy="1499616"/>
          </a:xfrm>
        </p:spPr>
        <p:txBody>
          <a:bodyPr>
            <a:normAutofit/>
          </a:bodyPr>
          <a:lstStyle/>
          <a:p>
            <a:r>
              <a:rPr lang="en-GB" sz="2800" b="1" dirty="0">
                <a:solidFill>
                  <a:schemeClr val="accent2">
                    <a:lumMod val="75000"/>
                  </a:schemeClr>
                </a:solidFill>
              </a:rPr>
              <a:t>Sensitivity analysis</a:t>
            </a:r>
            <a:endParaRPr lang="en-GB" sz="2800" b="1" dirty="0">
              <a:solidFill>
                <a:schemeClr val="accent2">
                  <a:lumMod val="75000"/>
                </a:schemeClr>
              </a:solidFill>
            </a:endParaRPr>
          </a:p>
        </p:txBody>
      </p:sp>
      <p:sp>
        <p:nvSpPr>
          <p:cNvPr id="3" name="Content Placeholder 2"/>
          <p:cNvSpPr>
            <a:spLocks noGrp="1"/>
          </p:cNvSpPr>
          <p:nvPr>
            <p:ph idx="1"/>
          </p:nvPr>
        </p:nvSpPr>
        <p:spPr>
          <a:xfrm>
            <a:off x="768095" y="2132856"/>
            <a:ext cx="7290055" cy="4023360"/>
          </a:xfrm>
        </p:spPr>
        <p:txBody>
          <a:bodyPr>
            <a:noAutofit/>
          </a:bodyPr>
          <a:lstStyle/>
          <a:p>
            <a:r>
              <a:rPr lang="en-GB" sz="2400" b="1" dirty="0" smtClean="0"/>
              <a:t>The </a:t>
            </a:r>
            <a:r>
              <a:rPr lang="en-GB" sz="2400" b="1" dirty="0"/>
              <a:t>key questions to ask whenever you are looking at business assumptions like those listed above are:</a:t>
            </a:r>
            <a:endParaRPr lang="en-GB" sz="2400" dirty="0"/>
          </a:p>
          <a:p>
            <a:r>
              <a:rPr lang="en-GB" sz="2400" dirty="0"/>
              <a:t>How reliable are the assumptions made?</a:t>
            </a:r>
          </a:p>
          <a:p>
            <a:r>
              <a:rPr lang="en-GB" sz="2400" dirty="0"/>
              <a:t>What happens if assumptions turn out to be significantly different in reality?</a:t>
            </a:r>
          </a:p>
          <a:p>
            <a:r>
              <a:rPr lang="en-GB" sz="2400" dirty="0"/>
              <a:t>Which assumptions are most significant to the forecast? </a:t>
            </a:r>
          </a:p>
          <a:p>
            <a:r>
              <a:rPr lang="en-GB" sz="2400" b="1" dirty="0"/>
              <a:t>Sensitivity analysis </a:t>
            </a:r>
            <a:r>
              <a:rPr lang="en-GB" sz="2400" dirty="0"/>
              <a:t>helps answer these questions!</a:t>
            </a:r>
          </a:p>
          <a:p>
            <a:pPr marL="0" indent="0">
              <a:buNone/>
            </a:pPr>
            <a:endParaRPr lang="en-GB" sz="2400" dirty="0" smtClean="0"/>
          </a:p>
          <a:p>
            <a:endParaRPr lang="en-GB" dirty="0"/>
          </a:p>
        </p:txBody>
      </p:sp>
    </p:spTree>
    <p:extLst>
      <p:ext uri="{BB962C8B-B14F-4D97-AF65-F5344CB8AC3E}">
        <p14:creationId xmlns:p14="http://schemas.microsoft.com/office/powerpoint/2010/main" val="7117320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330" y="548680"/>
            <a:ext cx="7290054" cy="1499616"/>
          </a:xfrm>
        </p:spPr>
        <p:txBody>
          <a:bodyPr>
            <a:normAutofit/>
          </a:bodyPr>
          <a:lstStyle/>
          <a:p>
            <a:r>
              <a:rPr lang="en-GB" sz="2800" b="1" dirty="0">
                <a:solidFill>
                  <a:schemeClr val="accent2">
                    <a:lumMod val="75000"/>
                  </a:schemeClr>
                </a:solidFill>
              </a:rPr>
              <a:t>Sensitivity analysis</a:t>
            </a:r>
            <a:endParaRPr lang="en-GB" sz="2800" b="1" dirty="0">
              <a:solidFill>
                <a:schemeClr val="accent2">
                  <a:lumMod val="75000"/>
                </a:schemeClr>
              </a:solidFill>
            </a:endParaRPr>
          </a:p>
        </p:txBody>
      </p:sp>
      <p:sp>
        <p:nvSpPr>
          <p:cNvPr id="3" name="Content Placeholder 2"/>
          <p:cNvSpPr>
            <a:spLocks noGrp="1"/>
          </p:cNvSpPr>
          <p:nvPr>
            <p:ph idx="1"/>
          </p:nvPr>
        </p:nvSpPr>
        <p:spPr>
          <a:xfrm>
            <a:off x="768095" y="2132856"/>
            <a:ext cx="7290055" cy="4023360"/>
          </a:xfrm>
        </p:spPr>
        <p:txBody>
          <a:bodyPr>
            <a:noAutofit/>
          </a:bodyPr>
          <a:lstStyle/>
          <a:p>
            <a:r>
              <a:rPr lang="en-GB" sz="2400" b="1" dirty="0" smtClean="0"/>
              <a:t>Key </a:t>
            </a:r>
            <a:r>
              <a:rPr lang="en-GB" sz="2400" b="1" dirty="0"/>
              <a:t>Points About Sensitivity Analysis </a:t>
            </a:r>
          </a:p>
          <a:p>
            <a:r>
              <a:rPr lang="en-GB" sz="2400" dirty="0"/>
              <a:t>Allows key assumptions to be changed to analyse effect </a:t>
            </a:r>
          </a:p>
          <a:p>
            <a:r>
              <a:rPr lang="en-GB" sz="2400" dirty="0"/>
              <a:t>Helps judge the degree of risk (e.g. in an investment project) </a:t>
            </a:r>
          </a:p>
          <a:p>
            <a:r>
              <a:rPr lang="en-GB" sz="2400" dirty="0"/>
              <a:t>Recognises that there is no such thing as an accurate forecast </a:t>
            </a:r>
          </a:p>
          <a:p>
            <a:r>
              <a:rPr lang="en-GB" sz="2400" dirty="0"/>
              <a:t>Considers </a:t>
            </a:r>
            <a:r>
              <a:rPr lang="en-GB" sz="2400" b="1" dirty="0"/>
              <a:t>one variable or assumption at a time</a:t>
            </a:r>
            <a:r>
              <a:rPr lang="en-GB" sz="2400" dirty="0"/>
              <a:t> </a:t>
            </a:r>
          </a:p>
        </p:txBody>
      </p:sp>
    </p:spTree>
    <p:extLst>
      <p:ext uri="{BB962C8B-B14F-4D97-AF65-F5344CB8AC3E}">
        <p14:creationId xmlns:p14="http://schemas.microsoft.com/office/powerpoint/2010/main" val="2717534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330" y="548680"/>
            <a:ext cx="7290054" cy="1499616"/>
          </a:xfrm>
        </p:spPr>
        <p:txBody>
          <a:bodyPr>
            <a:normAutofit/>
          </a:bodyPr>
          <a:lstStyle/>
          <a:p>
            <a:r>
              <a:rPr lang="en-GB" sz="2800" b="1" dirty="0">
                <a:solidFill>
                  <a:schemeClr val="accent2">
                    <a:lumMod val="75000"/>
                  </a:schemeClr>
                </a:solidFill>
              </a:rPr>
              <a:t>Benefits and Drawbacks of Sensitivity Analysis</a:t>
            </a:r>
            <a:endParaRPr lang="en-GB" sz="2800" b="1" dirty="0">
              <a:solidFill>
                <a:schemeClr val="accent2">
                  <a:lumMod val="75000"/>
                </a:schemeClr>
              </a:solidFill>
            </a:endParaRPr>
          </a:p>
        </p:txBody>
      </p:sp>
      <p:sp>
        <p:nvSpPr>
          <p:cNvPr id="3" name="Content Placeholder 2"/>
          <p:cNvSpPr>
            <a:spLocks noGrp="1"/>
          </p:cNvSpPr>
          <p:nvPr>
            <p:ph idx="1"/>
          </p:nvPr>
        </p:nvSpPr>
        <p:spPr>
          <a:xfrm>
            <a:off x="768095" y="2132856"/>
            <a:ext cx="7290055" cy="4023360"/>
          </a:xfrm>
        </p:spPr>
        <p:txBody>
          <a:bodyPr>
            <a:normAutofit fontScale="85000" lnSpcReduction="10000"/>
          </a:bodyPr>
          <a:lstStyle/>
          <a:p>
            <a:r>
              <a:rPr lang="en-GB" sz="2400" b="1" i="1" dirty="0" smtClean="0"/>
              <a:t>Benefits</a:t>
            </a:r>
            <a:r>
              <a:rPr lang="en-GB" sz="2400" b="1" i="1" dirty="0"/>
              <a:t>:</a:t>
            </a:r>
            <a:endParaRPr lang="en-GB" sz="2400" dirty="0"/>
          </a:p>
          <a:p>
            <a:r>
              <a:rPr lang="en-GB" sz="2400" dirty="0"/>
              <a:t>Identifies the most significant assumptions (which therefore require closer attention)</a:t>
            </a:r>
          </a:p>
          <a:p>
            <a:r>
              <a:rPr lang="en-GB" sz="2400" dirty="0"/>
              <a:t>Helps assess risk and prepare for a less-than-favourable scenario</a:t>
            </a:r>
          </a:p>
          <a:p>
            <a:r>
              <a:rPr lang="en-GB" sz="2400" dirty="0"/>
              <a:t>Helps make the process of business forecasting more robust</a:t>
            </a:r>
          </a:p>
          <a:p>
            <a:r>
              <a:rPr lang="en-GB" sz="2400" b="1" dirty="0"/>
              <a:t>Drawbacks:</a:t>
            </a:r>
            <a:endParaRPr lang="en-GB" sz="2400" dirty="0"/>
          </a:p>
          <a:p>
            <a:r>
              <a:rPr lang="en-GB" sz="2400" dirty="0"/>
              <a:t>Only tests one assumption at a time (many assumptions may be linked)</a:t>
            </a:r>
          </a:p>
          <a:p>
            <a:r>
              <a:rPr lang="en-GB" sz="2400" dirty="0"/>
              <a:t>Only as good as the data on which forecasts are based</a:t>
            </a:r>
          </a:p>
          <a:p>
            <a:r>
              <a:rPr lang="en-GB" sz="2400" dirty="0"/>
              <a:t>A somewhat complicated concept – not understood by all managers</a:t>
            </a:r>
          </a:p>
          <a:p>
            <a:pPr marL="457200" indent="-457200">
              <a:buFont typeface="+mj-lt"/>
              <a:buAutoNum type="arabicParenR"/>
            </a:pPr>
            <a:endParaRPr lang="en-GB" sz="2400" dirty="0"/>
          </a:p>
          <a:p>
            <a:pPr marL="0" indent="0">
              <a:buNone/>
            </a:pPr>
            <a:endParaRPr lang="en-GB" sz="2400" dirty="0" smtClean="0"/>
          </a:p>
          <a:p>
            <a:endParaRPr lang="en-GB" dirty="0"/>
          </a:p>
        </p:txBody>
      </p:sp>
    </p:spTree>
    <p:extLst>
      <p:ext uri="{BB962C8B-B14F-4D97-AF65-F5344CB8AC3E}">
        <p14:creationId xmlns:p14="http://schemas.microsoft.com/office/powerpoint/2010/main" val="32484144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EA12E8-B172-4B67-A53B-E1A1AC87C907}">
  <ds:schemaRefs>
    <ds:schemaRef ds:uri="http://purl.org/dc/elements/1.1/"/>
    <ds:schemaRef ds:uri="http://schemas.microsoft.com/office/infopath/2007/PartnerControls"/>
    <ds:schemaRef ds:uri="http://schemas.openxmlformats.org/package/2006/metadata/core-properties"/>
    <ds:schemaRef ds:uri="http://purl.org/dc/terms/"/>
    <ds:schemaRef ds:uri="http://schemas.microsoft.com/office/2006/documentManagement/types"/>
    <ds:schemaRef ds:uri="http://purl.org/dc/dcmitype/"/>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81366D0-F7BD-44D2-91ED-61E8BEBE3A3D}">
  <ds:schemaRefs>
    <ds:schemaRef ds:uri="http://schemas.microsoft.com/sharepoint/v3/contenttype/forms"/>
  </ds:schemaRefs>
</ds:datastoreItem>
</file>

<file path=customXml/itemProps3.xml><?xml version="1.0" encoding="utf-8"?>
<ds:datastoreItem xmlns:ds="http://schemas.openxmlformats.org/officeDocument/2006/customXml" ds:itemID="{335DD1A3-6C52-4994-8959-58177C9573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Integral</Template>
  <TotalTime>1110</TotalTime>
  <Words>595</Words>
  <Application>Microsoft Office PowerPoint</Application>
  <PresentationFormat>On-screen Show (4:3)</PresentationFormat>
  <Paragraphs>70</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Tw Cen MT</vt:lpstr>
      <vt:lpstr>Wingdings 3</vt:lpstr>
      <vt:lpstr>Integral</vt:lpstr>
      <vt:lpstr>Sensitivity ANALYSIS   </vt:lpstr>
      <vt:lpstr>Sensitivity analysis</vt:lpstr>
      <vt:lpstr>Sensitivity analysis</vt:lpstr>
      <vt:lpstr>Sensitivity analysis</vt:lpstr>
      <vt:lpstr>Sensitivity analysis</vt:lpstr>
      <vt:lpstr>Sensitivity analysis</vt:lpstr>
      <vt:lpstr>Benefits and Drawbacks of Sensitivity Analysis</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Motivation</dc:title>
  <dc:creator>Beverley A Whitlock</dc:creator>
  <cp:lastModifiedBy>Ailsa W Waters</cp:lastModifiedBy>
  <cp:revision>100</cp:revision>
  <cp:lastPrinted>2012-06-12T11:20:46Z</cp:lastPrinted>
  <dcterms:created xsi:type="dcterms:W3CDTF">2012-02-01T10:36:37Z</dcterms:created>
  <dcterms:modified xsi:type="dcterms:W3CDTF">2019-03-11T11:37:16Z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