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9" r:id="rId2"/>
    <p:sldId id="257" r:id="rId3"/>
    <p:sldId id="263" r:id="rId4"/>
    <p:sldId id="264" r:id="rId5"/>
    <p:sldId id="265" r:id="rId6"/>
    <p:sldId id="261" r:id="rId7"/>
    <p:sldId id="258" r:id="rId8"/>
    <p:sldId id="262" r:id="rId9"/>
    <p:sldId id="259" r:id="rId10"/>
    <p:sldId id="260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43"/>
  </p:normalViewPr>
  <p:slideViewPr>
    <p:cSldViewPr snapToGrid="0" snapToObjects="1">
      <p:cViewPr varScale="1">
        <p:scale>
          <a:sx n="47" d="100"/>
          <a:sy n="47" d="100"/>
        </p:scale>
        <p:origin x="48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93CC6-549D-3240-9709-2F088C23733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E84E6-CC09-3C4E-B688-D0ED5CC03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97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E84E6-CC09-3C4E-B688-D0ED5CC035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5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202" y="1971792"/>
            <a:ext cx="3905542" cy="179465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2400" b="1" i="1" dirty="0"/>
              <a:t>Assassin’s Creed III </a:t>
            </a:r>
            <a:r>
              <a:rPr lang="mr-IN" sz="2400" b="1" i="1" dirty="0"/>
              <a:t>–</a:t>
            </a:r>
            <a:r>
              <a:rPr lang="en-US" sz="2400" b="1" i="1" dirty="0"/>
              <a:t> Liberation</a:t>
            </a:r>
            <a:endParaRPr lang="en-US" b="1" dirty="0" smtClean="0"/>
          </a:p>
          <a:p>
            <a:pPr>
              <a:spcAft>
                <a:spcPts val="600"/>
              </a:spcAft>
            </a:pPr>
            <a:r>
              <a:rPr lang="en-US" b="1" dirty="0" smtClean="0"/>
              <a:t>A </a:t>
            </a:r>
            <a:r>
              <a:rPr lang="en-US" b="1" dirty="0"/>
              <a:t>Level Media Studies</a:t>
            </a:r>
          </a:p>
          <a:p>
            <a:r>
              <a:rPr lang="en-GB" b="1" dirty="0" smtClean="0"/>
              <a:t>Component </a:t>
            </a:r>
            <a:r>
              <a:rPr lang="en-GB" b="1" dirty="0"/>
              <a:t>1: 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b="1" i="1" dirty="0"/>
              <a:t>Media Products, Industries and Audiences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687" y="4101429"/>
            <a:ext cx="2756571" cy="27565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36" y="754967"/>
            <a:ext cx="4594285" cy="55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1" y="480515"/>
            <a:ext cx="7778617" cy="5892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75596" y="6291919"/>
            <a:ext cx="50916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Responses may refer to fandom as a theoretical perspective.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3563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Peer Marking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Swap papers with the person sitting next to you. </a:t>
            </a:r>
          </a:p>
          <a:p>
            <a:endParaRPr lang="en-GB" dirty="0"/>
          </a:p>
          <a:p>
            <a:r>
              <a:rPr lang="en-GB" dirty="0" smtClean="0"/>
              <a:t>Using the mark scheme in front of you, award points for each question.</a:t>
            </a:r>
          </a:p>
          <a:p>
            <a:endParaRPr lang="en-GB" dirty="0"/>
          </a:p>
          <a:p>
            <a:r>
              <a:rPr lang="en-GB" dirty="0" smtClean="0"/>
              <a:t>Place the work into a Band and hand the work back to the author.</a:t>
            </a:r>
          </a:p>
          <a:p>
            <a:endParaRPr lang="en-GB" dirty="0"/>
          </a:p>
          <a:p>
            <a:r>
              <a:rPr lang="en-GB" dirty="0" smtClean="0"/>
              <a:t>Identify the areas you were weak on </a:t>
            </a:r>
            <a:r>
              <a:rPr lang="mr-IN" dirty="0" smtClean="0"/>
              <a:t>–</a:t>
            </a:r>
            <a:r>
              <a:rPr lang="en-GB" dirty="0" smtClean="0"/>
              <a:t> e.g. detail, examples, context etc.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1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complete detailed plans for the following question: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(b) Explain how </a:t>
            </a:r>
            <a:r>
              <a:rPr lang="en-US" u="sng" dirty="0" smtClean="0"/>
              <a:t>industry contexts </a:t>
            </a:r>
            <a:r>
              <a:rPr lang="en-US" dirty="0" smtClean="0"/>
              <a:t>and </a:t>
            </a:r>
            <a:r>
              <a:rPr lang="en-US" u="sng" dirty="0" smtClean="0"/>
              <a:t>historical contexts </a:t>
            </a:r>
            <a:r>
              <a:rPr lang="en-US" dirty="0"/>
              <a:t>influence audience interpretations of media products. Refer to </a:t>
            </a:r>
            <a:r>
              <a:rPr lang="en-US" i="1" dirty="0" smtClean="0"/>
              <a:t>Assassin’s Creed III Liberation </a:t>
            </a:r>
            <a:r>
              <a:rPr lang="en-US" dirty="0" smtClean="0"/>
              <a:t>to </a:t>
            </a:r>
            <a:r>
              <a:rPr lang="en-US" dirty="0"/>
              <a:t>support your </a:t>
            </a:r>
            <a:r>
              <a:rPr lang="en-US" dirty="0" smtClean="0"/>
              <a:t>points. 								[8]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8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 the following: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7645"/>
            <a:ext cx="96012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HISTORICAL </a:t>
            </a:r>
          </a:p>
          <a:p>
            <a:r>
              <a:rPr lang="en-GB" dirty="0" smtClean="0"/>
              <a:t>historical period and settings featured in the game</a:t>
            </a:r>
          </a:p>
          <a:p>
            <a:r>
              <a:rPr lang="en-GB" dirty="0" smtClean="0"/>
              <a:t>controversial nature of the narrative </a:t>
            </a:r>
          </a:p>
          <a:p>
            <a:r>
              <a:rPr lang="en-GB" dirty="0" smtClean="0"/>
              <a:t>representations of gender and ethnicity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INDUSTRY </a:t>
            </a:r>
          </a:p>
          <a:p>
            <a:r>
              <a:rPr lang="en-GB" dirty="0" smtClean="0"/>
              <a:t>how the game relates to other titles within the franchise – brings in a pre-sold audience</a:t>
            </a:r>
          </a:p>
          <a:p>
            <a:r>
              <a:rPr lang="en-GB" dirty="0" smtClean="0"/>
              <a:t>the development in technology embraced by </a:t>
            </a:r>
            <a:r>
              <a:rPr lang="en-GB" dirty="0" err="1" smtClean="0"/>
              <a:t>Ubisoft</a:t>
            </a:r>
            <a:r>
              <a:rPr lang="en-GB" dirty="0" smtClean="0"/>
              <a:t> and Sony (PS Vita and realistic graphics)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AUDIENCE THEORY</a:t>
            </a:r>
          </a:p>
          <a:p>
            <a:r>
              <a:rPr lang="en-GB" dirty="0" smtClean="0"/>
              <a:t>Stuart Hall </a:t>
            </a:r>
            <a:r>
              <a:rPr lang="mr-IN" dirty="0" smtClean="0"/>
              <a:t>–</a:t>
            </a:r>
            <a:r>
              <a:rPr lang="en-GB" dirty="0" smtClean="0"/>
              <a:t> cultural positioning</a:t>
            </a:r>
          </a:p>
          <a:p>
            <a:r>
              <a:rPr lang="en-GB" dirty="0" smtClean="0"/>
              <a:t>Henry Jenkins - fandom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8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week…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Benchmark 7</a:t>
            </a:r>
          </a:p>
          <a:p>
            <a:endParaRPr lang="en-GB" dirty="0"/>
          </a:p>
          <a:p>
            <a:r>
              <a:rPr lang="en-GB" dirty="0" smtClean="0"/>
              <a:t>In Monday’s lesson you will have a 45 minutes timed exam question. Your mark from this will form the basis for your next Benchmark Assessment grade. Get revising now…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3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94" y="2355963"/>
            <a:ext cx="9550581" cy="21727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79769" y="3218935"/>
            <a:ext cx="1636328" cy="420130"/>
          </a:xfrm>
          <a:prstGeom prst="rect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053166" y="2743200"/>
            <a:ext cx="774915" cy="475735"/>
          </a:xfrm>
          <a:prstGeom prst="rect">
            <a:avLst/>
          </a:prstGeom>
          <a:solidFill>
            <a:schemeClr val="tx2">
              <a:lumMod val="25000"/>
              <a:lumOff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27020" y="3278206"/>
            <a:ext cx="801061" cy="358963"/>
          </a:xfrm>
          <a:prstGeom prst="rect">
            <a:avLst/>
          </a:prstGeom>
          <a:solidFill>
            <a:schemeClr val="tx2">
              <a:lumMod val="25000"/>
              <a:lumOff val="75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497933" y="2764824"/>
            <a:ext cx="2157511" cy="432486"/>
          </a:xfrm>
          <a:prstGeom prst="rect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25533" y="4846585"/>
            <a:ext cx="1927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Command words</a:t>
            </a:r>
          </a:p>
          <a:p>
            <a:endParaRPr lang="en-GB" dirty="0" smtClean="0"/>
          </a:p>
          <a:p>
            <a:r>
              <a:rPr lang="en-GB" dirty="0" smtClean="0"/>
              <a:t>Key words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991514" y="4813261"/>
            <a:ext cx="321276" cy="369332"/>
          </a:xfrm>
          <a:prstGeom prst="rect">
            <a:avLst/>
          </a:prstGeom>
          <a:solidFill>
            <a:schemeClr val="tx2">
              <a:lumMod val="25000"/>
              <a:lumOff val="7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363496" y="5361026"/>
            <a:ext cx="32546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Using </a:t>
            </a:r>
            <a:r>
              <a:rPr lang="en-GB" i="1" dirty="0"/>
              <a:t>Assassins Creed </a:t>
            </a:r>
            <a:r>
              <a:rPr lang="en-GB" i="1" dirty="0" smtClean="0"/>
              <a:t>III Liberation </a:t>
            </a:r>
            <a:r>
              <a:rPr lang="en-GB" dirty="0"/>
              <a:t>as your case </a:t>
            </a:r>
            <a:r>
              <a:rPr lang="en-GB" dirty="0" smtClean="0"/>
              <a:t>study, </a:t>
            </a:r>
            <a:r>
              <a:rPr lang="en-GB" dirty="0"/>
              <a:t>you</a:t>
            </a:r>
            <a:r>
              <a:rPr lang="en-GB" dirty="0" smtClean="0"/>
              <a:t> now have </a:t>
            </a:r>
            <a:r>
              <a:rPr lang="en-GB" b="1" dirty="0" smtClean="0"/>
              <a:t>40 minutes </a:t>
            </a:r>
            <a:r>
              <a:rPr lang="en-GB" dirty="0" smtClean="0"/>
              <a:t>to answer both questions.</a:t>
            </a:r>
          </a:p>
          <a:p>
            <a:endParaRPr lang="en-GB" dirty="0"/>
          </a:p>
          <a:p>
            <a:r>
              <a:rPr lang="en-GB" dirty="0" smtClean="0"/>
              <a:t>Remember to look at the command words and weighting (amount of marks) awarded for each question. This will dictate how much detail to include in each answer. </a:t>
            </a:r>
          </a:p>
          <a:p>
            <a:endParaRPr lang="en-GB" dirty="0"/>
          </a:p>
          <a:p>
            <a:r>
              <a:rPr lang="en-GB" dirty="0" smtClean="0"/>
              <a:t>Both answers draw only from the </a:t>
            </a:r>
            <a:r>
              <a:rPr lang="en-GB" b="1" dirty="0" smtClean="0"/>
              <a:t>AO1 Assessment Objectives.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784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90" t="20239" r="21527" b="34990"/>
          <a:stretch/>
        </p:blipFill>
        <p:spPr>
          <a:xfrm>
            <a:off x="991331" y="480515"/>
            <a:ext cx="10209338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213B41-AC9B-4E61-BEED-FF4C168A8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D8BB75D5-93A7-4EC9-A2FB-DCBDE6DE3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046527" y="-13329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628FBD9F-3B86-4C98-8F77-3833207377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838485" y="614084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62" y="1328569"/>
            <a:ext cx="9797173" cy="22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990" t="20239" r="21527" b="34990"/>
          <a:stretch/>
        </p:blipFill>
        <p:spPr>
          <a:xfrm>
            <a:off x="1962150" y="1338200"/>
            <a:ext cx="8929628" cy="5153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3164" y="2371753"/>
            <a:ext cx="5127172" cy="404104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1529" y="421314"/>
            <a:ext cx="8906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Marks for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this question draws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from the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AO1 1a&amp;b 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Assessment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Objectives.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3163" y="4264592"/>
            <a:ext cx="8114961" cy="8023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5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94" y="1525104"/>
            <a:ext cx="9550581" cy="37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990" t="20239" r="21527" b="34990"/>
          <a:stretch/>
        </p:blipFill>
        <p:spPr>
          <a:xfrm>
            <a:off x="1962150" y="1338200"/>
            <a:ext cx="8929628" cy="5153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3164" y="2371753"/>
            <a:ext cx="5127172" cy="404104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1529" y="421314"/>
            <a:ext cx="8906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Marks for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this question draws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from the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AO1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2a&amp;b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Assessment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Objectives.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3164" y="5092728"/>
            <a:ext cx="8371062" cy="13992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9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80" y="480515"/>
            <a:ext cx="8155438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133</TotalTime>
  <Words>285</Words>
  <Application>Microsoft Office PowerPoint</Application>
  <PresentationFormat>Widescreen</PresentationFormat>
  <Paragraphs>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Franklin Gothic Book</vt:lpstr>
      <vt:lpstr>Mangal</vt:lpstr>
      <vt:lpstr>Crop</vt:lpstr>
      <vt:lpstr>PowerPoint Presentation</vt:lpstr>
      <vt:lpstr>PowerPoint Presentation</vt:lpstr>
      <vt:lpstr>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Peer Marking</vt:lpstr>
      <vt:lpstr>Now complete detailed plans for the following question:</vt:lpstr>
      <vt:lpstr>Consider the following: </vt:lpstr>
      <vt:lpstr>Next week…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Piper</dc:creator>
  <cp:lastModifiedBy>Tina Donnelly</cp:lastModifiedBy>
  <cp:revision>11</cp:revision>
  <dcterms:created xsi:type="dcterms:W3CDTF">2019-01-28T10:15:30Z</dcterms:created>
  <dcterms:modified xsi:type="dcterms:W3CDTF">2019-01-31T15:54:19Z</dcterms:modified>
</cp:coreProperties>
</file>