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67" r:id="rId3"/>
    <p:sldId id="262" r:id="rId4"/>
    <p:sldId id="257" r:id="rId5"/>
    <p:sldId id="258" r:id="rId6"/>
    <p:sldId id="259" r:id="rId7"/>
    <p:sldId id="261" r:id="rId8"/>
    <p:sldId id="260" r:id="rId9"/>
    <p:sldId id="263" r:id="rId10"/>
    <p:sldId id="264" r:id="rId11"/>
    <p:sldId id="265"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10552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49539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87041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1126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35617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38272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901469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9026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8510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75394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037689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5541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6545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5544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978171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4896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2/27/2018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8984879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coerll.utexas.edu/spintx/player/604/?start=49&amp;end=54"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coerll.utexas.edu/spintx/player/507/?start=148&amp;end=151"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coerll.utexas.edu/spintx/player/376/?start=12&amp;end=19"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ww.coerll.utexas.edu/spintx/player/1366/?start=40&amp;end=46"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grammar.spanishintexas.org/verbs/subjunctive/" TargetMode="External"/><Relationship Id="rId2" Type="http://schemas.openxmlformats.org/officeDocument/2006/relationships/hyperlink" Target="https://www.coerll.utexas.edu/spintx/player/639/?start=111&amp;end=115" TargetMode="External"/><Relationship Id="rId1" Type="http://schemas.openxmlformats.org/officeDocument/2006/relationships/slideLayout" Target="../slideLayouts/slideLayout7.xml"/><Relationship Id="rId4" Type="http://schemas.openxmlformats.org/officeDocument/2006/relationships/hyperlink" Target="https://www.coerll.utexas.edu/spintx/player/467/?start=1&amp;end=5"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www.coerll.utexas.edu/spintx/player/665/?start=38&amp;end=42"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grammar.spanishintexas.org/verbs/subjunctive-past/" TargetMode="External"/><Relationship Id="rId3" Type="http://schemas.openxmlformats.org/officeDocument/2006/relationships/hyperlink" Target="http://grammar.spanishintexas.org/verbs/imperfect/" TargetMode="External"/><Relationship Id="rId7" Type="http://schemas.openxmlformats.org/officeDocument/2006/relationships/hyperlink" Target="http://grammar.spanishintexas.org/verbs/pluperfect/" TargetMode="External"/><Relationship Id="rId2" Type="http://schemas.openxmlformats.org/officeDocument/2006/relationships/hyperlink" Target="http://grammar.spanishintexas.org/verbs/intro-to-present-tense/" TargetMode="External"/><Relationship Id="rId1" Type="http://schemas.openxmlformats.org/officeDocument/2006/relationships/slideLayout" Target="../slideLayouts/slideLayout7.xml"/><Relationship Id="rId6" Type="http://schemas.openxmlformats.org/officeDocument/2006/relationships/hyperlink" Target="http://grammar.spanishintexas.org/verbs/future/" TargetMode="External"/><Relationship Id="rId5" Type="http://schemas.openxmlformats.org/officeDocument/2006/relationships/hyperlink" Target="http://grammar.spanishintexas.org/verbs/imperative-mood/" TargetMode="External"/><Relationship Id="rId10" Type="http://schemas.openxmlformats.org/officeDocument/2006/relationships/hyperlink" Target="https://www.coerll.utexas.edu/spintx/player/1497/?start=91&amp;end=97" TargetMode="External"/><Relationship Id="rId4" Type="http://schemas.openxmlformats.org/officeDocument/2006/relationships/hyperlink" Target="http://grammar.spanishintexas.org/verbs/preterite/" TargetMode="External"/><Relationship Id="rId9" Type="http://schemas.openxmlformats.org/officeDocument/2006/relationships/hyperlink" Target="http://grammar.spanishintexas.org/verbs/condition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El </a:t>
            </a:r>
            <a:r>
              <a:rPr lang="en-GB" dirty="0" err="1" smtClean="0"/>
              <a:t>estilo</a:t>
            </a:r>
            <a:r>
              <a:rPr lang="en-GB" dirty="0" smtClean="0"/>
              <a:t> </a:t>
            </a:r>
            <a:r>
              <a:rPr lang="en-GB" dirty="0" err="1" smtClean="0"/>
              <a:t>indirecto</a:t>
            </a:r>
            <a:endParaRPr lang="en-GB" dirty="0"/>
          </a:p>
        </p:txBody>
      </p:sp>
      <p:sp>
        <p:nvSpPr>
          <p:cNvPr id="3" name="Subtitle 2"/>
          <p:cNvSpPr>
            <a:spLocks noGrp="1"/>
          </p:cNvSpPr>
          <p:nvPr>
            <p:ph type="subTitle" idx="1"/>
          </p:nvPr>
        </p:nvSpPr>
        <p:spPr/>
        <p:txBody>
          <a:bodyPr/>
          <a:lstStyle/>
          <a:p>
            <a:r>
              <a:rPr lang="en-GB" dirty="0"/>
              <a:t>Indirect Speech</a:t>
            </a:r>
          </a:p>
        </p:txBody>
      </p:sp>
    </p:spTree>
    <p:extLst>
      <p:ext uri="{BB962C8B-B14F-4D97-AF65-F5344CB8AC3E}">
        <p14:creationId xmlns:p14="http://schemas.microsoft.com/office/powerpoint/2010/main" val="1072369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9027" y="774358"/>
            <a:ext cx="9275805" cy="4832092"/>
          </a:xfrm>
          <a:prstGeom prst="rect">
            <a:avLst/>
          </a:prstGeom>
        </p:spPr>
        <p:txBody>
          <a:bodyPr wrap="square">
            <a:spAutoFit/>
          </a:bodyPr>
          <a:lstStyle/>
          <a:p>
            <a:r>
              <a:rPr lang="en-GB" b="1" dirty="0"/>
              <a:t> </a:t>
            </a:r>
            <a:r>
              <a:rPr lang="en-GB" sz="2800" b="1" u="sng" dirty="0"/>
              <a:t>Reporting Questions</a:t>
            </a:r>
          </a:p>
          <a:p>
            <a:r>
              <a:rPr lang="en-GB" sz="2800" dirty="0"/>
              <a:t>To report yes/no questions, use </a:t>
            </a:r>
            <a:r>
              <a:rPr lang="en-GB" sz="2800" b="1" i="1" dirty="0" err="1">
                <a:solidFill>
                  <a:srgbClr val="000080"/>
                </a:solidFill>
              </a:rPr>
              <a:t>si</a:t>
            </a:r>
            <a:r>
              <a:rPr lang="en-GB" sz="2800" dirty="0" smtClean="0"/>
              <a:t>.</a:t>
            </a:r>
          </a:p>
          <a:p>
            <a:endParaRPr lang="en-GB" sz="2800" dirty="0"/>
          </a:p>
          <a:p>
            <a:r>
              <a:rPr lang="en-GB" sz="2800" b="1" dirty="0">
                <a:hlinkClick r:id="rId2"/>
              </a:rPr>
              <a:t>Le </a:t>
            </a:r>
            <a:r>
              <a:rPr lang="en-GB" sz="2800" b="1" dirty="0" err="1" smtClean="0">
                <a:hlinkClick r:id="rId2"/>
              </a:rPr>
              <a:t>pregunté</a:t>
            </a:r>
            <a:r>
              <a:rPr lang="en-GB" sz="2800" b="1" dirty="0" smtClean="0">
                <a:hlinkClick r:id="rId2"/>
              </a:rPr>
              <a:t> </a:t>
            </a:r>
            <a:r>
              <a:rPr lang="en-GB" sz="2800" b="1" dirty="0">
                <a:hlinkClick r:id="rId2"/>
              </a:rPr>
              <a:t>que </a:t>
            </a:r>
            <a:r>
              <a:rPr lang="en-GB" sz="2800" b="1" dirty="0" err="1">
                <a:solidFill>
                  <a:srgbClr val="000080"/>
                </a:solidFill>
                <a:hlinkClick r:id="rId2"/>
              </a:rPr>
              <a:t>si</a:t>
            </a:r>
            <a:r>
              <a:rPr lang="en-GB" sz="2800" dirty="0">
                <a:hlinkClick r:id="rId2"/>
              </a:rPr>
              <a:t> </a:t>
            </a:r>
            <a:r>
              <a:rPr lang="en-GB" sz="2800" dirty="0" err="1">
                <a:hlinkClick r:id="rId2"/>
              </a:rPr>
              <a:t>quería</a:t>
            </a:r>
            <a:r>
              <a:rPr lang="en-GB" sz="2800" dirty="0">
                <a:hlinkClick r:id="rId2"/>
              </a:rPr>
              <a:t> </a:t>
            </a:r>
            <a:r>
              <a:rPr lang="en-GB" sz="2800" dirty="0" err="1">
                <a:hlinkClick r:id="rId2"/>
              </a:rPr>
              <a:t>ser</a:t>
            </a:r>
            <a:r>
              <a:rPr lang="en-GB" sz="2800" dirty="0">
                <a:hlinkClick r:id="rId2"/>
              </a:rPr>
              <a:t> mi </a:t>
            </a:r>
            <a:r>
              <a:rPr lang="en-GB" sz="2800" dirty="0" err="1">
                <a:hlinkClick r:id="rId2"/>
              </a:rPr>
              <a:t>esposa</a:t>
            </a:r>
            <a:r>
              <a:rPr lang="en-GB" sz="2800" dirty="0">
                <a:hlinkClick r:id="rId2"/>
              </a:rPr>
              <a:t> y </a:t>
            </a:r>
            <a:r>
              <a:rPr lang="en-GB" sz="2800" dirty="0" err="1">
                <a:hlinkClick r:id="rId2"/>
              </a:rPr>
              <a:t>aceptó</a:t>
            </a:r>
            <a:r>
              <a:rPr lang="en-GB" sz="2800" dirty="0">
                <a:hlinkClick r:id="rId2"/>
              </a:rPr>
              <a:t>.</a:t>
            </a:r>
            <a:br>
              <a:rPr lang="en-GB" sz="2800" dirty="0">
                <a:hlinkClick r:id="rId2"/>
              </a:rPr>
            </a:br>
            <a:r>
              <a:rPr lang="en-GB" sz="2800" b="1" dirty="0">
                <a:hlinkClick r:id="rId2"/>
              </a:rPr>
              <a:t>I asked her </a:t>
            </a:r>
            <a:r>
              <a:rPr lang="en-GB" sz="2800" b="1" dirty="0">
                <a:solidFill>
                  <a:srgbClr val="000080"/>
                </a:solidFill>
                <a:hlinkClick r:id="rId2"/>
              </a:rPr>
              <a:t>if</a:t>
            </a:r>
            <a:r>
              <a:rPr lang="en-GB" sz="2800" dirty="0">
                <a:hlinkClick r:id="rId2"/>
              </a:rPr>
              <a:t> she wanted to be my wife and she </a:t>
            </a:r>
            <a:r>
              <a:rPr lang="en-GB" sz="2800" dirty="0" smtClean="0">
                <a:hlinkClick r:id="rId2"/>
              </a:rPr>
              <a:t>accepted.</a:t>
            </a:r>
            <a:endParaRPr lang="en-GB" sz="2800" dirty="0" smtClean="0"/>
          </a:p>
          <a:p>
            <a:endParaRPr lang="en-GB" sz="2800" dirty="0"/>
          </a:p>
          <a:p>
            <a:r>
              <a:rPr lang="en-GB" sz="2800" dirty="0" smtClean="0"/>
              <a:t>To </a:t>
            </a:r>
            <a:r>
              <a:rPr lang="en-GB" sz="2800" dirty="0"/>
              <a:t>report an information question use an interrogative word like </a:t>
            </a:r>
            <a:r>
              <a:rPr lang="en-GB" sz="2800" b="1" i="1" dirty="0" err="1">
                <a:solidFill>
                  <a:srgbClr val="000080"/>
                </a:solidFill>
              </a:rPr>
              <a:t>cúando</a:t>
            </a:r>
            <a:r>
              <a:rPr lang="en-GB" sz="2800" b="1" i="1" dirty="0">
                <a:solidFill>
                  <a:srgbClr val="000080"/>
                </a:solidFill>
              </a:rPr>
              <a:t>, </a:t>
            </a:r>
            <a:r>
              <a:rPr lang="en-GB" sz="2800" b="1" i="1" dirty="0" err="1">
                <a:solidFill>
                  <a:srgbClr val="000080"/>
                </a:solidFill>
              </a:rPr>
              <a:t>cómo</a:t>
            </a:r>
            <a:r>
              <a:rPr lang="en-GB" sz="2800" b="1" i="1" dirty="0">
                <a:solidFill>
                  <a:srgbClr val="000080"/>
                </a:solidFill>
              </a:rPr>
              <a:t>, </a:t>
            </a:r>
            <a:r>
              <a:rPr lang="en-GB" sz="2800" b="1" i="1" dirty="0" err="1">
                <a:solidFill>
                  <a:srgbClr val="000080"/>
                </a:solidFill>
              </a:rPr>
              <a:t>dónde</a:t>
            </a:r>
            <a:r>
              <a:rPr lang="en-GB" sz="2800" dirty="0"/>
              <a:t>, etc</a:t>
            </a:r>
            <a:r>
              <a:rPr lang="en-GB" sz="2800" dirty="0" smtClean="0"/>
              <a:t>.:</a:t>
            </a:r>
          </a:p>
          <a:p>
            <a:endParaRPr lang="en-GB" sz="2800" dirty="0"/>
          </a:p>
          <a:p>
            <a:r>
              <a:rPr lang="en-GB" sz="2800" b="1" dirty="0"/>
              <a:t>Me </a:t>
            </a:r>
            <a:r>
              <a:rPr lang="en-GB" sz="2800" b="1" dirty="0" err="1"/>
              <a:t>preguntó</a:t>
            </a:r>
            <a:r>
              <a:rPr lang="en-GB" sz="2800" b="1" dirty="0"/>
              <a:t> </a:t>
            </a:r>
            <a:r>
              <a:rPr lang="en-GB" sz="2800" b="1" dirty="0" err="1">
                <a:solidFill>
                  <a:srgbClr val="000080"/>
                </a:solidFill>
              </a:rPr>
              <a:t>dónde</a:t>
            </a:r>
            <a:r>
              <a:rPr lang="en-GB" sz="2800" dirty="0"/>
              <a:t> </a:t>
            </a:r>
            <a:r>
              <a:rPr lang="en-GB" sz="2800" dirty="0" err="1"/>
              <a:t>vivía</a:t>
            </a:r>
            <a:r>
              <a:rPr lang="en-GB" sz="2800" dirty="0"/>
              <a:t>. </a:t>
            </a:r>
            <a:r>
              <a:rPr lang="en-GB" sz="2800" b="1" i="1" dirty="0"/>
              <a:t>She asked me </a:t>
            </a:r>
            <a:r>
              <a:rPr lang="en-GB" sz="2800" b="1" i="1" dirty="0">
                <a:solidFill>
                  <a:srgbClr val="000080"/>
                </a:solidFill>
              </a:rPr>
              <a:t>where</a:t>
            </a:r>
            <a:r>
              <a:rPr lang="en-GB" sz="2800" i="1" dirty="0"/>
              <a:t> I lived.</a:t>
            </a:r>
            <a:endParaRPr lang="en-GB" sz="2800" dirty="0"/>
          </a:p>
        </p:txBody>
      </p:sp>
    </p:spTree>
    <p:extLst>
      <p:ext uri="{BB962C8B-B14F-4D97-AF65-F5344CB8AC3E}">
        <p14:creationId xmlns:p14="http://schemas.microsoft.com/office/powerpoint/2010/main" val="946502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9859" y="2210999"/>
            <a:ext cx="7949514" cy="2246769"/>
          </a:xfrm>
          <a:prstGeom prst="rect">
            <a:avLst/>
          </a:prstGeom>
        </p:spPr>
        <p:txBody>
          <a:bodyPr wrap="square">
            <a:spAutoFit/>
          </a:bodyPr>
          <a:lstStyle/>
          <a:p>
            <a:r>
              <a:rPr lang="en-GB" sz="2800" b="1" u="sng" dirty="0"/>
              <a:t>Reporting Answers</a:t>
            </a:r>
          </a:p>
          <a:p>
            <a:r>
              <a:rPr lang="en-GB" sz="2800" dirty="0"/>
              <a:t>Note that to report yes/no sentences, use </a:t>
            </a:r>
            <a:r>
              <a:rPr lang="en-GB" sz="2800" b="1" i="1" dirty="0">
                <a:solidFill>
                  <a:srgbClr val="000080"/>
                </a:solidFill>
              </a:rPr>
              <a:t>que</a:t>
            </a:r>
            <a:r>
              <a:rPr lang="en-GB" sz="2800" dirty="0" smtClean="0"/>
              <a:t>:</a:t>
            </a:r>
          </a:p>
          <a:p>
            <a:endParaRPr lang="en-GB" sz="2800" dirty="0"/>
          </a:p>
          <a:p>
            <a:r>
              <a:rPr lang="en-GB" sz="2800" b="1" dirty="0">
                <a:hlinkClick r:id="rId2"/>
              </a:rPr>
              <a:t>Le </a:t>
            </a:r>
            <a:r>
              <a:rPr lang="en-GB" sz="2800" b="1" dirty="0" err="1">
                <a:hlinkClick r:id="rId2"/>
              </a:rPr>
              <a:t>dije</a:t>
            </a:r>
            <a:r>
              <a:rPr lang="en-GB" sz="2800" b="1" dirty="0">
                <a:hlinkClick r:id="rId2"/>
              </a:rPr>
              <a:t> </a:t>
            </a:r>
            <a:r>
              <a:rPr lang="en-GB" sz="2800" b="1" dirty="0">
                <a:solidFill>
                  <a:srgbClr val="000080"/>
                </a:solidFill>
                <a:hlinkClick r:id="rId2"/>
              </a:rPr>
              <a:t>que</a:t>
            </a:r>
            <a:r>
              <a:rPr lang="en-GB" sz="2800" b="1" dirty="0">
                <a:hlinkClick r:id="rId2"/>
              </a:rPr>
              <a:t> </a:t>
            </a:r>
            <a:r>
              <a:rPr lang="en-GB" sz="2800" b="1" dirty="0" err="1">
                <a:hlinkClick r:id="rId2"/>
              </a:rPr>
              <a:t>sí</a:t>
            </a:r>
            <a:r>
              <a:rPr lang="en-GB" sz="2800" b="1" dirty="0">
                <a:hlinkClick r:id="rId2"/>
              </a:rPr>
              <a:t>.</a:t>
            </a:r>
            <a:r>
              <a:rPr lang="en-GB" sz="2800" dirty="0">
                <a:hlinkClick r:id="rId2"/>
              </a:rPr>
              <a:t/>
            </a:r>
            <a:br>
              <a:rPr lang="en-GB" sz="2800" dirty="0">
                <a:hlinkClick r:id="rId2"/>
              </a:rPr>
            </a:br>
            <a:r>
              <a:rPr lang="en-GB" sz="2800" b="1" dirty="0">
                <a:hlinkClick r:id="rId2"/>
              </a:rPr>
              <a:t>I told him yes.</a:t>
            </a:r>
            <a:endParaRPr lang="en-GB" sz="2800" dirty="0"/>
          </a:p>
        </p:txBody>
      </p:sp>
    </p:spTree>
    <p:extLst>
      <p:ext uri="{BB962C8B-B14F-4D97-AF65-F5344CB8AC3E}">
        <p14:creationId xmlns:p14="http://schemas.microsoft.com/office/powerpoint/2010/main" val="976078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88461" y="1117600"/>
            <a:ext cx="10815077" cy="4622800"/>
          </a:xfrm>
          <a:prstGeom prst="rect">
            <a:avLst/>
          </a:prstGeom>
        </p:spPr>
      </p:pic>
    </p:spTree>
    <p:extLst>
      <p:ext uri="{BB962C8B-B14F-4D97-AF65-F5344CB8AC3E}">
        <p14:creationId xmlns:p14="http://schemas.microsoft.com/office/powerpoint/2010/main" val="1159598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81674" y="755649"/>
            <a:ext cx="8428651" cy="5346701"/>
          </a:xfrm>
          <a:prstGeom prst="rect">
            <a:avLst/>
          </a:prstGeom>
        </p:spPr>
      </p:pic>
    </p:spTree>
    <p:extLst>
      <p:ext uri="{BB962C8B-B14F-4D97-AF65-F5344CB8AC3E}">
        <p14:creationId xmlns:p14="http://schemas.microsoft.com/office/powerpoint/2010/main" val="2210002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159138" cy="1646302"/>
          </a:xfrm>
        </p:spPr>
        <p:txBody>
          <a:bodyPr/>
          <a:lstStyle/>
          <a:p>
            <a:r>
              <a:rPr lang="en-GB" b="1" dirty="0"/>
              <a:t>Indirect Speech – Present</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57659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8411" y="1449859"/>
            <a:ext cx="9316994" cy="3539430"/>
          </a:xfrm>
          <a:prstGeom prst="rect">
            <a:avLst/>
          </a:prstGeom>
        </p:spPr>
        <p:txBody>
          <a:bodyPr wrap="square">
            <a:spAutoFit/>
          </a:bodyPr>
          <a:lstStyle/>
          <a:p>
            <a:r>
              <a:rPr lang="en-GB" sz="2800" b="1" u="sng" dirty="0"/>
              <a:t>Reporting Statements</a:t>
            </a:r>
          </a:p>
          <a:p>
            <a:r>
              <a:rPr lang="en-GB" sz="2800" dirty="0"/>
              <a:t>To report what someone else says or thinks, link the main clause (</a:t>
            </a:r>
            <a:r>
              <a:rPr lang="en-GB" sz="2800" b="1" i="1" dirty="0" err="1">
                <a:solidFill>
                  <a:srgbClr val="000080"/>
                </a:solidFill>
              </a:rPr>
              <a:t>él</a:t>
            </a:r>
            <a:r>
              <a:rPr lang="en-GB" sz="2800" b="1" i="1" dirty="0">
                <a:solidFill>
                  <a:srgbClr val="000080"/>
                </a:solidFill>
              </a:rPr>
              <a:t> dice, </a:t>
            </a:r>
            <a:r>
              <a:rPr lang="en-GB" sz="2800" b="1" i="1" dirty="0" err="1">
                <a:solidFill>
                  <a:srgbClr val="000080"/>
                </a:solidFill>
              </a:rPr>
              <a:t>ellos</a:t>
            </a:r>
            <a:r>
              <a:rPr lang="en-GB" sz="2800" b="1" i="1" dirty="0">
                <a:solidFill>
                  <a:srgbClr val="000080"/>
                </a:solidFill>
              </a:rPr>
              <a:t> </a:t>
            </a:r>
            <a:r>
              <a:rPr lang="en-GB" sz="2800" b="1" i="1" dirty="0" err="1">
                <a:solidFill>
                  <a:srgbClr val="000080"/>
                </a:solidFill>
              </a:rPr>
              <a:t>afirman</a:t>
            </a:r>
            <a:r>
              <a:rPr lang="en-GB" sz="2800" dirty="0"/>
              <a:t>, etc.) and the subordinate clause with </a:t>
            </a:r>
            <a:r>
              <a:rPr lang="en-GB" sz="2800" b="1" i="1" dirty="0">
                <a:solidFill>
                  <a:srgbClr val="000080"/>
                </a:solidFill>
              </a:rPr>
              <a:t>que</a:t>
            </a:r>
            <a:r>
              <a:rPr lang="en-GB" sz="2800" b="1" dirty="0">
                <a:solidFill>
                  <a:srgbClr val="000080"/>
                </a:solidFill>
              </a:rPr>
              <a:t>:</a:t>
            </a:r>
            <a:endParaRPr lang="en-GB" sz="2800" dirty="0"/>
          </a:p>
          <a:p>
            <a:r>
              <a:rPr lang="en-GB" sz="2800" dirty="0" err="1">
                <a:hlinkClick r:id="rId2"/>
              </a:rPr>
              <a:t>Sé</a:t>
            </a:r>
            <a:r>
              <a:rPr lang="en-GB" sz="2800" dirty="0">
                <a:hlinkClick r:id="rId2"/>
              </a:rPr>
              <a:t> que </a:t>
            </a:r>
            <a:r>
              <a:rPr lang="en-GB" sz="2800" dirty="0" err="1">
                <a:hlinkClick r:id="rId2"/>
              </a:rPr>
              <a:t>tengo</a:t>
            </a:r>
            <a:r>
              <a:rPr lang="en-GB" sz="2800" dirty="0">
                <a:hlinkClick r:id="rId2"/>
              </a:rPr>
              <a:t> que </a:t>
            </a:r>
            <a:r>
              <a:rPr lang="en-GB" sz="2800" dirty="0" err="1">
                <a:hlinkClick r:id="rId2"/>
              </a:rPr>
              <a:t>completar</a:t>
            </a:r>
            <a:r>
              <a:rPr lang="en-GB" sz="2800" dirty="0">
                <a:hlinkClick r:id="rId2"/>
              </a:rPr>
              <a:t> </a:t>
            </a:r>
            <a:r>
              <a:rPr lang="en-GB" sz="2800" dirty="0" err="1">
                <a:hlinkClick r:id="rId2"/>
              </a:rPr>
              <a:t>cuatro</a:t>
            </a:r>
            <a:r>
              <a:rPr lang="en-GB" sz="2800" dirty="0">
                <a:hlinkClick r:id="rId2"/>
              </a:rPr>
              <a:t> </a:t>
            </a:r>
            <a:r>
              <a:rPr lang="en-GB" sz="2800" dirty="0" err="1">
                <a:hlinkClick r:id="rId2"/>
              </a:rPr>
              <a:t>años</a:t>
            </a:r>
            <a:r>
              <a:rPr lang="en-GB" sz="2800" dirty="0">
                <a:hlinkClick r:id="rId2"/>
              </a:rPr>
              <a:t> y </a:t>
            </a:r>
            <a:r>
              <a:rPr lang="en-GB" sz="2800" dirty="0" err="1">
                <a:hlinkClick r:id="rId2"/>
              </a:rPr>
              <a:t>todos</a:t>
            </a:r>
            <a:r>
              <a:rPr lang="en-GB" sz="2800" dirty="0">
                <a:hlinkClick r:id="rId2"/>
              </a:rPr>
              <a:t> </a:t>
            </a:r>
            <a:r>
              <a:rPr lang="en-GB" sz="2800" b="1" dirty="0">
                <a:solidFill>
                  <a:schemeClr val="accent5"/>
                </a:solidFill>
                <a:hlinkClick r:id="rId2"/>
              </a:rPr>
              <a:t>me </a:t>
            </a:r>
            <a:r>
              <a:rPr lang="en-GB" sz="2800" b="1" dirty="0" err="1">
                <a:solidFill>
                  <a:schemeClr val="accent5"/>
                </a:solidFill>
                <a:hlinkClick r:id="rId2"/>
              </a:rPr>
              <a:t>dicen</a:t>
            </a:r>
            <a:r>
              <a:rPr lang="en-GB" sz="2800" b="1" dirty="0">
                <a:solidFill>
                  <a:schemeClr val="accent5"/>
                </a:solidFill>
                <a:hlinkClick r:id="rId2"/>
              </a:rPr>
              <a:t> </a:t>
            </a:r>
            <a:r>
              <a:rPr lang="en-GB" sz="2800" b="1" dirty="0">
                <a:hlinkClick r:id="rId2"/>
              </a:rPr>
              <a:t>que</a:t>
            </a:r>
            <a:r>
              <a:rPr lang="en-GB" sz="2800" dirty="0">
                <a:hlinkClick r:id="rId2"/>
              </a:rPr>
              <a:t> </a:t>
            </a:r>
            <a:r>
              <a:rPr lang="en-GB" sz="2800" dirty="0" err="1">
                <a:hlinkClick r:id="rId2"/>
              </a:rPr>
              <a:t>es</a:t>
            </a:r>
            <a:r>
              <a:rPr lang="en-GB" sz="2800" dirty="0">
                <a:hlinkClick r:id="rId2"/>
              </a:rPr>
              <a:t> </a:t>
            </a:r>
            <a:r>
              <a:rPr lang="en-GB" sz="2800" dirty="0" err="1">
                <a:hlinkClick r:id="rId2"/>
              </a:rPr>
              <a:t>muy</a:t>
            </a:r>
            <a:r>
              <a:rPr lang="en-GB" sz="2800" dirty="0">
                <a:hlinkClick r:id="rId2"/>
              </a:rPr>
              <a:t> </a:t>
            </a:r>
            <a:r>
              <a:rPr lang="en-GB" sz="2800" dirty="0" err="1">
                <a:hlinkClick r:id="rId2"/>
              </a:rPr>
              <a:t>difícil</a:t>
            </a:r>
            <a:r>
              <a:rPr lang="en-GB" sz="2800" dirty="0">
                <a:hlinkClick r:id="rId2"/>
              </a:rPr>
              <a:t>.</a:t>
            </a:r>
            <a:br>
              <a:rPr lang="en-GB" sz="2800" dirty="0">
                <a:hlinkClick r:id="rId2"/>
              </a:rPr>
            </a:br>
            <a:r>
              <a:rPr lang="en-GB" sz="2800" dirty="0">
                <a:hlinkClick r:id="rId2"/>
              </a:rPr>
              <a:t>I know that I have to complete four years and everybody tells me</a:t>
            </a:r>
            <a:r>
              <a:rPr lang="en-GB" sz="2800" b="1" dirty="0">
                <a:hlinkClick r:id="rId2"/>
              </a:rPr>
              <a:t> that</a:t>
            </a:r>
            <a:r>
              <a:rPr lang="en-GB" sz="2800" dirty="0">
                <a:hlinkClick r:id="rId2"/>
              </a:rPr>
              <a:t> it is very tough.</a:t>
            </a:r>
            <a:endParaRPr lang="en-GB" sz="2800" dirty="0"/>
          </a:p>
        </p:txBody>
      </p:sp>
    </p:spTree>
    <p:extLst>
      <p:ext uri="{BB962C8B-B14F-4D97-AF65-F5344CB8AC3E}">
        <p14:creationId xmlns:p14="http://schemas.microsoft.com/office/powerpoint/2010/main" val="3674951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7307" y="832022"/>
            <a:ext cx="9506465" cy="4832092"/>
          </a:xfrm>
          <a:prstGeom prst="rect">
            <a:avLst/>
          </a:prstGeom>
        </p:spPr>
        <p:txBody>
          <a:bodyPr wrap="square">
            <a:spAutoFit/>
          </a:bodyPr>
          <a:lstStyle/>
          <a:p>
            <a:r>
              <a:rPr lang="en-GB" sz="2800" b="1" u="sng" dirty="0"/>
              <a:t>Reporting Questions</a:t>
            </a:r>
          </a:p>
          <a:p>
            <a:r>
              <a:rPr lang="en-GB" sz="2800" dirty="0"/>
              <a:t>To report simple yes/no questions, use </a:t>
            </a:r>
            <a:r>
              <a:rPr lang="en-GB" sz="2800" b="1" i="1" dirty="0" err="1">
                <a:solidFill>
                  <a:srgbClr val="000080"/>
                </a:solidFill>
              </a:rPr>
              <a:t>si</a:t>
            </a:r>
            <a:r>
              <a:rPr lang="en-GB" sz="2800" dirty="0"/>
              <a:t>.</a:t>
            </a:r>
          </a:p>
          <a:p>
            <a:r>
              <a:rPr lang="en-GB" sz="2800" dirty="0" err="1"/>
              <a:t>Siempre</a:t>
            </a:r>
            <a:r>
              <a:rPr lang="en-GB" sz="2800" dirty="0"/>
              <a:t> </a:t>
            </a:r>
            <a:r>
              <a:rPr lang="en-GB" sz="2800" b="1" dirty="0"/>
              <a:t>me </a:t>
            </a:r>
            <a:r>
              <a:rPr lang="en-GB" sz="2800" b="1" dirty="0" err="1"/>
              <a:t>preguntan</a:t>
            </a:r>
            <a:r>
              <a:rPr lang="en-GB" sz="2800" b="1" dirty="0"/>
              <a:t> </a:t>
            </a:r>
            <a:r>
              <a:rPr lang="en-GB" sz="2800" b="1" dirty="0" err="1">
                <a:solidFill>
                  <a:srgbClr val="000080"/>
                </a:solidFill>
              </a:rPr>
              <a:t>si</a:t>
            </a:r>
            <a:r>
              <a:rPr lang="en-GB" sz="2800" dirty="0"/>
              <a:t> </a:t>
            </a:r>
            <a:r>
              <a:rPr lang="en-GB" sz="2800" dirty="0" err="1"/>
              <a:t>hablo</a:t>
            </a:r>
            <a:r>
              <a:rPr lang="en-GB" sz="2800" dirty="0"/>
              <a:t> </a:t>
            </a:r>
            <a:r>
              <a:rPr lang="en-GB" sz="2800" dirty="0" err="1"/>
              <a:t>español</a:t>
            </a:r>
            <a:r>
              <a:rPr lang="en-GB" sz="2800" dirty="0"/>
              <a:t>. </a:t>
            </a:r>
            <a:r>
              <a:rPr lang="en-GB" sz="2800" b="1" i="1" dirty="0"/>
              <a:t>They</a:t>
            </a:r>
            <a:r>
              <a:rPr lang="en-GB" sz="2800" i="1" dirty="0"/>
              <a:t> always </a:t>
            </a:r>
            <a:r>
              <a:rPr lang="en-GB" sz="2800" b="1" i="1" dirty="0"/>
              <a:t>ask me </a:t>
            </a:r>
            <a:r>
              <a:rPr lang="en-GB" sz="2800" b="1" i="1" dirty="0">
                <a:solidFill>
                  <a:srgbClr val="000080"/>
                </a:solidFill>
              </a:rPr>
              <a:t>if</a:t>
            </a:r>
            <a:r>
              <a:rPr lang="en-GB" sz="2800" i="1" dirty="0"/>
              <a:t> I speak Spanish</a:t>
            </a:r>
            <a:r>
              <a:rPr lang="en-GB" sz="2800" i="1" dirty="0" smtClean="0"/>
              <a:t>.</a:t>
            </a:r>
          </a:p>
          <a:p>
            <a:endParaRPr lang="en-GB" sz="2800" dirty="0"/>
          </a:p>
          <a:p>
            <a:r>
              <a:rPr lang="en-GB" sz="2800" dirty="0"/>
              <a:t>To report an information question use an interrogative word such as </a:t>
            </a:r>
            <a:r>
              <a:rPr lang="en-GB" sz="2800" b="1" i="1" dirty="0" err="1">
                <a:solidFill>
                  <a:srgbClr val="000080"/>
                </a:solidFill>
              </a:rPr>
              <a:t>cuándo</a:t>
            </a:r>
            <a:r>
              <a:rPr lang="en-GB" sz="2800" b="1" i="1" dirty="0">
                <a:solidFill>
                  <a:srgbClr val="000080"/>
                </a:solidFill>
              </a:rPr>
              <a:t>, </a:t>
            </a:r>
            <a:r>
              <a:rPr lang="en-GB" sz="2800" b="1" i="1" dirty="0" err="1">
                <a:solidFill>
                  <a:srgbClr val="000080"/>
                </a:solidFill>
              </a:rPr>
              <a:t>cómo</a:t>
            </a:r>
            <a:r>
              <a:rPr lang="en-GB" sz="2800" b="1" i="1" dirty="0">
                <a:solidFill>
                  <a:srgbClr val="000080"/>
                </a:solidFill>
              </a:rPr>
              <a:t>, </a:t>
            </a:r>
            <a:r>
              <a:rPr lang="en-GB" sz="2800" b="1" i="1" dirty="0" err="1">
                <a:solidFill>
                  <a:srgbClr val="000080"/>
                </a:solidFill>
              </a:rPr>
              <a:t>por</a:t>
            </a:r>
            <a:r>
              <a:rPr lang="en-GB" sz="2800" b="1" i="1" dirty="0">
                <a:solidFill>
                  <a:srgbClr val="000080"/>
                </a:solidFill>
              </a:rPr>
              <a:t> </a:t>
            </a:r>
            <a:r>
              <a:rPr lang="en-GB" sz="2800" b="1" i="1" dirty="0" err="1">
                <a:solidFill>
                  <a:srgbClr val="000080"/>
                </a:solidFill>
              </a:rPr>
              <a:t>qué</a:t>
            </a:r>
            <a:r>
              <a:rPr lang="en-GB" sz="2800" b="1" i="1" dirty="0">
                <a:solidFill>
                  <a:srgbClr val="000080"/>
                </a:solidFill>
              </a:rPr>
              <a:t>, </a:t>
            </a:r>
            <a:r>
              <a:rPr lang="en-GB" sz="2800" b="1" i="1" dirty="0" err="1">
                <a:solidFill>
                  <a:srgbClr val="000080"/>
                </a:solidFill>
              </a:rPr>
              <a:t>dónde</a:t>
            </a:r>
            <a:r>
              <a:rPr lang="en-GB" sz="2800" dirty="0"/>
              <a:t>, etc.:</a:t>
            </a:r>
          </a:p>
          <a:p>
            <a:r>
              <a:rPr lang="en-GB" sz="2800" dirty="0" err="1">
                <a:hlinkClick r:id="rId2"/>
              </a:rPr>
              <a:t>Muchas</a:t>
            </a:r>
            <a:r>
              <a:rPr lang="en-GB" sz="2800" dirty="0">
                <a:hlinkClick r:id="rId2"/>
              </a:rPr>
              <a:t> </a:t>
            </a:r>
            <a:r>
              <a:rPr lang="en-GB" sz="2800" dirty="0" err="1">
                <a:hlinkClick r:id="rId2"/>
              </a:rPr>
              <a:t>veces</a:t>
            </a:r>
            <a:r>
              <a:rPr lang="en-GB" sz="2800" dirty="0">
                <a:hlinkClick r:id="rId2"/>
              </a:rPr>
              <a:t> </a:t>
            </a:r>
            <a:r>
              <a:rPr lang="en-GB" sz="2800" b="1" dirty="0" err="1">
                <a:hlinkClick r:id="rId2"/>
              </a:rPr>
              <a:t>te</a:t>
            </a:r>
            <a:r>
              <a:rPr lang="en-GB" sz="2800" b="1" dirty="0">
                <a:hlinkClick r:id="rId2"/>
              </a:rPr>
              <a:t> </a:t>
            </a:r>
            <a:r>
              <a:rPr lang="en-GB" sz="2800" b="1" dirty="0" err="1">
                <a:hlinkClick r:id="rId2"/>
              </a:rPr>
              <a:t>preguntan</a:t>
            </a:r>
            <a:r>
              <a:rPr lang="en-GB" sz="2800" b="1" dirty="0">
                <a:hlinkClick r:id="rId2"/>
              </a:rPr>
              <a:t> </a:t>
            </a:r>
            <a:r>
              <a:rPr lang="en-GB" sz="2800" b="1" dirty="0" err="1">
                <a:solidFill>
                  <a:schemeClr val="accent5"/>
                </a:solidFill>
                <a:hlinkClick r:id="rId2"/>
              </a:rPr>
              <a:t>por</a:t>
            </a:r>
            <a:r>
              <a:rPr lang="en-GB" sz="2800" b="1" dirty="0">
                <a:solidFill>
                  <a:schemeClr val="accent5"/>
                </a:solidFill>
                <a:hlinkClick r:id="rId2"/>
              </a:rPr>
              <a:t> </a:t>
            </a:r>
            <a:r>
              <a:rPr lang="en-GB" sz="2800" b="1" dirty="0" err="1">
                <a:solidFill>
                  <a:schemeClr val="accent5"/>
                </a:solidFill>
                <a:hlinkClick r:id="rId2"/>
              </a:rPr>
              <a:t>qué</a:t>
            </a:r>
            <a:r>
              <a:rPr lang="en-GB" sz="2800" dirty="0">
                <a:solidFill>
                  <a:schemeClr val="accent5"/>
                </a:solidFill>
                <a:hlinkClick r:id="rId2"/>
              </a:rPr>
              <a:t> </a:t>
            </a:r>
            <a:r>
              <a:rPr lang="en-GB" sz="2800" dirty="0" err="1">
                <a:hlinkClick r:id="rId2"/>
              </a:rPr>
              <a:t>tu</a:t>
            </a:r>
            <a:r>
              <a:rPr lang="en-GB" sz="2800" dirty="0">
                <a:hlinkClick r:id="rId2"/>
              </a:rPr>
              <a:t> </a:t>
            </a:r>
            <a:r>
              <a:rPr lang="en-GB" sz="2800" dirty="0" err="1">
                <a:hlinkClick r:id="rId2"/>
              </a:rPr>
              <a:t>acento</a:t>
            </a:r>
            <a:r>
              <a:rPr lang="en-GB" sz="2800" dirty="0">
                <a:hlinkClick r:id="rId2"/>
              </a:rPr>
              <a:t> </a:t>
            </a:r>
            <a:r>
              <a:rPr lang="en-GB" sz="2800" dirty="0" err="1">
                <a:hlinkClick r:id="rId2"/>
              </a:rPr>
              <a:t>en</a:t>
            </a:r>
            <a:r>
              <a:rPr lang="en-GB" sz="2800" dirty="0">
                <a:hlinkClick r:id="rId2"/>
              </a:rPr>
              <a:t> </a:t>
            </a:r>
            <a:r>
              <a:rPr lang="en-GB" sz="2800" dirty="0" err="1">
                <a:hlinkClick r:id="rId2"/>
              </a:rPr>
              <a:t>español</a:t>
            </a:r>
            <a:r>
              <a:rPr lang="en-GB" sz="2800" dirty="0">
                <a:hlinkClick r:id="rId2"/>
              </a:rPr>
              <a:t> </a:t>
            </a:r>
            <a:r>
              <a:rPr lang="en-GB" sz="2800" dirty="0" err="1">
                <a:hlinkClick r:id="rId2"/>
              </a:rPr>
              <a:t>es</a:t>
            </a:r>
            <a:r>
              <a:rPr lang="en-GB" sz="2800" dirty="0">
                <a:hlinkClick r:id="rId2"/>
              </a:rPr>
              <a:t> </a:t>
            </a:r>
            <a:r>
              <a:rPr lang="en-GB" sz="2800" dirty="0" err="1">
                <a:hlinkClick r:id="rId2"/>
              </a:rPr>
              <a:t>muy</a:t>
            </a:r>
            <a:r>
              <a:rPr lang="en-GB" sz="2800" dirty="0">
                <a:hlinkClick r:id="rId2"/>
              </a:rPr>
              <a:t> </a:t>
            </a:r>
            <a:r>
              <a:rPr lang="en-GB" sz="2800" dirty="0" err="1">
                <a:hlinkClick r:id="rId2"/>
              </a:rPr>
              <a:t>diferente</a:t>
            </a:r>
            <a:r>
              <a:rPr lang="en-GB" sz="2800" dirty="0">
                <a:hlinkClick r:id="rId2"/>
              </a:rPr>
              <a:t>.</a:t>
            </a:r>
            <a:br>
              <a:rPr lang="en-GB" sz="2800" dirty="0">
                <a:hlinkClick r:id="rId2"/>
              </a:rPr>
            </a:br>
            <a:r>
              <a:rPr lang="en-GB" sz="2800" dirty="0">
                <a:hlinkClick r:id="rId2"/>
              </a:rPr>
              <a:t>Many times </a:t>
            </a:r>
            <a:r>
              <a:rPr lang="en-GB" sz="2800" b="1" dirty="0">
                <a:hlinkClick r:id="rId2"/>
              </a:rPr>
              <a:t>they ask you </a:t>
            </a:r>
            <a:r>
              <a:rPr lang="en-GB" sz="2800" b="1" dirty="0">
                <a:solidFill>
                  <a:srgbClr val="000080"/>
                </a:solidFill>
                <a:hlinkClick r:id="rId2"/>
              </a:rPr>
              <a:t>why</a:t>
            </a:r>
            <a:r>
              <a:rPr lang="en-GB" sz="2800" dirty="0">
                <a:hlinkClick r:id="rId2"/>
              </a:rPr>
              <a:t> your Spanish accent is so different.</a:t>
            </a:r>
            <a:endParaRPr lang="en-GB" sz="2800" dirty="0"/>
          </a:p>
        </p:txBody>
      </p:sp>
    </p:spTree>
    <p:extLst>
      <p:ext uri="{BB962C8B-B14F-4D97-AF65-F5344CB8AC3E}">
        <p14:creationId xmlns:p14="http://schemas.microsoft.com/office/powerpoint/2010/main" val="78188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5015" y="617838"/>
            <a:ext cx="9588843" cy="4401205"/>
          </a:xfrm>
          <a:prstGeom prst="rect">
            <a:avLst/>
          </a:prstGeom>
        </p:spPr>
        <p:txBody>
          <a:bodyPr wrap="square">
            <a:spAutoFit/>
          </a:bodyPr>
          <a:lstStyle/>
          <a:p>
            <a:r>
              <a:rPr lang="en-GB" sz="2800" b="1" u="sng" dirty="0"/>
              <a:t>Reporting Answers</a:t>
            </a:r>
          </a:p>
          <a:p>
            <a:r>
              <a:rPr lang="en-GB" sz="2800" dirty="0"/>
              <a:t>To report yes/no answers, use</a:t>
            </a:r>
            <a:r>
              <a:rPr lang="en-GB" sz="2800" b="1" dirty="0">
                <a:solidFill>
                  <a:srgbClr val="000080"/>
                </a:solidFill>
              </a:rPr>
              <a:t> </a:t>
            </a:r>
            <a:r>
              <a:rPr lang="en-GB" sz="2800" b="1" i="1" dirty="0">
                <a:solidFill>
                  <a:srgbClr val="000080"/>
                </a:solidFill>
              </a:rPr>
              <a:t>que</a:t>
            </a:r>
            <a:r>
              <a:rPr lang="en-GB" sz="2800" b="1" dirty="0">
                <a:solidFill>
                  <a:srgbClr val="000080"/>
                </a:solidFill>
              </a:rPr>
              <a:t>:</a:t>
            </a:r>
            <a:endParaRPr lang="en-GB" sz="2800" dirty="0"/>
          </a:p>
          <a:p>
            <a:r>
              <a:rPr lang="en-GB" sz="2800" dirty="0">
                <a:hlinkClick r:id="rId2"/>
              </a:rPr>
              <a:t>Y </a:t>
            </a:r>
            <a:r>
              <a:rPr lang="en-GB" sz="2800" b="1" dirty="0">
                <a:hlinkClick r:id="rId2"/>
              </a:rPr>
              <a:t>me dice </a:t>
            </a:r>
            <a:r>
              <a:rPr lang="en-GB" sz="2800" b="1" dirty="0">
                <a:solidFill>
                  <a:srgbClr val="000080"/>
                </a:solidFill>
                <a:hlinkClick r:id="rId2"/>
              </a:rPr>
              <a:t>que</a:t>
            </a:r>
            <a:r>
              <a:rPr lang="en-GB" sz="2800" b="1" dirty="0">
                <a:hlinkClick r:id="rId2"/>
              </a:rPr>
              <a:t> </a:t>
            </a:r>
            <a:r>
              <a:rPr lang="en-GB" sz="2800" b="1" dirty="0" err="1">
                <a:hlinkClick r:id="rId2"/>
              </a:rPr>
              <a:t>sí</a:t>
            </a:r>
            <a:r>
              <a:rPr lang="en-GB" sz="2800" b="1" dirty="0">
                <a:hlinkClick r:id="rId2"/>
              </a:rPr>
              <a:t>.</a:t>
            </a:r>
            <a:r>
              <a:rPr lang="en-GB" sz="2800" dirty="0">
                <a:hlinkClick r:id="rId2"/>
              </a:rPr>
              <a:t/>
            </a:r>
            <a:br>
              <a:rPr lang="en-GB" sz="2800" dirty="0">
                <a:hlinkClick r:id="rId2"/>
              </a:rPr>
            </a:br>
            <a:r>
              <a:rPr lang="en-GB" sz="2800" dirty="0">
                <a:hlinkClick r:id="rId2"/>
              </a:rPr>
              <a:t>And </a:t>
            </a:r>
            <a:r>
              <a:rPr lang="en-GB" sz="2800" b="1" dirty="0">
                <a:hlinkClick r:id="rId2"/>
              </a:rPr>
              <a:t>she tells me yes</a:t>
            </a:r>
            <a:r>
              <a:rPr lang="en-GB" sz="2800" b="1" dirty="0" smtClean="0">
                <a:hlinkClick r:id="rId2"/>
              </a:rPr>
              <a:t>.</a:t>
            </a:r>
            <a:endParaRPr lang="en-GB" sz="2800" b="1" dirty="0" smtClean="0"/>
          </a:p>
          <a:p>
            <a:endParaRPr lang="en-GB" sz="2800" b="1" dirty="0"/>
          </a:p>
          <a:p>
            <a:r>
              <a:rPr lang="en-GB" sz="2800" b="1" u="sng" dirty="0" smtClean="0"/>
              <a:t>Reporting </a:t>
            </a:r>
            <a:r>
              <a:rPr lang="en-GB" sz="2800" b="1" u="sng" dirty="0"/>
              <a:t>Orders</a:t>
            </a:r>
          </a:p>
          <a:p>
            <a:r>
              <a:rPr lang="en-GB" sz="2800" dirty="0"/>
              <a:t>To report an order, one can use a structure with </a:t>
            </a:r>
            <a:r>
              <a:rPr lang="en-GB" sz="2800" b="1" i="1" dirty="0">
                <a:solidFill>
                  <a:srgbClr val="000080"/>
                </a:solidFill>
              </a:rPr>
              <a:t>que</a:t>
            </a:r>
            <a:r>
              <a:rPr lang="en-GB" sz="2800" dirty="0"/>
              <a:t> followed by the </a:t>
            </a:r>
            <a:r>
              <a:rPr lang="en-GB" sz="2800" b="1" dirty="0">
                <a:hlinkClick r:id="rId3"/>
              </a:rPr>
              <a:t>subjunctive</a:t>
            </a:r>
            <a:r>
              <a:rPr lang="en-GB" sz="2800" dirty="0"/>
              <a:t>:</a:t>
            </a:r>
          </a:p>
          <a:p>
            <a:r>
              <a:rPr lang="en-GB" sz="2800" b="1" dirty="0" err="1" smtClean="0">
                <a:hlinkClick r:id="rId4"/>
              </a:rPr>
              <a:t>Quiere</a:t>
            </a:r>
            <a:r>
              <a:rPr lang="en-GB" sz="2800" b="1" dirty="0" smtClean="0">
                <a:hlinkClick r:id="rId4"/>
              </a:rPr>
              <a:t> </a:t>
            </a:r>
            <a:r>
              <a:rPr lang="en-GB" sz="2800" b="1" dirty="0">
                <a:solidFill>
                  <a:srgbClr val="000080"/>
                </a:solidFill>
                <a:hlinkClick r:id="rId4"/>
              </a:rPr>
              <a:t>que</a:t>
            </a:r>
            <a:r>
              <a:rPr lang="en-GB" sz="2800" b="1" dirty="0">
                <a:hlinkClick r:id="rId4"/>
              </a:rPr>
              <a:t> </a:t>
            </a:r>
            <a:r>
              <a:rPr lang="en-GB" sz="2800" b="1" dirty="0" smtClean="0">
                <a:hlinkClick r:id="rId4"/>
              </a:rPr>
              <a:t>le </a:t>
            </a:r>
            <a:r>
              <a:rPr lang="en-GB" sz="2800" b="1" dirty="0" err="1">
                <a:solidFill>
                  <a:srgbClr val="000080"/>
                </a:solidFill>
                <a:hlinkClick r:id="rId4"/>
              </a:rPr>
              <a:t>hables</a:t>
            </a:r>
            <a:r>
              <a:rPr lang="en-GB" sz="2800" dirty="0">
                <a:hlinkClick r:id="rId4"/>
              </a:rPr>
              <a:t> </a:t>
            </a:r>
            <a:r>
              <a:rPr lang="en-GB" sz="2800" dirty="0" err="1">
                <a:hlinkClick r:id="rId4"/>
              </a:rPr>
              <a:t>acerca</a:t>
            </a:r>
            <a:r>
              <a:rPr lang="en-GB" sz="2800" dirty="0">
                <a:hlinkClick r:id="rId4"/>
              </a:rPr>
              <a:t> de </a:t>
            </a:r>
            <a:r>
              <a:rPr lang="en-GB" sz="2800" dirty="0" err="1">
                <a:hlinkClick r:id="rId4"/>
              </a:rPr>
              <a:t>tu</a:t>
            </a:r>
            <a:r>
              <a:rPr lang="en-GB" sz="2800" dirty="0">
                <a:hlinkClick r:id="rId4"/>
              </a:rPr>
              <a:t> </a:t>
            </a:r>
            <a:r>
              <a:rPr lang="en-GB" sz="2800" dirty="0" err="1">
                <a:hlinkClick r:id="rId4"/>
              </a:rPr>
              <a:t>vida</a:t>
            </a:r>
            <a:r>
              <a:rPr lang="en-GB" sz="2800" dirty="0">
                <a:hlinkClick r:id="rId4"/>
              </a:rPr>
              <a:t>.</a:t>
            </a:r>
            <a:br>
              <a:rPr lang="en-GB" sz="2800" dirty="0">
                <a:hlinkClick r:id="rId4"/>
              </a:rPr>
            </a:br>
            <a:r>
              <a:rPr lang="en-GB" sz="2800" b="1" dirty="0" smtClean="0">
                <a:hlinkClick r:id="rId4"/>
              </a:rPr>
              <a:t>He wants </a:t>
            </a:r>
            <a:r>
              <a:rPr lang="en-GB" sz="2800" b="1" dirty="0">
                <a:hlinkClick r:id="rId4"/>
              </a:rPr>
              <a:t>you to talk</a:t>
            </a:r>
            <a:r>
              <a:rPr lang="en-GB" sz="2800" dirty="0">
                <a:hlinkClick r:id="rId4"/>
              </a:rPr>
              <a:t> </a:t>
            </a:r>
            <a:r>
              <a:rPr lang="en-GB" sz="2800" dirty="0" smtClean="0">
                <a:hlinkClick r:id="rId4"/>
              </a:rPr>
              <a:t>to him </a:t>
            </a:r>
            <a:r>
              <a:rPr lang="en-GB" sz="2800" dirty="0">
                <a:hlinkClick r:id="rId4"/>
              </a:rPr>
              <a:t>about your life.</a:t>
            </a:r>
            <a:endParaRPr lang="en-GB" sz="2800" dirty="0"/>
          </a:p>
        </p:txBody>
      </p:sp>
    </p:spTree>
    <p:extLst>
      <p:ext uri="{BB962C8B-B14F-4D97-AF65-F5344CB8AC3E}">
        <p14:creationId xmlns:p14="http://schemas.microsoft.com/office/powerpoint/2010/main" val="115713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Indirect Speech – Past</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073341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2107" y="1367482"/>
            <a:ext cx="8781536" cy="3970318"/>
          </a:xfrm>
          <a:prstGeom prst="rect">
            <a:avLst/>
          </a:prstGeom>
        </p:spPr>
        <p:txBody>
          <a:bodyPr wrap="square">
            <a:spAutoFit/>
          </a:bodyPr>
          <a:lstStyle/>
          <a:p>
            <a:r>
              <a:rPr lang="en-GB" sz="2800" b="1" u="sng" dirty="0"/>
              <a:t>Reporting Statements</a:t>
            </a:r>
          </a:p>
          <a:p>
            <a:r>
              <a:rPr lang="en-GB" sz="2800" dirty="0"/>
              <a:t>To report what has been said or thought in the past, link the main clause introduced by </a:t>
            </a:r>
            <a:r>
              <a:rPr lang="en-GB" sz="2800" b="1" i="1" dirty="0" err="1">
                <a:solidFill>
                  <a:srgbClr val="000080"/>
                </a:solidFill>
              </a:rPr>
              <a:t>él</a:t>
            </a:r>
            <a:r>
              <a:rPr lang="en-GB" sz="2800" b="1" i="1" dirty="0">
                <a:solidFill>
                  <a:srgbClr val="000080"/>
                </a:solidFill>
              </a:rPr>
              <a:t> </a:t>
            </a:r>
            <a:r>
              <a:rPr lang="en-GB" sz="2800" b="1" i="1" dirty="0" err="1">
                <a:solidFill>
                  <a:srgbClr val="000080"/>
                </a:solidFill>
              </a:rPr>
              <a:t>dijo</a:t>
            </a:r>
            <a:r>
              <a:rPr lang="en-GB" sz="2800" i="1" dirty="0"/>
              <a:t>, </a:t>
            </a:r>
            <a:r>
              <a:rPr lang="en-GB" sz="2800" b="1" i="1" dirty="0" err="1">
                <a:solidFill>
                  <a:srgbClr val="000080"/>
                </a:solidFill>
              </a:rPr>
              <a:t>ella</a:t>
            </a:r>
            <a:r>
              <a:rPr lang="en-GB" sz="2800" b="1" i="1" dirty="0">
                <a:solidFill>
                  <a:srgbClr val="000080"/>
                </a:solidFill>
              </a:rPr>
              <a:t> </a:t>
            </a:r>
            <a:r>
              <a:rPr lang="en-GB" sz="2800" b="1" i="1" dirty="0" err="1">
                <a:solidFill>
                  <a:srgbClr val="000080"/>
                </a:solidFill>
              </a:rPr>
              <a:t>afirmó</a:t>
            </a:r>
            <a:r>
              <a:rPr lang="en-GB" sz="2800" dirty="0"/>
              <a:t>, etc. and the subordinate clause with </a:t>
            </a:r>
            <a:r>
              <a:rPr lang="en-GB" sz="2800" b="1" i="1" dirty="0">
                <a:solidFill>
                  <a:srgbClr val="000080"/>
                </a:solidFill>
              </a:rPr>
              <a:t>que</a:t>
            </a:r>
            <a:r>
              <a:rPr lang="en-GB" sz="2800" dirty="0"/>
              <a:t>. The tense of </a:t>
            </a:r>
            <a:r>
              <a:rPr lang="en-GB" sz="2800" b="1" dirty="0"/>
              <a:t>the verb in the subordinate</a:t>
            </a:r>
            <a:r>
              <a:rPr lang="en-GB" sz="2800" dirty="0"/>
              <a:t> clause also </a:t>
            </a:r>
            <a:r>
              <a:rPr lang="en-GB" sz="2800" b="1" dirty="0"/>
              <a:t>changes</a:t>
            </a:r>
            <a:r>
              <a:rPr lang="en-GB" sz="2800" dirty="0" smtClean="0"/>
              <a:t>.</a:t>
            </a:r>
          </a:p>
          <a:p>
            <a:endParaRPr lang="en-GB" sz="2800" dirty="0"/>
          </a:p>
          <a:p>
            <a:r>
              <a:rPr lang="en-GB" sz="2800" b="1" dirty="0">
                <a:hlinkClick r:id="rId2"/>
              </a:rPr>
              <a:t>Me </a:t>
            </a:r>
            <a:r>
              <a:rPr lang="en-GB" sz="2800" b="1" dirty="0" err="1">
                <a:hlinkClick r:id="rId2"/>
              </a:rPr>
              <a:t>dijeron</a:t>
            </a:r>
            <a:r>
              <a:rPr lang="en-GB" sz="2800" b="1" dirty="0">
                <a:hlinkClick r:id="rId2"/>
              </a:rPr>
              <a:t> que</a:t>
            </a:r>
            <a:r>
              <a:rPr lang="en-GB" sz="2800" dirty="0">
                <a:hlinkClick r:id="rId2"/>
              </a:rPr>
              <a:t> </a:t>
            </a:r>
            <a:r>
              <a:rPr lang="en-GB" sz="2800" dirty="0" err="1">
                <a:hlinkClick r:id="rId2"/>
              </a:rPr>
              <a:t>tenía</a:t>
            </a:r>
            <a:r>
              <a:rPr lang="en-GB" sz="2800" dirty="0">
                <a:hlinkClick r:id="rId2"/>
              </a:rPr>
              <a:t> que </a:t>
            </a:r>
            <a:r>
              <a:rPr lang="en-GB" sz="2800" dirty="0" err="1">
                <a:hlinkClick r:id="rId2"/>
              </a:rPr>
              <a:t>acabar</a:t>
            </a:r>
            <a:r>
              <a:rPr lang="en-GB" sz="2800" dirty="0">
                <a:hlinkClick r:id="rId2"/>
              </a:rPr>
              <a:t> high school.</a:t>
            </a:r>
            <a:br>
              <a:rPr lang="en-GB" sz="2800" dirty="0">
                <a:hlinkClick r:id="rId2"/>
              </a:rPr>
            </a:br>
            <a:r>
              <a:rPr lang="en-GB" sz="2800" b="1" dirty="0">
                <a:hlinkClick r:id="rId2"/>
              </a:rPr>
              <a:t>They told me that</a:t>
            </a:r>
            <a:r>
              <a:rPr lang="en-GB" sz="2800" dirty="0">
                <a:hlinkClick r:id="rId2"/>
              </a:rPr>
              <a:t> I had to finish high school.</a:t>
            </a:r>
            <a:endParaRPr lang="en-GB" sz="2800" dirty="0"/>
          </a:p>
        </p:txBody>
      </p:sp>
    </p:spTree>
    <p:extLst>
      <p:ext uri="{BB962C8B-B14F-4D97-AF65-F5344CB8AC3E}">
        <p14:creationId xmlns:p14="http://schemas.microsoft.com/office/powerpoint/2010/main" val="3775520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207094646"/>
              </p:ext>
            </p:extLst>
          </p:nvPr>
        </p:nvGraphicFramePr>
        <p:xfrm>
          <a:off x="692207" y="3341313"/>
          <a:ext cx="8262325" cy="4358640"/>
        </p:xfrm>
        <a:graphic>
          <a:graphicData uri="http://schemas.openxmlformats.org/drawingml/2006/table">
            <a:tbl>
              <a:tblPr/>
              <a:tblGrid>
                <a:gridCol w="3965916"/>
                <a:gridCol w="330493"/>
                <a:gridCol w="3965916"/>
              </a:tblGrid>
              <a:tr h="0">
                <a:tc>
                  <a:txBody>
                    <a:bodyPr/>
                    <a:lstStyle/>
                    <a:p>
                      <a:pPr algn="ctr"/>
                      <a:r>
                        <a:rPr lang="en-GB" b="1" dirty="0"/>
                        <a:t>quote</a:t>
                      </a:r>
                      <a:endParaRPr lang="en-GB" dirty="0"/>
                    </a:p>
                  </a:txBody>
                  <a:tcPr marL="9525" marR="9525" marT="9525" marB="9525">
                    <a:lnL>
                      <a:noFill/>
                    </a:lnL>
                    <a:lnR>
                      <a:noFill/>
                    </a:lnR>
                    <a:lnT>
                      <a:noFill/>
                    </a:lnT>
                    <a:lnB>
                      <a:noFill/>
                    </a:lnB>
                    <a:solidFill>
                      <a:srgbClr val="E8E8E8"/>
                    </a:solidFill>
                  </a:tcPr>
                </a:tc>
                <a:tc>
                  <a:txBody>
                    <a:bodyPr/>
                    <a:lstStyle/>
                    <a:p>
                      <a:endParaRPr lang="en-GB"/>
                    </a:p>
                  </a:txBody>
                  <a:tcPr marL="9525" marR="9525" marT="9525" marB="9525" anchor="ctr">
                    <a:lnL>
                      <a:noFill/>
                    </a:lnL>
                    <a:lnR>
                      <a:noFill/>
                    </a:lnR>
                    <a:lnT>
                      <a:noFill/>
                    </a:lnT>
                    <a:lnB>
                      <a:noFill/>
                    </a:lnB>
                  </a:tcPr>
                </a:tc>
                <a:tc>
                  <a:txBody>
                    <a:bodyPr/>
                    <a:lstStyle/>
                    <a:p>
                      <a:pPr algn="ctr"/>
                      <a:r>
                        <a:rPr lang="en-GB" b="1"/>
                        <a:t>reported speech</a:t>
                      </a:r>
                      <a:endParaRPr lang="en-GB"/>
                    </a:p>
                  </a:txBody>
                  <a:tcPr marL="9525" marR="9525" marT="9525" marB="9525">
                    <a:lnL>
                      <a:noFill/>
                    </a:lnL>
                    <a:lnR>
                      <a:noFill/>
                    </a:lnR>
                    <a:lnT>
                      <a:noFill/>
                    </a:lnT>
                    <a:lnB>
                      <a:noFill/>
                    </a:lnB>
                    <a:solidFill>
                      <a:srgbClr val="E8E8E8"/>
                    </a:solidFill>
                  </a:tcPr>
                </a:tc>
              </a:tr>
              <a:tr h="0">
                <a:tc>
                  <a:txBody>
                    <a:bodyPr/>
                    <a:lstStyle/>
                    <a:p>
                      <a:pPr algn="l"/>
                      <a:r>
                        <a:rPr lang="en-GB" b="1">
                          <a:hlinkClick r:id="rId2"/>
                        </a:rPr>
                        <a:t>present</a:t>
                      </a:r>
                      <a:endParaRPr lang="en-GB"/>
                    </a:p>
                  </a:txBody>
                  <a:tcPr marL="9525" marR="9525" marT="9525" marB="9525">
                    <a:lnL>
                      <a:noFill/>
                    </a:lnL>
                    <a:lnR>
                      <a:noFill/>
                    </a:lnR>
                    <a:lnT>
                      <a:noFill/>
                    </a:lnT>
                    <a:lnB>
                      <a:noFill/>
                    </a:lnB>
                  </a:tcPr>
                </a:tc>
                <a:tc>
                  <a:txBody>
                    <a:bodyPr/>
                    <a:lstStyle/>
                    <a:p>
                      <a:endParaRPr lang="en-GB"/>
                    </a:p>
                  </a:txBody>
                  <a:tcPr marL="9525" marR="9525" marT="9525" marB="9525" anchor="ctr">
                    <a:lnL>
                      <a:noFill/>
                    </a:lnL>
                    <a:lnR>
                      <a:noFill/>
                    </a:lnR>
                    <a:lnT>
                      <a:noFill/>
                    </a:lnT>
                    <a:lnB>
                      <a:noFill/>
                    </a:lnB>
                  </a:tcPr>
                </a:tc>
                <a:tc>
                  <a:txBody>
                    <a:bodyPr/>
                    <a:lstStyle/>
                    <a:p>
                      <a:pPr algn="l"/>
                      <a:r>
                        <a:rPr lang="en-GB"/>
                        <a:t>=&gt; </a:t>
                      </a:r>
                      <a:r>
                        <a:rPr lang="en-GB" b="1">
                          <a:hlinkClick r:id="rId3"/>
                        </a:rPr>
                        <a:t>imperfect</a:t>
                      </a:r>
                      <a:endParaRPr lang="en-GB"/>
                    </a:p>
                  </a:txBody>
                  <a:tcPr marL="9525" marR="9525" marT="9525" marB="9525">
                    <a:lnL>
                      <a:noFill/>
                    </a:lnL>
                    <a:lnR>
                      <a:noFill/>
                    </a:lnR>
                    <a:lnT>
                      <a:noFill/>
                    </a:lnT>
                    <a:lnB>
                      <a:noFill/>
                    </a:lnB>
                  </a:tcPr>
                </a:tc>
              </a:tr>
              <a:tr h="0">
                <a:tc>
                  <a:txBody>
                    <a:bodyPr/>
                    <a:lstStyle/>
                    <a:p>
                      <a:pPr algn="l"/>
                      <a:r>
                        <a:rPr lang="en-GB" b="1">
                          <a:hlinkClick r:id="rId3"/>
                        </a:rPr>
                        <a:t>imperfect</a:t>
                      </a:r>
                      <a:endParaRPr lang="en-GB"/>
                    </a:p>
                  </a:txBody>
                  <a:tcPr marL="9525" marR="9525" marT="9525" marB="9525">
                    <a:lnL>
                      <a:noFill/>
                    </a:lnL>
                    <a:lnR>
                      <a:noFill/>
                    </a:lnR>
                    <a:lnT>
                      <a:noFill/>
                    </a:lnT>
                    <a:lnB>
                      <a:noFill/>
                    </a:lnB>
                  </a:tcPr>
                </a:tc>
                <a:tc>
                  <a:txBody>
                    <a:bodyPr/>
                    <a:lstStyle/>
                    <a:p>
                      <a:endParaRPr lang="en-GB"/>
                    </a:p>
                  </a:txBody>
                  <a:tcPr marL="9525" marR="9525" marT="9525" marB="9525" anchor="ctr">
                    <a:lnL>
                      <a:noFill/>
                    </a:lnL>
                    <a:lnR>
                      <a:noFill/>
                    </a:lnR>
                    <a:lnT>
                      <a:noFill/>
                    </a:lnT>
                    <a:lnB>
                      <a:noFill/>
                    </a:lnB>
                  </a:tcPr>
                </a:tc>
                <a:tc>
                  <a:txBody>
                    <a:bodyPr/>
                    <a:lstStyle/>
                    <a:p>
                      <a:pPr algn="l"/>
                      <a:r>
                        <a:rPr lang="en-GB"/>
                        <a:t>=&gt; </a:t>
                      </a:r>
                      <a:r>
                        <a:rPr lang="en-GB" b="1">
                          <a:hlinkClick r:id="rId3"/>
                        </a:rPr>
                        <a:t>imperfect</a:t>
                      </a:r>
                      <a:endParaRPr lang="en-GB"/>
                    </a:p>
                  </a:txBody>
                  <a:tcPr marL="9525" marR="9525" marT="9525" marB="9525">
                    <a:lnL>
                      <a:noFill/>
                    </a:lnL>
                    <a:lnR>
                      <a:noFill/>
                    </a:lnR>
                    <a:lnT>
                      <a:noFill/>
                    </a:lnT>
                    <a:lnB>
                      <a:noFill/>
                    </a:lnB>
                  </a:tcPr>
                </a:tc>
              </a:tr>
              <a:tr h="0">
                <a:tc>
                  <a:txBody>
                    <a:bodyPr/>
                    <a:lstStyle/>
                    <a:p>
                      <a:pPr algn="l"/>
                      <a:r>
                        <a:rPr lang="en-GB" b="1" u="sng" dirty="0" smtClean="0">
                          <a:solidFill>
                            <a:schemeClr val="accent2"/>
                          </a:solidFill>
                          <a:hlinkClick r:id="rId4"/>
                        </a:rPr>
                        <a:t>Preterit</a:t>
                      </a:r>
                      <a:r>
                        <a:rPr lang="en-GB" b="1" u="sng" dirty="0" smtClean="0">
                          <a:solidFill>
                            <a:schemeClr val="accent2"/>
                          </a:solidFill>
                        </a:rPr>
                        <a:t>/Perfect</a:t>
                      </a:r>
                    </a:p>
                    <a:p>
                      <a:pPr marL="0" marR="0" lvl="0" indent="0" algn="l" defTabSz="457200" rtl="0" eaLnBrk="1" fontAlgn="auto" latinLnBrk="0" hangingPunct="1">
                        <a:lnSpc>
                          <a:spcPct val="100000"/>
                        </a:lnSpc>
                        <a:spcBef>
                          <a:spcPts val="0"/>
                        </a:spcBef>
                        <a:spcAft>
                          <a:spcPts val="0"/>
                        </a:spcAft>
                        <a:buClrTx/>
                        <a:buSzTx/>
                        <a:buFontTx/>
                        <a:buNone/>
                        <a:tabLst/>
                        <a:defRPr/>
                      </a:pPr>
                      <a:r>
                        <a:rPr lang="en-GB" b="1" dirty="0" smtClean="0">
                          <a:hlinkClick r:id="rId5"/>
                        </a:rPr>
                        <a:t>Imperative</a:t>
                      </a:r>
                      <a:endParaRPr lang="en-GB" b="1"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GB" b="1" u="sng" dirty="0" smtClean="0">
                          <a:solidFill>
                            <a:schemeClr val="accent2"/>
                          </a:solidFill>
                        </a:rPr>
                        <a:t>Present subjunctive</a:t>
                      </a:r>
                      <a:endParaRPr lang="en-GB" u="sng" dirty="0" smtClean="0">
                        <a:solidFill>
                          <a:schemeClr val="accent2"/>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b="1" dirty="0" smtClean="0">
                          <a:hlinkClick r:id="rId6"/>
                        </a:rPr>
                        <a:t>future</a:t>
                      </a:r>
                      <a:endParaRPr lang="en-GB" dirty="0" smtClean="0"/>
                    </a:p>
                    <a:p>
                      <a:pPr algn="l"/>
                      <a:r>
                        <a:rPr lang="en-GB" b="1" u="sng" dirty="0" smtClean="0">
                          <a:solidFill>
                            <a:schemeClr val="accent2"/>
                          </a:solidFill>
                        </a:rPr>
                        <a:t>Future perfect</a:t>
                      </a:r>
                      <a:r>
                        <a:rPr lang="en-GB" b="1" dirty="0" smtClean="0">
                          <a:solidFill>
                            <a:schemeClr val="accent2"/>
                          </a:solidFill>
                        </a:rPr>
                        <a:t> </a:t>
                      </a:r>
                    </a:p>
                    <a:p>
                      <a:pPr algn="l"/>
                      <a:r>
                        <a:rPr lang="en-GB" b="1" u="sng" dirty="0" smtClean="0">
                          <a:solidFill>
                            <a:schemeClr val="accent2"/>
                          </a:solidFill>
                        </a:rPr>
                        <a:t>Perfect subjunctive</a:t>
                      </a:r>
                      <a:r>
                        <a:rPr lang="en-GB" b="1" dirty="0" smtClean="0">
                          <a:solidFill>
                            <a:schemeClr val="accent2"/>
                          </a:solidFill>
                        </a:rPr>
                        <a:t>                                     </a:t>
                      </a:r>
                      <a:endParaRPr lang="en-GB" b="1" dirty="0">
                        <a:solidFill>
                          <a:schemeClr val="accent2"/>
                        </a:solidFill>
                      </a:endParaRPr>
                    </a:p>
                  </a:txBody>
                  <a:tcPr marL="9525" marR="9525" marT="9525" marB="9525">
                    <a:lnL>
                      <a:noFill/>
                    </a:lnL>
                    <a:lnR>
                      <a:noFill/>
                    </a:lnR>
                    <a:lnT>
                      <a:noFill/>
                    </a:lnT>
                    <a:lnB>
                      <a:noFill/>
                    </a:lnB>
                  </a:tcPr>
                </a:tc>
                <a:tc grid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b="1" dirty="0" smtClean="0"/>
                        <a:t>    =&gt; </a:t>
                      </a:r>
                      <a:r>
                        <a:rPr lang="en-GB" b="1" dirty="0" smtClean="0">
                          <a:hlinkClick r:id="rId7"/>
                        </a:rPr>
                        <a:t>pluperfect</a:t>
                      </a:r>
                      <a:endParaRPr lang="en-GB"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GB" b="1" dirty="0" smtClean="0"/>
                        <a:t>=&gt;</a:t>
                      </a:r>
                      <a:r>
                        <a:rPr lang="en-GB" b="1" u="sng" dirty="0" smtClean="0">
                          <a:solidFill>
                            <a:schemeClr val="accent2"/>
                          </a:solidFill>
                        </a:rPr>
                        <a:t>present</a:t>
                      </a:r>
                      <a:r>
                        <a:rPr lang="en-GB" b="1" u="sng" baseline="0" dirty="0" smtClean="0">
                          <a:solidFill>
                            <a:schemeClr val="accent2"/>
                          </a:solidFill>
                        </a:rPr>
                        <a:t>/</a:t>
                      </a:r>
                      <a:r>
                        <a:rPr lang="en-GB" b="1" dirty="0" smtClean="0">
                          <a:hlinkClick r:id="rId8"/>
                        </a:rPr>
                        <a:t>imperfect subjunctive</a:t>
                      </a:r>
                      <a:endParaRPr lang="en-GB" b="1"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GB" dirty="0" smtClean="0"/>
                        <a:t> </a:t>
                      </a:r>
                      <a:r>
                        <a:rPr lang="en-GB" b="1" dirty="0" smtClean="0"/>
                        <a:t>=&gt;</a:t>
                      </a:r>
                      <a:r>
                        <a:rPr lang="en-GB" b="1" u="sng" dirty="0" smtClean="0">
                          <a:solidFill>
                            <a:schemeClr val="accent2"/>
                          </a:solidFill>
                        </a:rPr>
                        <a:t>imperfect</a:t>
                      </a:r>
                      <a:r>
                        <a:rPr lang="en-GB" b="1" u="sng" baseline="0" dirty="0" smtClean="0">
                          <a:solidFill>
                            <a:schemeClr val="accent2"/>
                          </a:solidFill>
                        </a:rPr>
                        <a:t> subjunctive</a:t>
                      </a:r>
                      <a:endParaRPr lang="en-GB" b="1" u="sng" dirty="0" smtClean="0">
                        <a:solidFill>
                          <a:schemeClr val="accent2"/>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b="1" dirty="0" smtClean="0"/>
                        <a:t>=&gt;</a:t>
                      </a:r>
                      <a:r>
                        <a:rPr lang="en-GB" b="1" dirty="0" smtClean="0">
                          <a:hlinkClick r:id="rId9"/>
                        </a:rPr>
                        <a:t>conditional</a:t>
                      </a:r>
                      <a:endParaRPr lang="en-GB"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GB" b="1" dirty="0" smtClean="0"/>
                        <a:t>=&gt;</a:t>
                      </a:r>
                      <a:r>
                        <a:rPr lang="en-GB" b="1" dirty="0" smtClean="0">
                          <a:hlinkClick r:id="rId9"/>
                        </a:rPr>
                        <a:t>conditional</a:t>
                      </a:r>
                      <a:r>
                        <a:rPr lang="en-GB" b="1" dirty="0" smtClean="0"/>
                        <a:t> </a:t>
                      </a:r>
                      <a:r>
                        <a:rPr lang="en-GB" b="1" u="sng" dirty="0" smtClean="0">
                          <a:solidFill>
                            <a:schemeClr val="accent2"/>
                          </a:solidFill>
                        </a:rPr>
                        <a:t>perfect</a:t>
                      </a:r>
                      <a:endParaRPr lang="en-GB" u="sng" dirty="0" smtClean="0">
                        <a:solidFill>
                          <a:schemeClr val="accent2"/>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b="1" smtClean="0"/>
                        <a:t>=&gt;</a:t>
                      </a:r>
                      <a:r>
                        <a:rPr lang="en-GB" b="1" u="sng" smtClean="0">
                          <a:solidFill>
                            <a:schemeClr val="accent2"/>
                          </a:solidFill>
                        </a:rPr>
                        <a:t>Pluperfect </a:t>
                      </a:r>
                      <a:r>
                        <a:rPr lang="en-GB" b="1" u="sng" dirty="0" smtClean="0">
                          <a:solidFill>
                            <a:schemeClr val="accent2"/>
                          </a:solidFill>
                        </a:rPr>
                        <a:t>subjunctive</a:t>
                      </a:r>
                      <a:r>
                        <a:rPr lang="en-GB" b="1" dirty="0" smtClean="0">
                          <a:solidFill>
                            <a:schemeClr val="accent2"/>
                          </a:solidFill>
                        </a:rPr>
                        <a:t>                                     </a:t>
                      </a:r>
                    </a:p>
                    <a:p>
                      <a:endParaRPr lang="en-GB" dirty="0"/>
                    </a:p>
                  </a:txBody>
                  <a:tcPr>
                    <a:lnL w="12700" cmpd="sng">
                      <a:noFill/>
                      <a:prstDash val="solid"/>
                    </a:lnL>
                  </a:tcPr>
                </a:tc>
                <a:tc hMerge="1">
                  <a:txBody>
                    <a:bodyPr/>
                    <a:lstStyle/>
                    <a:p>
                      <a:endParaRPr lang="en-GB"/>
                    </a:p>
                  </a:txBody>
                  <a:tcPr/>
                </a:tc>
              </a:tr>
              <a:tr h="0">
                <a:tc>
                  <a:txBody>
                    <a:bodyPr/>
                    <a:lstStyle/>
                    <a:p>
                      <a:pPr algn="l"/>
                      <a:endParaRPr lang="en-GB" dirty="0"/>
                    </a:p>
                  </a:txBody>
                  <a:tcPr marL="9525" marR="9525" marT="9525" marB="9525">
                    <a:lnL>
                      <a:noFill/>
                    </a:lnL>
                    <a:lnR>
                      <a:noFill/>
                    </a:lnR>
                    <a:lnT>
                      <a:noFill/>
                    </a:lnT>
                    <a:lnB>
                      <a:noFill/>
                    </a:lnB>
                  </a:tcPr>
                </a:tc>
                <a:tc>
                  <a:txBody>
                    <a:bodyPr/>
                    <a:lstStyle/>
                    <a:p>
                      <a:r>
                        <a:rPr lang="en-GB" b="1" dirty="0"/>
                        <a:t> </a:t>
                      </a:r>
                      <a:endParaRPr lang="en-GB" dirty="0"/>
                    </a:p>
                  </a:txBody>
                  <a:tcPr marL="9525" marR="9525" marT="9525" marB="9525" anchor="ctr">
                    <a:lnL>
                      <a:noFill/>
                    </a:lnL>
                    <a:lnR>
                      <a:noFill/>
                    </a:lnR>
                    <a:lnT>
                      <a:noFill/>
                    </a:lnT>
                    <a:lnB>
                      <a:noFill/>
                    </a:lnB>
                  </a:tcPr>
                </a:tc>
                <a:tc>
                  <a:txBody>
                    <a:bodyPr/>
                    <a:lstStyle/>
                    <a:p>
                      <a:pPr algn="l"/>
                      <a:endParaRPr lang="en-GB" dirty="0"/>
                    </a:p>
                  </a:txBody>
                  <a:tcPr marL="9525" marR="9525" marT="9525" marB="9525">
                    <a:lnL>
                      <a:noFill/>
                    </a:lnL>
                    <a:lnR>
                      <a:noFill/>
                    </a:lnR>
                    <a:lnT>
                      <a:noFill/>
                    </a:lnT>
                    <a:lnB>
                      <a:noFill/>
                    </a:lnB>
                  </a:tcPr>
                </a:tc>
              </a:tr>
              <a:tr h="0">
                <a:tc>
                  <a:txBody>
                    <a:bodyPr/>
                    <a:lstStyle/>
                    <a:p>
                      <a:pPr algn="l"/>
                      <a:endParaRPr lang="en-GB" dirty="0"/>
                    </a:p>
                  </a:txBody>
                  <a:tcPr marL="9525" marR="9525" marT="9525" marB="9525">
                    <a:lnL>
                      <a:noFill/>
                    </a:lnL>
                    <a:lnR>
                      <a:noFill/>
                    </a:lnR>
                    <a:lnT>
                      <a:noFill/>
                    </a:lnT>
                    <a:lnB>
                      <a:noFill/>
                    </a:lnB>
                  </a:tcPr>
                </a:tc>
                <a:tc>
                  <a:txBody>
                    <a:bodyPr/>
                    <a:lstStyle/>
                    <a:p>
                      <a:endParaRPr lang="en-GB" dirty="0"/>
                    </a:p>
                  </a:txBody>
                  <a:tcPr marL="9525" marR="9525" marT="9525" marB="9525" anchor="ctr">
                    <a:lnL>
                      <a:noFill/>
                    </a:lnL>
                    <a:lnR>
                      <a:noFill/>
                    </a:lnR>
                    <a:lnT>
                      <a:noFill/>
                    </a:lnT>
                    <a:lnB>
                      <a:noFill/>
                    </a:lnB>
                  </a:tcPr>
                </a:tc>
                <a:tc>
                  <a:txBody>
                    <a:bodyPr/>
                    <a:lstStyle/>
                    <a:p>
                      <a:endParaRPr lang="en-GB" dirty="0"/>
                    </a:p>
                  </a:txBody>
                  <a:tcPr marL="9525" marR="9525" marT="9525" marB="9525">
                    <a:lnL>
                      <a:noFill/>
                    </a:lnL>
                    <a:lnR>
                      <a:noFill/>
                    </a:lnR>
                    <a:lnT>
                      <a:noFill/>
                    </a:lnT>
                    <a:lnB>
                      <a:noFill/>
                    </a:lnB>
                  </a:tcPr>
                </a:tc>
              </a:tr>
              <a:tr h="0">
                <a:tc gridSpan="3">
                  <a:txBody>
                    <a:bodyPr/>
                    <a:lstStyle/>
                    <a:p>
                      <a:endParaRPr lang="en-GB" dirty="0"/>
                    </a:p>
                  </a:txBody>
                  <a:tcPr marL="9525" marR="9525" marT="9525" marB="9525" anchor="ctr">
                    <a:lnL>
                      <a:noFill/>
                    </a:lnL>
                    <a:lnR>
                      <a:noFill/>
                    </a:lnR>
                    <a:lnT>
                      <a:noFill/>
                    </a:lnT>
                    <a:lnB>
                      <a:noFill/>
                    </a:lnB>
                  </a:tcPr>
                </a:tc>
                <a:tc hMerge="1">
                  <a:txBody>
                    <a:bodyPr/>
                    <a:lstStyle/>
                    <a:p>
                      <a:endParaRPr lang="en-GB"/>
                    </a:p>
                  </a:txBody>
                  <a:tcPr/>
                </a:tc>
                <a:tc hMerge="1">
                  <a:txBody>
                    <a:bodyPr/>
                    <a:lstStyle/>
                    <a:p>
                      <a:endParaRPr lang="en-GB"/>
                    </a:p>
                  </a:txBody>
                  <a:tcPr/>
                </a:tc>
              </a:tr>
              <a:tr h="0">
                <a:tc>
                  <a:txBody>
                    <a:bodyPr/>
                    <a:lstStyle/>
                    <a:p>
                      <a:pPr algn="l"/>
                      <a:endParaRPr lang="en-GB" dirty="0"/>
                    </a:p>
                  </a:txBody>
                  <a:tcPr marL="9525" marR="9525" marT="9525" marB="9525">
                    <a:lnL>
                      <a:noFill/>
                    </a:lnL>
                    <a:lnR>
                      <a:noFill/>
                    </a:lnR>
                    <a:lnT>
                      <a:noFill/>
                    </a:lnT>
                    <a:lnB>
                      <a:noFill/>
                    </a:lnB>
                  </a:tcPr>
                </a:tc>
                <a:tc>
                  <a:txBody>
                    <a:bodyPr/>
                    <a:lstStyle/>
                    <a:p>
                      <a:endParaRPr lang="en-GB"/>
                    </a:p>
                  </a:txBody>
                  <a:tcPr marL="9525" marR="9525" marT="9525" marB="9525" anchor="ctr">
                    <a:lnL>
                      <a:noFill/>
                    </a:lnL>
                    <a:lnR>
                      <a:noFill/>
                    </a:lnR>
                    <a:lnT>
                      <a:noFill/>
                    </a:lnT>
                    <a:lnB>
                      <a:noFill/>
                    </a:lnB>
                  </a:tcPr>
                </a:tc>
                <a:tc>
                  <a:txBody>
                    <a:bodyPr/>
                    <a:lstStyle/>
                    <a:p>
                      <a:pPr algn="l"/>
                      <a:endParaRPr lang="en-GB" dirty="0"/>
                    </a:p>
                  </a:txBody>
                  <a:tcPr marL="9525" marR="9525" marT="9525" marB="9525">
                    <a:lnL>
                      <a:noFill/>
                    </a:lnL>
                    <a:lnR>
                      <a:noFill/>
                    </a:lnR>
                    <a:lnT>
                      <a:noFill/>
                    </a:lnT>
                    <a:lnB>
                      <a:noFill/>
                    </a:lnB>
                  </a:tcPr>
                </a:tc>
              </a:tr>
              <a:tr h="0">
                <a:tc>
                  <a:txBody>
                    <a:bodyPr/>
                    <a:lstStyle/>
                    <a:p>
                      <a:pPr algn="l"/>
                      <a:endParaRPr lang="en-GB"/>
                    </a:p>
                  </a:txBody>
                  <a:tcPr marL="9525" marR="9525" marT="9525" marB="9525">
                    <a:lnL>
                      <a:noFill/>
                    </a:lnL>
                    <a:lnR>
                      <a:noFill/>
                    </a:lnR>
                    <a:lnT>
                      <a:noFill/>
                    </a:lnT>
                    <a:lnB>
                      <a:noFill/>
                    </a:lnB>
                  </a:tcPr>
                </a:tc>
                <a:tc>
                  <a:txBody>
                    <a:bodyPr/>
                    <a:lstStyle/>
                    <a:p>
                      <a:endParaRPr lang="en-GB"/>
                    </a:p>
                  </a:txBody>
                  <a:tcPr marL="9525" marR="9525" marT="9525" marB="9525" anchor="ctr">
                    <a:lnL>
                      <a:noFill/>
                    </a:lnL>
                    <a:lnR>
                      <a:noFill/>
                    </a:lnR>
                    <a:lnT>
                      <a:noFill/>
                    </a:lnT>
                    <a:lnB>
                      <a:noFill/>
                    </a:lnB>
                  </a:tcPr>
                </a:tc>
                <a:tc>
                  <a:txBody>
                    <a:bodyPr/>
                    <a:lstStyle/>
                    <a:p>
                      <a:pPr algn="l"/>
                      <a:endParaRPr lang="en-GB" dirty="0"/>
                    </a:p>
                  </a:txBody>
                  <a:tcPr marL="9525" marR="9525" marT="9525" marB="9525">
                    <a:lnL>
                      <a:noFill/>
                    </a:lnL>
                    <a:lnR>
                      <a:noFill/>
                    </a:lnR>
                    <a:lnT>
                      <a:noFill/>
                    </a:lnT>
                    <a:lnB>
                      <a:noFill/>
                    </a:lnB>
                  </a:tcPr>
                </a:tc>
              </a:tr>
            </a:tbl>
          </a:graphicData>
        </a:graphic>
      </p:graphicFrame>
      <p:sp>
        <p:nvSpPr>
          <p:cNvPr id="3" name="Rectangle 1"/>
          <p:cNvSpPr>
            <a:spLocks noChangeArrowheads="1"/>
          </p:cNvSpPr>
          <p:nvPr/>
        </p:nvSpPr>
        <p:spPr bwMode="auto">
          <a:xfrm>
            <a:off x="251837" y="468943"/>
            <a:ext cx="9765373"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77763"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smtClean="0">
                <a:ln>
                  <a:noFill/>
                </a:ln>
                <a:solidFill>
                  <a:srgbClr val="898989"/>
                </a:solidFill>
                <a:effectLst/>
                <a:latin typeface="Lato"/>
              </a:rPr>
              <a:t>Which Tense in the Subordinate Clause?</a:t>
            </a:r>
          </a:p>
          <a:p>
            <a:pPr marL="0" marR="0" lvl="0" indent="0" algn="l" defTabSz="914400" rtl="0" eaLnBrk="0" fontAlgn="t" latinLnBrk="0" hangingPunct="0">
              <a:lnSpc>
                <a:spcPct val="100000"/>
              </a:lnSpc>
              <a:spcBef>
                <a:spcPct val="0"/>
              </a:spcBef>
              <a:spcAft>
                <a:spcPct val="0"/>
              </a:spcAft>
              <a:buClrTx/>
              <a:buSzTx/>
              <a:buFontTx/>
              <a:buNone/>
              <a:tabLst/>
            </a:pPr>
            <a:r>
              <a:rPr kumimoji="0" lang="en-US" altLang="en-US" sz="2800" b="0" i="1" u="none" strike="noStrike" cap="none" normalizeH="0" baseline="0" dirty="0" smtClean="0">
                <a:ln>
                  <a:noFill/>
                </a:ln>
                <a:solidFill>
                  <a:schemeClr val="tx1"/>
                </a:solidFill>
                <a:effectLst/>
              </a:rPr>
              <a:t>When the main clause is in the past, the subordinate clause must also be in the past tense. They belong to the same time frame. This rule is known in Spanish as the </a:t>
            </a:r>
            <a:r>
              <a:rPr kumimoji="0" lang="en-US" altLang="en-US" sz="2800" b="1" i="1" u="none" strike="noStrike" cap="none" normalizeH="0" baseline="0" dirty="0" err="1" smtClean="0">
                <a:ln>
                  <a:noFill/>
                </a:ln>
                <a:solidFill>
                  <a:srgbClr val="000080"/>
                </a:solidFill>
                <a:effectLst/>
                <a:latin typeface="Arial" panose="020B0604020202020204" pitchFamily="34" charset="0"/>
              </a:rPr>
              <a:t>concordancia</a:t>
            </a:r>
            <a:r>
              <a:rPr kumimoji="0" lang="en-US" altLang="en-US" sz="2800" b="1" i="1" u="none" strike="noStrike" cap="none" normalizeH="0" baseline="0" dirty="0" smtClean="0">
                <a:ln>
                  <a:noFill/>
                </a:ln>
                <a:solidFill>
                  <a:srgbClr val="000080"/>
                </a:solidFill>
                <a:effectLst/>
                <a:latin typeface="Arial" panose="020B0604020202020204" pitchFamily="34" charset="0"/>
              </a:rPr>
              <a:t> de </a:t>
            </a:r>
            <a:r>
              <a:rPr kumimoji="0" lang="en-US" altLang="en-US" sz="2800" b="1" i="1" u="none" strike="noStrike" cap="none" normalizeH="0" baseline="0" dirty="0" err="1" smtClean="0">
                <a:ln>
                  <a:noFill/>
                </a:ln>
                <a:solidFill>
                  <a:srgbClr val="000080"/>
                </a:solidFill>
                <a:effectLst/>
                <a:latin typeface="Arial" panose="020B0604020202020204" pitchFamily="34" charset="0"/>
              </a:rPr>
              <a:t>tiempos</a:t>
            </a:r>
            <a:r>
              <a:rPr kumimoji="0" lang="en-US" altLang="en-US" sz="2800" b="0" i="1" u="none" strike="noStrike" cap="none" normalizeH="0" baseline="0" dirty="0" smtClean="0">
                <a:ln>
                  <a:noFill/>
                </a:ln>
                <a:solidFill>
                  <a:schemeClr val="tx1"/>
                </a:solidFill>
                <a:effectLst/>
                <a:latin typeface="Arial" panose="020B0604020202020204" pitchFamily="34" charset="0"/>
              </a:rPr>
              <a:t>, the agreement or concordance of the tenses. Look at this table:</a:t>
            </a:r>
            <a:endParaRPr kumimoji="0" lang="en-US" altLang="en-US" sz="2800" b="1" i="0" u="none" strike="noStrike" cap="none" normalizeH="0" baseline="0" dirty="0" smtClean="0">
              <a:ln>
                <a:noFill/>
              </a:ln>
              <a:solidFill>
                <a:srgbClr val="E05659"/>
              </a:solidFill>
              <a:effectLst/>
              <a:latin typeface="Lato"/>
              <a:hlinkClick r:id="rId10"/>
            </a:endParaRPr>
          </a:p>
        </p:txBody>
      </p:sp>
    </p:spTree>
    <p:extLst>
      <p:ext uri="{BB962C8B-B14F-4D97-AF65-F5344CB8AC3E}">
        <p14:creationId xmlns:p14="http://schemas.microsoft.com/office/powerpoint/2010/main" val="62804846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76</TotalTime>
  <Words>181</Words>
  <Application>Microsoft Office PowerPoint</Application>
  <PresentationFormat>Widescreen</PresentationFormat>
  <Paragraphs>57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Lato</vt:lpstr>
      <vt:lpstr>Trebuchet MS</vt:lpstr>
      <vt:lpstr>Wingdings 3</vt:lpstr>
      <vt:lpstr>Facet</vt:lpstr>
      <vt:lpstr>El estilo indirecto</vt:lpstr>
      <vt:lpstr>PowerPoint Presentation</vt:lpstr>
      <vt:lpstr>Indirect Speech – Present</vt:lpstr>
      <vt:lpstr>PowerPoint Presentation</vt:lpstr>
      <vt:lpstr>PowerPoint Presentation</vt:lpstr>
      <vt:lpstr>PowerPoint Presentation</vt:lpstr>
      <vt:lpstr>Indirect Speech – Past</vt:lpstr>
      <vt:lpstr>PowerPoint Presentation</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estilo indirecto</dc:title>
  <dc:creator>Jennifer Pyburn</dc:creator>
  <cp:lastModifiedBy>Jennifer Pyburn</cp:lastModifiedBy>
  <cp:revision>8</cp:revision>
  <dcterms:created xsi:type="dcterms:W3CDTF">2018-02-26T16:51:30Z</dcterms:created>
  <dcterms:modified xsi:type="dcterms:W3CDTF">2018-02-27T09:23:14Z</dcterms:modified>
</cp:coreProperties>
</file>