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58" r:id="rId3"/>
    <p:sldId id="260" r:id="rId4"/>
    <p:sldId id="305" r:id="rId5"/>
    <p:sldId id="296" r:id="rId6"/>
    <p:sldId id="297" r:id="rId7"/>
    <p:sldId id="300" r:id="rId8"/>
    <p:sldId id="306" r:id="rId9"/>
    <p:sldId id="299" r:id="rId10"/>
    <p:sldId id="307" r:id="rId11"/>
    <p:sldId id="340" r:id="rId12"/>
    <p:sldId id="301" r:id="rId13"/>
    <p:sldId id="309" r:id="rId14"/>
    <p:sldId id="286" r:id="rId15"/>
    <p:sldId id="342" r:id="rId16"/>
    <p:sldId id="310" r:id="rId17"/>
    <p:sldId id="343" r:id="rId18"/>
    <p:sldId id="311" r:id="rId19"/>
    <p:sldId id="344" r:id="rId20"/>
    <p:sldId id="302" r:id="rId21"/>
    <p:sldId id="303" r:id="rId22"/>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70" autoAdjust="0"/>
    <p:restoredTop sz="94660"/>
  </p:normalViewPr>
  <p:slideViewPr>
    <p:cSldViewPr snapToGrid="0">
      <p:cViewPr varScale="1">
        <p:scale>
          <a:sx n="109" d="100"/>
          <a:sy n="109" d="100"/>
        </p:scale>
        <p:origin x="45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22FF365-F60B-4EA8-8B63-C1DF69708A40}" type="datetimeFigureOut">
              <a:rPr lang="fr-FR" smtClean="0"/>
              <a:t>28/02/2019</a:t>
            </a:fld>
            <a:endParaRPr lang="fr-FR"/>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61AEEF32-60EF-4A6E-AB98-E6FA3F2B725A}" type="slidenum">
              <a:rPr lang="fr-FR" smtClean="0"/>
              <a:t>‹#›</a:t>
            </a:fld>
            <a:endParaRPr lang="fr-FR"/>
          </a:p>
        </p:txBody>
      </p:sp>
    </p:spTree>
    <p:extLst>
      <p:ext uri="{BB962C8B-B14F-4D97-AF65-F5344CB8AC3E}">
        <p14:creationId xmlns:p14="http://schemas.microsoft.com/office/powerpoint/2010/main" val="2794282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F5252C6-324E-4A1F-A028-CABD48B3BA7F}" type="datetimeFigureOut">
              <a:rPr lang="fr-FR" smtClean="0"/>
              <a:t>28/02/2019</a:t>
            </a:fld>
            <a:endParaRPr lang="fr-FR"/>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760B39B9-4632-4180-8A4C-CA6539A82B04}" type="slidenum">
              <a:rPr lang="fr-FR" smtClean="0"/>
              <a:t>‹#›</a:t>
            </a:fld>
            <a:endParaRPr lang="fr-FR"/>
          </a:p>
        </p:txBody>
      </p:sp>
    </p:spTree>
    <p:extLst>
      <p:ext uri="{BB962C8B-B14F-4D97-AF65-F5344CB8AC3E}">
        <p14:creationId xmlns:p14="http://schemas.microsoft.com/office/powerpoint/2010/main" val="298434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Don’t</a:t>
            </a:r>
            <a:r>
              <a:rPr lang="fr-FR" dirty="0" smtClean="0"/>
              <a:t> </a:t>
            </a:r>
            <a:r>
              <a:rPr lang="fr-FR" dirty="0" err="1" smtClean="0"/>
              <a:t>forget</a:t>
            </a:r>
            <a:r>
              <a:rPr lang="fr-FR" dirty="0" smtClean="0"/>
              <a:t> to </a:t>
            </a:r>
            <a:r>
              <a:rPr lang="fr-FR" dirty="0" err="1" smtClean="0"/>
              <a:t>add</a:t>
            </a:r>
            <a:r>
              <a:rPr lang="fr-FR" dirty="0" smtClean="0"/>
              <a:t> accents </a:t>
            </a:r>
            <a:r>
              <a:rPr lang="fr-FR" dirty="0" err="1" smtClean="0"/>
              <a:t>before</a:t>
            </a:r>
            <a:r>
              <a:rPr lang="fr-FR" dirty="0" smtClean="0"/>
              <a:t> </a:t>
            </a:r>
            <a:r>
              <a:rPr lang="fr-FR" dirty="0" err="1" smtClean="0"/>
              <a:t>photocopying</a:t>
            </a:r>
            <a:r>
              <a:rPr lang="fr-FR" baseline="0" dirty="0" smtClean="0"/>
              <a:t> the </a:t>
            </a:r>
            <a:r>
              <a:rPr lang="fr-FR" baseline="0" dirty="0" err="1" smtClean="0"/>
              <a:t>cards</a:t>
            </a:r>
            <a:endParaRPr lang="fr-FR" dirty="0"/>
          </a:p>
        </p:txBody>
      </p:sp>
      <p:sp>
        <p:nvSpPr>
          <p:cNvPr id="4" name="Slide Number Placeholder 3"/>
          <p:cNvSpPr>
            <a:spLocks noGrp="1"/>
          </p:cNvSpPr>
          <p:nvPr>
            <p:ph type="sldNum" sz="quarter" idx="10"/>
          </p:nvPr>
        </p:nvSpPr>
        <p:spPr/>
        <p:txBody>
          <a:bodyPr/>
          <a:lstStyle/>
          <a:p>
            <a:fld id="{760B39B9-4632-4180-8A4C-CA6539A82B04}" type="slidenum">
              <a:rPr lang="fr-FR" smtClean="0"/>
              <a:t>5</a:t>
            </a:fld>
            <a:endParaRPr lang="fr-FR"/>
          </a:p>
        </p:txBody>
      </p:sp>
    </p:spTree>
    <p:extLst>
      <p:ext uri="{BB962C8B-B14F-4D97-AF65-F5344CB8AC3E}">
        <p14:creationId xmlns:p14="http://schemas.microsoft.com/office/powerpoint/2010/main" val="1266697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Answers</a:t>
            </a:r>
            <a:r>
              <a:rPr lang="fr-FR" dirty="0" smtClean="0"/>
              <a:t> are </a:t>
            </a:r>
            <a:r>
              <a:rPr lang="fr-FR" dirty="0" err="1" smtClean="0"/>
              <a:t>provided</a:t>
            </a:r>
            <a:r>
              <a:rPr lang="fr-FR" dirty="0" smtClean="0"/>
              <a:t> in  </a:t>
            </a:r>
            <a:r>
              <a:rPr lang="fr-FR" dirty="0" err="1" smtClean="0"/>
              <a:t>folder</a:t>
            </a:r>
            <a:r>
              <a:rPr lang="fr-FR" dirty="0" smtClean="0"/>
              <a:t> 1</a:t>
            </a:r>
          </a:p>
          <a:p>
            <a:endParaRPr lang="fr-FR" dirty="0"/>
          </a:p>
        </p:txBody>
      </p:sp>
      <p:sp>
        <p:nvSpPr>
          <p:cNvPr id="4" name="Slide Number Placeholder 3"/>
          <p:cNvSpPr>
            <a:spLocks noGrp="1"/>
          </p:cNvSpPr>
          <p:nvPr>
            <p:ph type="sldNum" sz="quarter" idx="10"/>
          </p:nvPr>
        </p:nvSpPr>
        <p:spPr/>
        <p:txBody>
          <a:bodyPr/>
          <a:lstStyle/>
          <a:p>
            <a:fld id="{760B39B9-4632-4180-8A4C-CA6539A82B04}" type="slidenum">
              <a:rPr lang="fr-FR" smtClean="0"/>
              <a:t>18</a:t>
            </a:fld>
            <a:endParaRPr lang="fr-FR"/>
          </a:p>
        </p:txBody>
      </p:sp>
    </p:spTree>
    <p:extLst>
      <p:ext uri="{BB962C8B-B14F-4D97-AF65-F5344CB8AC3E}">
        <p14:creationId xmlns:p14="http://schemas.microsoft.com/office/powerpoint/2010/main" val="360988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Answers</a:t>
            </a:r>
            <a:r>
              <a:rPr lang="fr-FR" dirty="0" smtClean="0"/>
              <a:t> are </a:t>
            </a:r>
            <a:r>
              <a:rPr lang="fr-FR" dirty="0" err="1" smtClean="0"/>
              <a:t>provided</a:t>
            </a:r>
            <a:r>
              <a:rPr lang="fr-FR" dirty="0" smtClean="0"/>
              <a:t> in  </a:t>
            </a:r>
            <a:r>
              <a:rPr lang="fr-FR" dirty="0" err="1" smtClean="0"/>
              <a:t>folder</a:t>
            </a:r>
            <a:r>
              <a:rPr lang="fr-FR" dirty="0" smtClean="0"/>
              <a:t> 1</a:t>
            </a:r>
          </a:p>
          <a:p>
            <a:endParaRPr lang="fr-FR" dirty="0"/>
          </a:p>
        </p:txBody>
      </p:sp>
      <p:sp>
        <p:nvSpPr>
          <p:cNvPr id="4" name="Slide Number Placeholder 3"/>
          <p:cNvSpPr>
            <a:spLocks noGrp="1"/>
          </p:cNvSpPr>
          <p:nvPr>
            <p:ph type="sldNum" sz="quarter" idx="10"/>
          </p:nvPr>
        </p:nvSpPr>
        <p:spPr/>
        <p:txBody>
          <a:bodyPr/>
          <a:lstStyle/>
          <a:p>
            <a:fld id="{760B39B9-4632-4180-8A4C-CA6539A82B04}" type="slidenum">
              <a:rPr lang="fr-FR" smtClean="0"/>
              <a:t>19</a:t>
            </a:fld>
            <a:endParaRPr lang="fr-FR"/>
          </a:p>
        </p:txBody>
      </p:sp>
    </p:spTree>
    <p:extLst>
      <p:ext uri="{BB962C8B-B14F-4D97-AF65-F5344CB8AC3E}">
        <p14:creationId xmlns:p14="http://schemas.microsoft.com/office/powerpoint/2010/main" val="252904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is for students to fill without resources after completing the wheel and the vocab chain</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4E74CB5-612D-4C45-8FB9-09291DE8608F}" type="slidenum">
              <a:rPr lang="en-US" smtClean="0"/>
              <a:t>6</a:t>
            </a:fld>
            <a:endParaRPr lang="en-US"/>
          </a:p>
        </p:txBody>
      </p:sp>
    </p:spTree>
    <p:extLst>
      <p:ext uri="{BB962C8B-B14F-4D97-AF65-F5344CB8AC3E}">
        <p14:creationId xmlns:p14="http://schemas.microsoft.com/office/powerpoint/2010/main" val="10569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60B39B9-4632-4180-8A4C-CA6539A82B04}" type="slidenum">
              <a:rPr lang="fr-FR" smtClean="0"/>
              <a:t>8</a:t>
            </a:fld>
            <a:endParaRPr lang="fr-FR"/>
          </a:p>
        </p:txBody>
      </p:sp>
    </p:spTree>
    <p:extLst>
      <p:ext uri="{BB962C8B-B14F-4D97-AF65-F5344CB8AC3E}">
        <p14:creationId xmlns:p14="http://schemas.microsoft.com/office/powerpoint/2010/main" val="287274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Answers</a:t>
            </a:r>
            <a:r>
              <a:rPr lang="fr-FR" dirty="0" smtClean="0"/>
              <a:t> are </a:t>
            </a:r>
            <a:r>
              <a:rPr lang="fr-FR" dirty="0" err="1" smtClean="0"/>
              <a:t>provided</a:t>
            </a:r>
            <a:r>
              <a:rPr lang="fr-FR" dirty="0" smtClean="0"/>
              <a:t> in folder1</a:t>
            </a:r>
            <a:endParaRPr lang="fr-FR" dirty="0"/>
          </a:p>
        </p:txBody>
      </p:sp>
      <p:sp>
        <p:nvSpPr>
          <p:cNvPr id="4" name="Slide Number Placeholder 3"/>
          <p:cNvSpPr>
            <a:spLocks noGrp="1"/>
          </p:cNvSpPr>
          <p:nvPr>
            <p:ph type="sldNum" sz="quarter" idx="10"/>
          </p:nvPr>
        </p:nvSpPr>
        <p:spPr/>
        <p:txBody>
          <a:bodyPr/>
          <a:lstStyle/>
          <a:p>
            <a:fld id="{760B39B9-4632-4180-8A4C-CA6539A82B04}" type="slidenum">
              <a:rPr lang="fr-FR" smtClean="0"/>
              <a:t>10</a:t>
            </a:fld>
            <a:endParaRPr lang="fr-FR"/>
          </a:p>
        </p:txBody>
      </p:sp>
    </p:spTree>
    <p:extLst>
      <p:ext uri="{BB962C8B-B14F-4D97-AF65-F5344CB8AC3E}">
        <p14:creationId xmlns:p14="http://schemas.microsoft.com/office/powerpoint/2010/main" val="3388845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0B39B9-4632-4180-8A4C-CA6539A82B04}" type="slidenum">
              <a:rPr lang="fr-FR" smtClean="0"/>
              <a:t>11</a:t>
            </a:fld>
            <a:endParaRPr lang="fr-FR"/>
          </a:p>
        </p:txBody>
      </p:sp>
    </p:spTree>
    <p:extLst>
      <p:ext uri="{BB962C8B-B14F-4D97-AF65-F5344CB8AC3E}">
        <p14:creationId xmlns:p14="http://schemas.microsoft.com/office/powerpoint/2010/main" val="440223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Answers</a:t>
            </a:r>
            <a:r>
              <a:rPr lang="fr-FR" dirty="0" smtClean="0"/>
              <a:t> are </a:t>
            </a:r>
            <a:r>
              <a:rPr lang="fr-FR" dirty="0" err="1" smtClean="0"/>
              <a:t>provided</a:t>
            </a:r>
            <a:r>
              <a:rPr lang="fr-FR" dirty="0" smtClean="0"/>
              <a:t> in </a:t>
            </a:r>
            <a:r>
              <a:rPr lang="fr-FR" dirty="0" err="1" smtClean="0"/>
              <a:t>folder</a:t>
            </a:r>
            <a:r>
              <a:rPr lang="fr-FR" dirty="0" smtClean="0"/>
              <a:t> 1</a:t>
            </a:r>
            <a:endParaRPr lang="fr-FR" dirty="0"/>
          </a:p>
        </p:txBody>
      </p:sp>
      <p:sp>
        <p:nvSpPr>
          <p:cNvPr id="4" name="Slide Number Placeholder 3"/>
          <p:cNvSpPr>
            <a:spLocks noGrp="1"/>
          </p:cNvSpPr>
          <p:nvPr>
            <p:ph type="sldNum" sz="quarter" idx="10"/>
          </p:nvPr>
        </p:nvSpPr>
        <p:spPr/>
        <p:txBody>
          <a:bodyPr/>
          <a:lstStyle/>
          <a:p>
            <a:fld id="{760B39B9-4632-4180-8A4C-CA6539A82B04}" type="slidenum">
              <a:rPr lang="fr-FR" smtClean="0"/>
              <a:t>14</a:t>
            </a:fld>
            <a:endParaRPr lang="fr-FR"/>
          </a:p>
        </p:txBody>
      </p:sp>
    </p:spTree>
    <p:extLst>
      <p:ext uri="{BB962C8B-B14F-4D97-AF65-F5344CB8AC3E}">
        <p14:creationId xmlns:p14="http://schemas.microsoft.com/office/powerpoint/2010/main" val="1898404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Answers</a:t>
            </a:r>
            <a:r>
              <a:rPr lang="fr-FR" dirty="0" smtClean="0"/>
              <a:t> are </a:t>
            </a:r>
            <a:r>
              <a:rPr lang="fr-FR" dirty="0" err="1" smtClean="0"/>
              <a:t>provided</a:t>
            </a:r>
            <a:r>
              <a:rPr lang="fr-FR" dirty="0" smtClean="0"/>
              <a:t> in </a:t>
            </a:r>
            <a:r>
              <a:rPr lang="fr-FR" dirty="0" err="1" smtClean="0"/>
              <a:t>folder</a:t>
            </a:r>
            <a:r>
              <a:rPr lang="fr-FR" dirty="0" smtClean="0"/>
              <a:t> 1</a:t>
            </a:r>
            <a:endParaRPr lang="fr-FR" dirty="0"/>
          </a:p>
        </p:txBody>
      </p:sp>
      <p:sp>
        <p:nvSpPr>
          <p:cNvPr id="4" name="Slide Number Placeholder 3"/>
          <p:cNvSpPr>
            <a:spLocks noGrp="1"/>
          </p:cNvSpPr>
          <p:nvPr>
            <p:ph type="sldNum" sz="quarter" idx="10"/>
          </p:nvPr>
        </p:nvSpPr>
        <p:spPr/>
        <p:txBody>
          <a:bodyPr/>
          <a:lstStyle/>
          <a:p>
            <a:fld id="{760B39B9-4632-4180-8A4C-CA6539A82B04}" type="slidenum">
              <a:rPr lang="fr-FR" smtClean="0"/>
              <a:t>15</a:t>
            </a:fld>
            <a:endParaRPr lang="fr-FR"/>
          </a:p>
        </p:txBody>
      </p:sp>
    </p:spTree>
    <p:extLst>
      <p:ext uri="{BB962C8B-B14F-4D97-AF65-F5344CB8AC3E}">
        <p14:creationId xmlns:p14="http://schemas.microsoft.com/office/powerpoint/2010/main" val="2079580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Answers</a:t>
            </a:r>
            <a:r>
              <a:rPr lang="fr-FR" dirty="0" smtClean="0"/>
              <a:t> are </a:t>
            </a:r>
            <a:r>
              <a:rPr lang="fr-FR" dirty="0" err="1" smtClean="0"/>
              <a:t>provided</a:t>
            </a:r>
            <a:r>
              <a:rPr lang="fr-FR" dirty="0" smtClean="0"/>
              <a:t> in  </a:t>
            </a:r>
            <a:r>
              <a:rPr lang="fr-FR" dirty="0" err="1" smtClean="0"/>
              <a:t>folder</a:t>
            </a:r>
            <a:r>
              <a:rPr lang="fr-FR" dirty="0" smtClean="0"/>
              <a:t> 1</a:t>
            </a:r>
          </a:p>
          <a:p>
            <a:endParaRPr lang="fr-FR" dirty="0"/>
          </a:p>
        </p:txBody>
      </p:sp>
      <p:sp>
        <p:nvSpPr>
          <p:cNvPr id="4" name="Slide Number Placeholder 3"/>
          <p:cNvSpPr>
            <a:spLocks noGrp="1"/>
          </p:cNvSpPr>
          <p:nvPr>
            <p:ph type="sldNum" sz="quarter" idx="10"/>
          </p:nvPr>
        </p:nvSpPr>
        <p:spPr/>
        <p:txBody>
          <a:bodyPr/>
          <a:lstStyle/>
          <a:p>
            <a:fld id="{760B39B9-4632-4180-8A4C-CA6539A82B04}" type="slidenum">
              <a:rPr lang="fr-FR" smtClean="0"/>
              <a:t>16</a:t>
            </a:fld>
            <a:endParaRPr lang="fr-FR"/>
          </a:p>
        </p:txBody>
      </p:sp>
    </p:spTree>
    <p:extLst>
      <p:ext uri="{BB962C8B-B14F-4D97-AF65-F5344CB8AC3E}">
        <p14:creationId xmlns:p14="http://schemas.microsoft.com/office/powerpoint/2010/main" val="3220519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Answers</a:t>
            </a:r>
            <a:r>
              <a:rPr lang="fr-FR" dirty="0" smtClean="0"/>
              <a:t> are </a:t>
            </a:r>
            <a:r>
              <a:rPr lang="fr-FR" dirty="0" err="1" smtClean="0"/>
              <a:t>provided</a:t>
            </a:r>
            <a:r>
              <a:rPr lang="fr-FR" dirty="0" smtClean="0"/>
              <a:t> in  </a:t>
            </a:r>
            <a:r>
              <a:rPr lang="fr-FR" dirty="0" err="1" smtClean="0"/>
              <a:t>folder</a:t>
            </a:r>
            <a:r>
              <a:rPr lang="fr-FR" dirty="0" smtClean="0"/>
              <a:t> 1</a:t>
            </a:r>
          </a:p>
          <a:p>
            <a:endParaRPr lang="fr-FR" dirty="0"/>
          </a:p>
        </p:txBody>
      </p:sp>
      <p:sp>
        <p:nvSpPr>
          <p:cNvPr id="4" name="Slide Number Placeholder 3"/>
          <p:cNvSpPr>
            <a:spLocks noGrp="1"/>
          </p:cNvSpPr>
          <p:nvPr>
            <p:ph type="sldNum" sz="quarter" idx="10"/>
          </p:nvPr>
        </p:nvSpPr>
        <p:spPr/>
        <p:txBody>
          <a:bodyPr/>
          <a:lstStyle/>
          <a:p>
            <a:fld id="{760B39B9-4632-4180-8A4C-CA6539A82B04}" type="slidenum">
              <a:rPr lang="fr-FR" smtClean="0"/>
              <a:t>17</a:t>
            </a:fld>
            <a:endParaRPr lang="fr-FR"/>
          </a:p>
        </p:txBody>
      </p:sp>
    </p:spTree>
    <p:extLst>
      <p:ext uri="{BB962C8B-B14F-4D97-AF65-F5344CB8AC3E}">
        <p14:creationId xmlns:p14="http://schemas.microsoft.com/office/powerpoint/2010/main" val="2127135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28/02/2019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30251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28/02/2019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24172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28/02/2019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84061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28/02/2019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678485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37D85-D84B-4CFB-BB0A-F4455B32746E}" type="datetimeFigureOut">
              <a:rPr lang="fr-FR" smtClean="0"/>
              <a:t>28/02/2019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02505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3CB37D85-D84B-4CFB-BB0A-F4455B32746E}" type="datetimeFigureOut">
              <a:rPr lang="fr-FR" smtClean="0"/>
              <a:t>28/02/2019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429278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3CB37D85-D84B-4CFB-BB0A-F4455B32746E}" type="datetimeFigureOut">
              <a:rPr lang="fr-FR" smtClean="0"/>
              <a:t>28/02/2019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7427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3CB37D85-D84B-4CFB-BB0A-F4455B32746E}" type="datetimeFigureOut">
              <a:rPr lang="fr-FR" smtClean="0"/>
              <a:t>28/02/2019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805594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37D85-D84B-4CFB-BB0A-F4455B32746E}" type="datetimeFigureOut">
              <a:rPr lang="fr-FR" smtClean="0"/>
              <a:t>28/02/2019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79683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37D85-D84B-4CFB-BB0A-F4455B32746E}" type="datetimeFigureOut">
              <a:rPr lang="fr-FR" smtClean="0"/>
              <a:t>28/02/2019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210321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37D85-D84B-4CFB-BB0A-F4455B32746E}" type="datetimeFigureOut">
              <a:rPr lang="fr-FR" smtClean="0"/>
              <a:t>28/02/2019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36033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37D85-D84B-4CFB-BB0A-F4455B32746E}" type="datetimeFigureOut">
              <a:rPr lang="fr-FR" smtClean="0"/>
              <a:t>28/02/2019</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3C8C8-59B0-40E2-8E53-9D17CC1F5A67}" type="slidenum">
              <a:rPr lang="fr-FR" smtClean="0"/>
              <a:t>‹#›</a:t>
            </a:fld>
            <a:endParaRPr lang="fr-FR"/>
          </a:p>
        </p:txBody>
      </p:sp>
    </p:spTree>
    <p:extLst>
      <p:ext uri="{BB962C8B-B14F-4D97-AF65-F5344CB8AC3E}">
        <p14:creationId xmlns:p14="http://schemas.microsoft.com/office/powerpoint/2010/main" val="214690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375" y="2923175"/>
            <a:ext cx="2743200" cy="1198039"/>
          </a:xfrm>
          <a:prstGeom prst="rect">
            <a:avLst/>
          </a:prstGeom>
          <a:solidFill>
            <a:srgbClr val="AE78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rPr>
              <a:t>Thème 2: Les Aspects de la Vie Politique dans les Pays Francophones</a:t>
            </a:r>
            <a:endParaRPr lang="fr-FR" sz="2000" b="1" dirty="0">
              <a:solidFill>
                <a:schemeClr val="tx1"/>
              </a:solidFill>
            </a:endParaRPr>
          </a:p>
        </p:txBody>
      </p:sp>
      <p:sp>
        <p:nvSpPr>
          <p:cNvPr id="5" name="Rectangle 4"/>
          <p:cNvSpPr/>
          <p:nvPr/>
        </p:nvSpPr>
        <p:spPr>
          <a:xfrm>
            <a:off x="3911253" y="632110"/>
            <a:ext cx="2179150" cy="1112172"/>
          </a:xfrm>
          <a:prstGeom prst="rect">
            <a:avLst/>
          </a:prstGeom>
          <a:solidFill>
            <a:schemeClr val="accent1">
              <a:lumMod val="60000"/>
              <a:lumOff val="40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1. Les ados, le droit de vote et l’engagement politique</a:t>
            </a:r>
            <a:endParaRPr lang="fr-FR" sz="1600" b="1" dirty="0">
              <a:solidFill>
                <a:schemeClr val="tx1"/>
              </a:solidFill>
            </a:endParaRPr>
          </a:p>
        </p:txBody>
      </p:sp>
      <p:sp>
        <p:nvSpPr>
          <p:cNvPr id="9" name="Rectangle 8"/>
          <p:cNvSpPr/>
          <p:nvPr/>
        </p:nvSpPr>
        <p:spPr>
          <a:xfrm>
            <a:off x="3869742" y="2950338"/>
            <a:ext cx="2220661" cy="1123955"/>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Manifestations, grèves- à qui le pouvoir?</a:t>
            </a:r>
            <a:endParaRPr lang="fr-FR" sz="1600" b="1" dirty="0">
              <a:solidFill>
                <a:schemeClr val="tx1"/>
              </a:solidFill>
            </a:endParaRPr>
          </a:p>
        </p:txBody>
      </p:sp>
      <p:sp>
        <p:nvSpPr>
          <p:cNvPr id="10" name="Rectangle 9"/>
          <p:cNvSpPr/>
          <p:nvPr/>
        </p:nvSpPr>
        <p:spPr>
          <a:xfrm>
            <a:off x="3869741" y="4865205"/>
            <a:ext cx="2220662" cy="1161198"/>
          </a:xfrm>
          <a:prstGeom prst="rect">
            <a:avLst/>
          </a:prstGeom>
          <a:solidFill>
            <a:schemeClr val="accent6">
              <a:lumMod val="60000"/>
              <a:lumOff val="40000"/>
            </a:schemeClr>
          </a:solidFill>
          <a:ln w="762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3: La politique et l’immigration</a:t>
            </a:r>
            <a:endParaRPr lang="fr-FR" sz="1600" b="1" dirty="0">
              <a:solidFill>
                <a:schemeClr val="tx1"/>
              </a:solidFill>
            </a:endParaRPr>
          </a:p>
        </p:txBody>
      </p:sp>
      <p:sp>
        <p:nvSpPr>
          <p:cNvPr id="11" name="Rectangle 10"/>
          <p:cNvSpPr/>
          <p:nvPr/>
        </p:nvSpPr>
        <p:spPr>
          <a:xfrm>
            <a:off x="6340568" y="211352"/>
            <a:ext cx="4327433" cy="538619"/>
          </a:xfrm>
          <a:prstGeom prst="rect">
            <a:avLst/>
          </a:prstGeom>
          <a:solidFill>
            <a:schemeClr val="accent1">
              <a:lumMod val="60000"/>
              <a:lumOff val="40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Pour ou contre le droit de vote?</a:t>
            </a:r>
            <a:endParaRPr lang="fr-FR" sz="1600" b="1" dirty="0">
              <a:solidFill>
                <a:schemeClr val="tx1"/>
              </a:solidFill>
            </a:endParaRPr>
          </a:p>
        </p:txBody>
      </p:sp>
      <p:sp>
        <p:nvSpPr>
          <p:cNvPr id="12" name="Rectangle 11"/>
          <p:cNvSpPr/>
          <p:nvPr/>
        </p:nvSpPr>
        <p:spPr>
          <a:xfrm>
            <a:off x="6340567" y="901723"/>
            <a:ext cx="4327433" cy="556796"/>
          </a:xfrm>
          <a:prstGeom prst="rect">
            <a:avLst/>
          </a:prstGeom>
          <a:solidFill>
            <a:schemeClr val="accent1">
              <a:lumMod val="60000"/>
              <a:lumOff val="40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b. Les ados et l’engagement politique- motivés ou démotivés?</a:t>
            </a:r>
            <a:endParaRPr lang="fr-FR" sz="1600" b="1" dirty="0">
              <a:solidFill>
                <a:schemeClr val="tx1"/>
              </a:solidFill>
            </a:endParaRPr>
          </a:p>
        </p:txBody>
      </p:sp>
      <p:sp>
        <p:nvSpPr>
          <p:cNvPr id="13" name="Rectangle 12"/>
          <p:cNvSpPr/>
          <p:nvPr/>
        </p:nvSpPr>
        <p:spPr>
          <a:xfrm>
            <a:off x="6340567" y="1635339"/>
            <a:ext cx="4327433" cy="533620"/>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c. Quel avenir pour la politique?</a:t>
            </a:r>
            <a:endParaRPr lang="fr-FR" sz="1600" b="1" dirty="0">
              <a:solidFill>
                <a:schemeClr val="tx1"/>
              </a:solidFill>
            </a:endParaRPr>
          </a:p>
        </p:txBody>
      </p:sp>
      <p:sp>
        <p:nvSpPr>
          <p:cNvPr id="30" name="Rectangle 29"/>
          <p:cNvSpPr/>
          <p:nvPr/>
        </p:nvSpPr>
        <p:spPr>
          <a:xfrm>
            <a:off x="6300245" y="2416718"/>
            <a:ext cx="4327433" cy="533620"/>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Le pouvoir des syndicats</a:t>
            </a:r>
            <a:endParaRPr lang="fr-FR" sz="1600" b="1" dirty="0">
              <a:solidFill>
                <a:schemeClr val="tx1"/>
              </a:solidFill>
            </a:endParaRPr>
          </a:p>
        </p:txBody>
      </p:sp>
      <p:sp>
        <p:nvSpPr>
          <p:cNvPr id="31" name="Rectangle 30"/>
          <p:cNvSpPr/>
          <p:nvPr/>
        </p:nvSpPr>
        <p:spPr>
          <a:xfrm>
            <a:off x="6300245" y="3077989"/>
            <a:ext cx="4327433" cy="533620"/>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b. Manifestations et grèves- sont-elles efficaces?</a:t>
            </a:r>
          </a:p>
          <a:p>
            <a:endParaRPr lang="fr-FR" sz="1600" b="1" dirty="0">
              <a:solidFill>
                <a:schemeClr val="tx1"/>
              </a:solidFill>
            </a:endParaRPr>
          </a:p>
        </p:txBody>
      </p:sp>
      <p:sp>
        <p:nvSpPr>
          <p:cNvPr id="32" name="Rectangle 31"/>
          <p:cNvSpPr/>
          <p:nvPr/>
        </p:nvSpPr>
        <p:spPr>
          <a:xfrm>
            <a:off x="6300244" y="3756741"/>
            <a:ext cx="4327433" cy="533620"/>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c. Attitudes différentes envers ces tensions politiques</a:t>
            </a:r>
          </a:p>
          <a:p>
            <a:endParaRPr lang="fr-FR" sz="1600" b="1" dirty="0">
              <a:solidFill>
                <a:schemeClr val="tx1"/>
              </a:solidFill>
            </a:endParaRPr>
          </a:p>
        </p:txBody>
      </p:sp>
      <p:sp>
        <p:nvSpPr>
          <p:cNvPr id="33" name="Rectangle 32"/>
          <p:cNvSpPr/>
          <p:nvPr/>
        </p:nvSpPr>
        <p:spPr>
          <a:xfrm>
            <a:off x="6300241" y="4588550"/>
            <a:ext cx="4327433" cy="533620"/>
          </a:xfrm>
          <a:prstGeom prst="rect">
            <a:avLst/>
          </a:prstGeom>
          <a:solidFill>
            <a:schemeClr val="accent6">
              <a:lumMod val="60000"/>
              <a:lumOff val="40000"/>
            </a:schemeClr>
          </a:solid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a. Solutions politiques à la question de l’immigration</a:t>
            </a:r>
          </a:p>
          <a:p>
            <a:endParaRPr lang="fr-FR" sz="1600" b="1" dirty="0">
              <a:solidFill>
                <a:schemeClr val="tx1"/>
              </a:solidFill>
            </a:endParaRPr>
          </a:p>
        </p:txBody>
      </p:sp>
      <p:sp>
        <p:nvSpPr>
          <p:cNvPr id="34" name="Rectangle 33"/>
          <p:cNvSpPr/>
          <p:nvPr/>
        </p:nvSpPr>
        <p:spPr>
          <a:xfrm>
            <a:off x="6300241" y="5248915"/>
            <a:ext cx="4327433" cy="53362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b. L’immigration et les partis politiques</a:t>
            </a:r>
          </a:p>
          <a:p>
            <a:endParaRPr lang="fr-FR" sz="1600" b="1" dirty="0">
              <a:solidFill>
                <a:schemeClr val="tx1"/>
              </a:solidFill>
            </a:endParaRPr>
          </a:p>
        </p:txBody>
      </p:sp>
      <p:sp>
        <p:nvSpPr>
          <p:cNvPr id="35" name="Rectangle 34"/>
          <p:cNvSpPr/>
          <p:nvPr/>
        </p:nvSpPr>
        <p:spPr>
          <a:xfrm>
            <a:off x="6300240" y="5937700"/>
            <a:ext cx="4327433" cy="53362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c. L’engagement politique chez les immigrés</a:t>
            </a:r>
          </a:p>
          <a:p>
            <a:endParaRPr lang="fr-FR" sz="1600" b="1" dirty="0">
              <a:solidFill>
                <a:schemeClr val="tx1"/>
              </a:solidFill>
            </a:endParaRPr>
          </a:p>
        </p:txBody>
      </p:sp>
      <p:cxnSp>
        <p:nvCxnSpPr>
          <p:cNvPr id="37" name="Elbow Connector 36"/>
          <p:cNvCxnSpPr>
            <a:stCxn id="4" idx="3"/>
            <a:endCxn id="5" idx="1"/>
          </p:cNvCxnSpPr>
          <p:nvPr/>
        </p:nvCxnSpPr>
        <p:spPr>
          <a:xfrm flipV="1">
            <a:off x="2964575" y="1188196"/>
            <a:ext cx="946678" cy="2333999"/>
          </a:xfrm>
          <a:prstGeom prst="bentConnector3">
            <a:avLst>
              <a:gd name="adj1" fmla="val 47117"/>
            </a:avLst>
          </a:prstGeom>
          <a:ln>
            <a:tailEnd type="triangle"/>
          </a:ln>
        </p:spPr>
        <p:style>
          <a:lnRef idx="3">
            <a:schemeClr val="dk1"/>
          </a:lnRef>
          <a:fillRef idx="0">
            <a:schemeClr val="dk1"/>
          </a:fillRef>
          <a:effectRef idx="2">
            <a:schemeClr val="dk1"/>
          </a:effectRef>
          <a:fontRef idx="minor">
            <a:schemeClr val="tx1"/>
          </a:fontRef>
        </p:style>
      </p:cxnSp>
      <p:cxnSp>
        <p:nvCxnSpPr>
          <p:cNvPr id="39" name="Elbow Connector 38"/>
          <p:cNvCxnSpPr>
            <a:stCxn id="4" idx="3"/>
            <a:endCxn id="10" idx="1"/>
          </p:cNvCxnSpPr>
          <p:nvPr/>
        </p:nvCxnSpPr>
        <p:spPr>
          <a:xfrm>
            <a:off x="2964575" y="3522195"/>
            <a:ext cx="905166" cy="1923609"/>
          </a:xfrm>
          <a:prstGeom prst="bentConnector3">
            <a:avLst>
              <a:gd name="adj1" fmla="val 49454"/>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3174417" y="3522195"/>
            <a:ext cx="69532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360218" y="387927"/>
            <a:ext cx="1502334" cy="400110"/>
          </a:xfrm>
          <a:prstGeom prst="rect">
            <a:avLst/>
          </a:prstGeom>
          <a:noFill/>
        </p:spPr>
        <p:txBody>
          <a:bodyPr wrap="none" rtlCol="0">
            <a:spAutoFit/>
          </a:bodyPr>
          <a:lstStyle/>
          <a:p>
            <a:r>
              <a:rPr lang="fr-FR" sz="2000" b="1" dirty="0"/>
              <a:t>2</a:t>
            </a:r>
            <a:r>
              <a:rPr lang="fr-FR" sz="2000" b="1" dirty="0" smtClean="0"/>
              <a:t>ème année</a:t>
            </a:r>
            <a:endParaRPr lang="fr-FR" sz="2000" b="1" dirty="0"/>
          </a:p>
        </p:txBody>
      </p:sp>
    </p:spTree>
    <p:extLst>
      <p:ext uri="{BB962C8B-B14F-4D97-AF65-F5344CB8AC3E}">
        <p14:creationId xmlns:p14="http://schemas.microsoft.com/office/powerpoint/2010/main" val="1175039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2-17 at 11.02.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4079" y="1473394"/>
            <a:ext cx="9673884" cy="5195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62040" y="0"/>
            <a:ext cx="6525569" cy="646331"/>
          </a:xfrm>
          <a:prstGeom prst="rect">
            <a:avLst/>
          </a:prstGeom>
          <a:noFill/>
        </p:spPr>
        <p:txBody>
          <a:bodyPr wrap="none" rtlCol="0">
            <a:spAutoFit/>
          </a:bodyPr>
          <a:lstStyle/>
          <a:p>
            <a:r>
              <a:rPr lang="fr-FR" sz="3600" b="1" dirty="0" smtClean="0"/>
              <a:t>La France: un pays d’immigration</a:t>
            </a:r>
            <a:endParaRPr lang="fr-FR" sz="2800" b="1" dirty="0"/>
          </a:p>
        </p:txBody>
      </p:sp>
      <p:sp>
        <p:nvSpPr>
          <p:cNvPr id="8" name="TextBox 7"/>
          <p:cNvSpPr txBox="1"/>
          <p:nvPr/>
        </p:nvSpPr>
        <p:spPr>
          <a:xfrm>
            <a:off x="851196" y="918677"/>
            <a:ext cx="10227836" cy="400110"/>
          </a:xfrm>
          <a:prstGeom prst="rect">
            <a:avLst/>
          </a:prstGeom>
          <a:solidFill>
            <a:srgbClr val="DEEBF7"/>
          </a:solidFill>
        </p:spPr>
        <p:txBody>
          <a:bodyPr wrap="square" rtlCol="0">
            <a:spAutoFit/>
          </a:bodyPr>
          <a:lstStyle/>
          <a:p>
            <a:r>
              <a:rPr lang="fr-FR" sz="2000" b="1" dirty="0" smtClean="0"/>
              <a:t>Maintenant, écoutez le passage pour noter votre travail et corriger vos erreurs si nécessaire</a:t>
            </a:r>
            <a:endParaRPr lang="fr-FR" sz="2000" b="1" dirty="0"/>
          </a:p>
        </p:txBody>
      </p:sp>
      <p:pic>
        <p:nvPicPr>
          <p:cNvPr id="2" name="France-pays d immigrati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91248" y="121588"/>
            <a:ext cx="484927" cy="484927"/>
          </a:xfrm>
          <a:prstGeom prst="rect">
            <a:avLst/>
          </a:prstGeom>
        </p:spPr>
      </p:pic>
    </p:spTree>
    <p:extLst>
      <p:ext uri="{BB962C8B-B14F-4D97-AF65-F5344CB8AC3E}">
        <p14:creationId xmlns:p14="http://schemas.microsoft.com/office/powerpoint/2010/main" val="36036108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563" fill="hold"/>
                                        <p:tgtEl>
                                          <p:spTgt spid="2"/>
                                        </p:tgtEl>
                                      </p:cBhvr>
                                    </p:cmd>
                                  </p:childTnLst>
                                </p:cTn>
                              </p:par>
                            </p:childTnLst>
                          </p:cTn>
                        </p:par>
                      </p:childTnLst>
                    </p:cTn>
                  </p:par>
                </p:childTnLst>
              </p:cTn>
              <p:nextCondLst>
                <p:cond evt="onClick" delay="0">
                  <p:tgtEl>
                    <p:spTgt spid="2"/>
                  </p:tgtEl>
                </p:cond>
              </p:nextCondLst>
            </p:seq>
            <p:audio>
              <p:cMediaNode vol="24528">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490" t="4316" r="49619" b="45380"/>
          <a:stretch/>
        </p:blipFill>
        <p:spPr>
          <a:xfrm>
            <a:off x="-120162" y="68831"/>
            <a:ext cx="11794646" cy="6560569"/>
          </a:xfrm>
          <a:prstGeom prst="rect">
            <a:avLst/>
          </a:prstGeom>
        </p:spPr>
      </p:pic>
    </p:spTree>
    <p:extLst>
      <p:ext uri="{BB962C8B-B14F-4D97-AF65-F5344CB8AC3E}">
        <p14:creationId xmlns:p14="http://schemas.microsoft.com/office/powerpoint/2010/main" val="3909612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622" y="0"/>
            <a:ext cx="10515600" cy="715673"/>
          </a:xfrm>
        </p:spPr>
        <p:txBody>
          <a:bodyPr/>
          <a:lstStyle/>
          <a:p>
            <a:r>
              <a:rPr lang="fr-FR" b="1" dirty="0" smtClean="0"/>
              <a:t>Les idées reçues</a:t>
            </a:r>
            <a:endParaRPr lang="fr-FR" b="1" dirty="0"/>
          </a:p>
        </p:txBody>
      </p:sp>
      <p:sp>
        <p:nvSpPr>
          <p:cNvPr id="4" name="TextBox 3"/>
          <p:cNvSpPr txBox="1"/>
          <p:nvPr/>
        </p:nvSpPr>
        <p:spPr>
          <a:xfrm>
            <a:off x="635015" y="1364507"/>
            <a:ext cx="4053306" cy="4801315"/>
          </a:xfrm>
          <a:prstGeom prst="rect">
            <a:avLst/>
          </a:prstGeom>
          <a:solidFill>
            <a:schemeClr val="accent1">
              <a:lumMod val="20000"/>
              <a:lumOff val="80000"/>
            </a:schemeClr>
          </a:solidFill>
        </p:spPr>
        <p:txBody>
          <a:bodyPr wrap="square" rtlCol="0">
            <a:spAutoFit/>
          </a:bodyPr>
          <a:lstStyle/>
          <a:p>
            <a:pPr marL="342900" indent="-342900">
              <a:buAutoNum type="arabicPeriod"/>
            </a:pPr>
            <a:r>
              <a:rPr lang="fr-FR" b="1" dirty="0" smtClean="0"/>
              <a:t>Il y a une hausse massive de l’immigration en France</a:t>
            </a:r>
          </a:p>
          <a:p>
            <a:pPr marL="342900" indent="-342900">
              <a:buAutoNum type="arabicPeriod"/>
            </a:pPr>
            <a:endParaRPr lang="fr-FR" b="1" dirty="0" smtClean="0"/>
          </a:p>
          <a:p>
            <a:pPr marL="342900" indent="-342900">
              <a:buAutoNum type="arabicPeriod"/>
            </a:pPr>
            <a:r>
              <a:rPr lang="fr-FR" b="1" dirty="0" smtClean="0"/>
              <a:t>La France accueille plus d’immigrés que les autres pays.</a:t>
            </a:r>
          </a:p>
          <a:p>
            <a:pPr marL="342900" indent="-342900">
              <a:buAutoNum type="arabicPeriod"/>
            </a:pPr>
            <a:endParaRPr lang="fr-FR" b="1" dirty="0" smtClean="0"/>
          </a:p>
          <a:p>
            <a:pPr marL="342900" indent="-342900">
              <a:buAutoNum type="arabicPeriod"/>
            </a:pPr>
            <a:r>
              <a:rPr lang="fr-FR" b="1" dirty="0" smtClean="0"/>
              <a:t>L’immigration ruine les finances publiques.</a:t>
            </a:r>
          </a:p>
          <a:p>
            <a:pPr marL="342900" indent="-342900">
              <a:buAutoNum type="arabicPeriod"/>
            </a:pPr>
            <a:endParaRPr lang="fr-FR" b="1" dirty="0" smtClean="0"/>
          </a:p>
          <a:p>
            <a:pPr marL="342900" indent="-342900">
              <a:buAutoNum type="arabicPeriod"/>
            </a:pPr>
            <a:r>
              <a:rPr lang="fr-FR" b="1" dirty="0" smtClean="0"/>
              <a:t>Les immigrés sont pauvres et sans qualification.</a:t>
            </a:r>
          </a:p>
          <a:p>
            <a:pPr marL="342900" indent="-342900">
              <a:buAutoNum type="arabicPeriod"/>
            </a:pPr>
            <a:endParaRPr lang="fr-FR" b="1" dirty="0" smtClean="0"/>
          </a:p>
          <a:p>
            <a:pPr marL="342900" indent="-342900">
              <a:buAutoNum type="arabicPeriod"/>
            </a:pPr>
            <a:r>
              <a:rPr lang="fr-FR" b="1" dirty="0" smtClean="0"/>
              <a:t>Les immigrés nous volent nos emplois.</a:t>
            </a:r>
          </a:p>
          <a:p>
            <a:pPr marL="342900" indent="-342900">
              <a:buAutoNum type="arabicPeriod"/>
            </a:pPr>
            <a:endParaRPr lang="fr-FR" b="1" dirty="0" smtClean="0"/>
          </a:p>
          <a:p>
            <a:pPr marL="342900" indent="-342900">
              <a:buAutoNum type="arabicPeriod"/>
            </a:pPr>
            <a:r>
              <a:rPr lang="fr-FR" b="1" dirty="0" smtClean="0"/>
              <a:t>La plupart des immigrés viennent du Maghreb.  </a:t>
            </a:r>
          </a:p>
        </p:txBody>
      </p:sp>
      <p:sp>
        <p:nvSpPr>
          <p:cNvPr id="5" name="TextBox 4"/>
          <p:cNvSpPr txBox="1"/>
          <p:nvPr/>
        </p:nvSpPr>
        <p:spPr>
          <a:xfrm>
            <a:off x="891727" y="716029"/>
            <a:ext cx="7910514" cy="523220"/>
          </a:xfrm>
          <a:prstGeom prst="rect">
            <a:avLst/>
          </a:prstGeom>
          <a:noFill/>
        </p:spPr>
        <p:txBody>
          <a:bodyPr wrap="none" rtlCol="0">
            <a:spAutoFit/>
          </a:bodyPr>
          <a:lstStyle/>
          <a:p>
            <a:r>
              <a:rPr lang="fr-FR" sz="2800" b="1" dirty="0" smtClean="0"/>
              <a:t>Reliez ces idées reçues aux faits qui les contredisent</a:t>
            </a:r>
            <a:endParaRPr lang="fr-FR" sz="28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5206" y="107957"/>
            <a:ext cx="759779" cy="661455"/>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777380010"/>
              </p:ext>
            </p:extLst>
          </p:nvPr>
        </p:nvGraphicFramePr>
        <p:xfrm>
          <a:off x="635017" y="6115443"/>
          <a:ext cx="4066818" cy="566928"/>
        </p:xfrm>
        <a:graphic>
          <a:graphicData uri="http://schemas.openxmlformats.org/drawingml/2006/table">
            <a:tbl>
              <a:tblPr firstRow="1" bandRow="1">
                <a:tableStyleId>{5C22544A-7EE6-4342-B048-85BDC9FD1C3A}</a:tableStyleId>
              </a:tblPr>
              <a:tblGrid>
                <a:gridCol w="677803">
                  <a:extLst>
                    <a:ext uri="{9D8B030D-6E8A-4147-A177-3AD203B41FA5}">
                      <a16:colId xmlns:a16="http://schemas.microsoft.com/office/drawing/2014/main" val="20000"/>
                    </a:ext>
                  </a:extLst>
                </a:gridCol>
                <a:gridCol w="677803">
                  <a:extLst>
                    <a:ext uri="{9D8B030D-6E8A-4147-A177-3AD203B41FA5}">
                      <a16:colId xmlns:a16="http://schemas.microsoft.com/office/drawing/2014/main" val="20001"/>
                    </a:ext>
                  </a:extLst>
                </a:gridCol>
                <a:gridCol w="677803">
                  <a:extLst>
                    <a:ext uri="{9D8B030D-6E8A-4147-A177-3AD203B41FA5}">
                      <a16:colId xmlns:a16="http://schemas.microsoft.com/office/drawing/2014/main" val="20002"/>
                    </a:ext>
                  </a:extLst>
                </a:gridCol>
                <a:gridCol w="677803">
                  <a:extLst>
                    <a:ext uri="{9D8B030D-6E8A-4147-A177-3AD203B41FA5}">
                      <a16:colId xmlns:a16="http://schemas.microsoft.com/office/drawing/2014/main" val="20003"/>
                    </a:ext>
                  </a:extLst>
                </a:gridCol>
                <a:gridCol w="677803">
                  <a:extLst>
                    <a:ext uri="{9D8B030D-6E8A-4147-A177-3AD203B41FA5}">
                      <a16:colId xmlns:a16="http://schemas.microsoft.com/office/drawing/2014/main" val="20004"/>
                    </a:ext>
                  </a:extLst>
                </a:gridCol>
                <a:gridCol w="677803">
                  <a:extLst>
                    <a:ext uri="{9D8B030D-6E8A-4147-A177-3AD203B41FA5}">
                      <a16:colId xmlns:a16="http://schemas.microsoft.com/office/drawing/2014/main" val="20005"/>
                    </a:ext>
                  </a:extLst>
                </a:gridCol>
              </a:tblGrid>
              <a:tr h="247401">
                <a:tc>
                  <a:txBody>
                    <a:bodyPr/>
                    <a:lstStyle/>
                    <a:p>
                      <a:pPr algn="ctr">
                        <a:lnSpc>
                          <a:spcPct val="70000"/>
                        </a:lnSpc>
                      </a:pPr>
                      <a:r>
                        <a:rPr lang="fr-FR" b="1" dirty="0" smtClean="0">
                          <a:solidFill>
                            <a:schemeClr val="tx1"/>
                          </a:solidFill>
                        </a:rPr>
                        <a:t>1</a:t>
                      </a:r>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lnSpc>
                          <a:spcPct val="70000"/>
                        </a:lnSpc>
                      </a:pPr>
                      <a:r>
                        <a:rPr lang="fr-FR" b="1" dirty="0" smtClean="0">
                          <a:solidFill>
                            <a:schemeClr val="tx1"/>
                          </a:solidFill>
                        </a:rPr>
                        <a:t>2</a:t>
                      </a:r>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lnSpc>
                          <a:spcPct val="70000"/>
                        </a:lnSpc>
                      </a:pPr>
                      <a:r>
                        <a:rPr lang="fr-FR" b="1" dirty="0" smtClean="0">
                          <a:solidFill>
                            <a:schemeClr val="tx1"/>
                          </a:solidFill>
                        </a:rPr>
                        <a:t>3</a:t>
                      </a:r>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lnSpc>
                          <a:spcPct val="70000"/>
                        </a:lnSpc>
                      </a:pPr>
                      <a:r>
                        <a:rPr lang="fr-FR" b="1" dirty="0" smtClean="0">
                          <a:solidFill>
                            <a:schemeClr val="tx1"/>
                          </a:solidFill>
                        </a:rPr>
                        <a:t>4</a:t>
                      </a:r>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lnSpc>
                          <a:spcPct val="70000"/>
                        </a:lnSpc>
                      </a:pPr>
                      <a:r>
                        <a:rPr lang="fr-FR" b="1" dirty="0" smtClean="0">
                          <a:solidFill>
                            <a:schemeClr val="tx1"/>
                          </a:solidFill>
                        </a:rPr>
                        <a:t>5</a:t>
                      </a:r>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lnSpc>
                          <a:spcPct val="70000"/>
                        </a:lnSpc>
                      </a:pPr>
                      <a:r>
                        <a:rPr lang="fr-FR" b="1" dirty="0" smtClean="0">
                          <a:solidFill>
                            <a:schemeClr val="tx1"/>
                          </a:solidFill>
                        </a:rPr>
                        <a:t>6</a:t>
                      </a:r>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47401">
                <a:tc>
                  <a:txBody>
                    <a:bodyPr/>
                    <a:lstStyle/>
                    <a:p>
                      <a:pPr>
                        <a:lnSpc>
                          <a:spcPct val="70000"/>
                        </a:lnSpc>
                      </a:pPr>
                      <a:endParaRPr lang="fr-FR" b="1">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70000"/>
                        </a:lnSpc>
                      </a:pPr>
                      <a:endParaRPr lang="fr-FR" b="1">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70000"/>
                        </a:lnSpc>
                      </a:pPr>
                      <a:endParaRPr lang="fr-FR" b="1">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70000"/>
                        </a:lnSpc>
                      </a:pPr>
                      <a:endParaRPr lang="fr-FR" b="1">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70000"/>
                        </a:lnSpc>
                      </a:pPr>
                      <a:endParaRPr lang="fr-FR" b="1">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70000"/>
                        </a:lnSpc>
                      </a:pPr>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TextBox 7"/>
          <p:cNvSpPr txBox="1"/>
          <p:nvPr/>
        </p:nvSpPr>
        <p:spPr>
          <a:xfrm>
            <a:off x="5336850" y="1391527"/>
            <a:ext cx="6714973" cy="5355313"/>
          </a:xfrm>
          <a:prstGeom prst="rect">
            <a:avLst/>
          </a:prstGeom>
          <a:solidFill>
            <a:schemeClr val="accent6">
              <a:lumMod val="20000"/>
              <a:lumOff val="80000"/>
            </a:schemeClr>
          </a:solidFill>
        </p:spPr>
        <p:txBody>
          <a:bodyPr wrap="square" rtlCol="0">
            <a:spAutoFit/>
          </a:bodyPr>
          <a:lstStyle/>
          <a:p>
            <a:pPr marL="342900" indent="-342900" algn="just">
              <a:buAutoNum type="alphaLcPeriod"/>
            </a:pPr>
            <a:r>
              <a:rPr lang="fr-FR" b="1" dirty="0" smtClean="0"/>
              <a:t>Prés d’un immigré sur deux entré en France est né dans un pays européen.</a:t>
            </a:r>
          </a:p>
          <a:p>
            <a:pPr marL="342900" indent="-342900" algn="just">
              <a:buAutoNum type="alphaLcPeriod"/>
            </a:pPr>
            <a:endParaRPr lang="fr-FR" b="1" dirty="0" smtClean="0"/>
          </a:p>
          <a:p>
            <a:pPr marL="342900" indent="-342900" algn="just">
              <a:buAutoNum type="alphaLcPeriod"/>
            </a:pPr>
            <a:r>
              <a:rPr lang="fr-FR" b="1" dirty="0" smtClean="0"/>
              <a:t>En 30 ans, on compte une hausse de 1,2 point de la part des immigrés et une légère baisse de la part des étrangers.</a:t>
            </a:r>
          </a:p>
          <a:p>
            <a:pPr marL="342900" indent="-342900" algn="just">
              <a:buAutoNum type="alphaLcPeriod"/>
            </a:pPr>
            <a:endParaRPr lang="fr-FR" b="1" dirty="0" smtClean="0"/>
          </a:p>
          <a:p>
            <a:pPr marL="342900" indent="-342900" algn="just">
              <a:buAutoNum type="alphaLcPeriod"/>
            </a:pPr>
            <a:r>
              <a:rPr lang="fr-FR" b="1" dirty="0" smtClean="0"/>
              <a:t>La France est moins concernée que ses pays voisins (le Royaume-Unis, l’Espagne, L’Italie, l’Allemagne) par l’immigration.</a:t>
            </a:r>
          </a:p>
          <a:p>
            <a:pPr marL="342900" indent="-342900" algn="just">
              <a:buAutoNum type="alphaLcPeriod"/>
            </a:pPr>
            <a:endParaRPr lang="fr-FR" b="1" dirty="0" smtClean="0"/>
          </a:p>
          <a:p>
            <a:pPr marL="342900" indent="-342900" algn="just">
              <a:buAutoNum type="alphaLcPeriod"/>
            </a:pPr>
            <a:r>
              <a:rPr lang="fr-FR" b="1" dirty="0" smtClean="0"/>
              <a:t>Plus de la moitié des immigrés entrés en France sont au moins titulaires d’un diplôme de niveau baccalauréat.</a:t>
            </a:r>
          </a:p>
          <a:p>
            <a:pPr marL="342900" indent="-342900" algn="just">
              <a:buAutoNum type="alphaLcPeriod"/>
            </a:pPr>
            <a:endParaRPr lang="fr-FR" b="1" dirty="0" smtClean="0"/>
          </a:p>
          <a:p>
            <a:pPr marL="342900" indent="-342900" algn="just">
              <a:buFontTx/>
              <a:buAutoNum type="alphaLcPeriod"/>
            </a:pPr>
            <a:r>
              <a:rPr lang="fr-FR" b="1" dirty="0"/>
              <a:t>Les jeunes «français» sont de plus en plus diplômés, ils aspirent à des fonctions de plus haut niveau. En conséquence, beaucoup d’emplois non qualifiés, de manœuvre, de services, de construction sont laissés vacants. </a:t>
            </a:r>
            <a:endParaRPr lang="fr-FR" b="1" dirty="0" smtClean="0"/>
          </a:p>
          <a:p>
            <a:pPr algn="just"/>
            <a:endParaRPr lang="fr-FR" b="1" dirty="0"/>
          </a:p>
          <a:p>
            <a:pPr marL="342900" indent="-342900" algn="just">
              <a:buFontTx/>
              <a:buAutoNum type="alphaLcPeriod"/>
            </a:pPr>
            <a:r>
              <a:rPr lang="fr-FR" b="1" dirty="0" smtClean="0"/>
              <a:t>Les études estiment à </a:t>
            </a:r>
            <a:r>
              <a:rPr lang="fr-FR" b="1" dirty="0"/>
              <a:t>68,4 milliards d'euros les prestations versées aux immigrés et à 72,026 milliards leurs cotisations</a:t>
            </a:r>
            <a:r>
              <a:rPr lang="fr-FR" b="1" dirty="0" smtClean="0"/>
              <a:t>.</a:t>
            </a:r>
          </a:p>
        </p:txBody>
      </p:sp>
    </p:spTree>
    <p:extLst>
      <p:ext uri="{BB962C8B-B14F-4D97-AF65-F5344CB8AC3E}">
        <p14:creationId xmlns:p14="http://schemas.microsoft.com/office/powerpoint/2010/main" val="114440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622" y="0"/>
            <a:ext cx="10515600" cy="715673"/>
          </a:xfrm>
        </p:spPr>
        <p:txBody>
          <a:bodyPr/>
          <a:lstStyle/>
          <a:p>
            <a:r>
              <a:rPr lang="fr-FR" b="1" dirty="0" smtClean="0"/>
              <a:t>Les idées reçues</a:t>
            </a:r>
            <a:endParaRPr lang="fr-FR" b="1" dirty="0"/>
          </a:p>
        </p:txBody>
      </p:sp>
      <p:sp>
        <p:nvSpPr>
          <p:cNvPr id="4" name="TextBox 3"/>
          <p:cNvSpPr txBox="1"/>
          <p:nvPr/>
        </p:nvSpPr>
        <p:spPr>
          <a:xfrm>
            <a:off x="635015" y="1364507"/>
            <a:ext cx="4053306" cy="4801315"/>
          </a:xfrm>
          <a:prstGeom prst="rect">
            <a:avLst/>
          </a:prstGeom>
          <a:solidFill>
            <a:schemeClr val="accent1">
              <a:lumMod val="20000"/>
              <a:lumOff val="80000"/>
            </a:schemeClr>
          </a:solidFill>
        </p:spPr>
        <p:txBody>
          <a:bodyPr wrap="square" rtlCol="0">
            <a:spAutoFit/>
          </a:bodyPr>
          <a:lstStyle/>
          <a:p>
            <a:pPr marL="342900" indent="-342900">
              <a:buAutoNum type="arabicPeriod"/>
            </a:pPr>
            <a:r>
              <a:rPr lang="fr-FR" b="1" dirty="0" smtClean="0"/>
              <a:t>Il y a une hausse massive de l’immigration en France</a:t>
            </a:r>
          </a:p>
          <a:p>
            <a:pPr marL="342900" indent="-342900">
              <a:buAutoNum type="arabicPeriod"/>
            </a:pPr>
            <a:endParaRPr lang="fr-FR" b="1" dirty="0" smtClean="0"/>
          </a:p>
          <a:p>
            <a:pPr marL="342900" indent="-342900">
              <a:buAutoNum type="arabicPeriod"/>
            </a:pPr>
            <a:r>
              <a:rPr lang="fr-FR" b="1" dirty="0" smtClean="0"/>
              <a:t>La France accueille plus d’immigrés que les autres pays.</a:t>
            </a:r>
          </a:p>
          <a:p>
            <a:pPr marL="342900" indent="-342900">
              <a:buAutoNum type="arabicPeriod"/>
            </a:pPr>
            <a:endParaRPr lang="fr-FR" b="1" dirty="0" smtClean="0"/>
          </a:p>
          <a:p>
            <a:pPr marL="342900" indent="-342900">
              <a:buAutoNum type="arabicPeriod"/>
            </a:pPr>
            <a:r>
              <a:rPr lang="fr-FR" b="1" dirty="0" smtClean="0"/>
              <a:t>L’immigration ruine les finances publiques.</a:t>
            </a:r>
          </a:p>
          <a:p>
            <a:pPr marL="342900" indent="-342900">
              <a:buAutoNum type="arabicPeriod"/>
            </a:pPr>
            <a:endParaRPr lang="fr-FR" b="1" dirty="0" smtClean="0"/>
          </a:p>
          <a:p>
            <a:pPr marL="342900" indent="-342900">
              <a:buAutoNum type="arabicPeriod"/>
            </a:pPr>
            <a:r>
              <a:rPr lang="fr-FR" b="1" dirty="0" smtClean="0"/>
              <a:t>Les immigrés sont pauvres et sans qualification.</a:t>
            </a:r>
          </a:p>
          <a:p>
            <a:pPr marL="342900" indent="-342900">
              <a:buAutoNum type="arabicPeriod"/>
            </a:pPr>
            <a:endParaRPr lang="fr-FR" b="1" dirty="0" smtClean="0"/>
          </a:p>
          <a:p>
            <a:pPr marL="342900" indent="-342900">
              <a:buAutoNum type="arabicPeriod"/>
            </a:pPr>
            <a:r>
              <a:rPr lang="fr-FR" b="1" dirty="0" smtClean="0"/>
              <a:t>Les immigrés nous volent nos emplois.</a:t>
            </a:r>
          </a:p>
          <a:p>
            <a:pPr marL="342900" indent="-342900">
              <a:buAutoNum type="arabicPeriod"/>
            </a:pPr>
            <a:endParaRPr lang="fr-FR" b="1" dirty="0" smtClean="0"/>
          </a:p>
          <a:p>
            <a:pPr marL="342900" indent="-342900">
              <a:buAutoNum type="arabicPeriod"/>
            </a:pPr>
            <a:r>
              <a:rPr lang="fr-FR" b="1" dirty="0" smtClean="0"/>
              <a:t>La plupart des immigrés viennent du Maghreb.  </a:t>
            </a:r>
          </a:p>
        </p:txBody>
      </p:sp>
      <p:sp>
        <p:nvSpPr>
          <p:cNvPr id="5" name="TextBox 4"/>
          <p:cNvSpPr txBox="1"/>
          <p:nvPr/>
        </p:nvSpPr>
        <p:spPr>
          <a:xfrm>
            <a:off x="891727" y="716029"/>
            <a:ext cx="7910514" cy="523220"/>
          </a:xfrm>
          <a:prstGeom prst="rect">
            <a:avLst/>
          </a:prstGeom>
          <a:noFill/>
        </p:spPr>
        <p:txBody>
          <a:bodyPr wrap="none" rtlCol="0">
            <a:spAutoFit/>
          </a:bodyPr>
          <a:lstStyle/>
          <a:p>
            <a:r>
              <a:rPr lang="fr-FR" sz="2800" b="1" dirty="0" smtClean="0"/>
              <a:t>Reliez ces idées reçues aux faits qui les contredisent</a:t>
            </a:r>
            <a:endParaRPr lang="fr-FR" sz="28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5206" y="107957"/>
            <a:ext cx="759779" cy="661455"/>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389829184"/>
              </p:ext>
            </p:extLst>
          </p:nvPr>
        </p:nvGraphicFramePr>
        <p:xfrm>
          <a:off x="635017" y="6115443"/>
          <a:ext cx="4066818" cy="630936"/>
        </p:xfrm>
        <a:graphic>
          <a:graphicData uri="http://schemas.openxmlformats.org/drawingml/2006/table">
            <a:tbl>
              <a:tblPr firstRow="1" bandRow="1">
                <a:tableStyleId>{5C22544A-7EE6-4342-B048-85BDC9FD1C3A}</a:tableStyleId>
              </a:tblPr>
              <a:tblGrid>
                <a:gridCol w="677803">
                  <a:extLst>
                    <a:ext uri="{9D8B030D-6E8A-4147-A177-3AD203B41FA5}">
                      <a16:colId xmlns:a16="http://schemas.microsoft.com/office/drawing/2014/main" val="20000"/>
                    </a:ext>
                  </a:extLst>
                </a:gridCol>
                <a:gridCol w="677803">
                  <a:extLst>
                    <a:ext uri="{9D8B030D-6E8A-4147-A177-3AD203B41FA5}">
                      <a16:colId xmlns:a16="http://schemas.microsoft.com/office/drawing/2014/main" val="20001"/>
                    </a:ext>
                  </a:extLst>
                </a:gridCol>
                <a:gridCol w="677803">
                  <a:extLst>
                    <a:ext uri="{9D8B030D-6E8A-4147-A177-3AD203B41FA5}">
                      <a16:colId xmlns:a16="http://schemas.microsoft.com/office/drawing/2014/main" val="20002"/>
                    </a:ext>
                  </a:extLst>
                </a:gridCol>
                <a:gridCol w="677803">
                  <a:extLst>
                    <a:ext uri="{9D8B030D-6E8A-4147-A177-3AD203B41FA5}">
                      <a16:colId xmlns:a16="http://schemas.microsoft.com/office/drawing/2014/main" val="20003"/>
                    </a:ext>
                  </a:extLst>
                </a:gridCol>
                <a:gridCol w="677803">
                  <a:extLst>
                    <a:ext uri="{9D8B030D-6E8A-4147-A177-3AD203B41FA5}">
                      <a16:colId xmlns:a16="http://schemas.microsoft.com/office/drawing/2014/main" val="20004"/>
                    </a:ext>
                  </a:extLst>
                </a:gridCol>
                <a:gridCol w="677803">
                  <a:extLst>
                    <a:ext uri="{9D8B030D-6E8A-4147-A177-3AD203B41FA5}">
                      <a16:colId xmlns:a16="http://schemas.microsoft.com/office/drawing/2014/main" val="20005"/>
                    </a:ext>
                  </a:extLst>
                </a:gridCol>
              </a:tblGrid>
              <a:tr h="247401">
                <a:tc>
                  <a:txBody>
                    <a:bodyPr/>
                    <a:lstStyle/>
                    <a:p>
                      <a:pPr algn="ctr">
                        <a:lnSpc>
                          <a:spcPct val="70000"/>
                        </a:lnSpc>
                      </a:pPr>
                      <a:r>
                        <a:rPr lang="fr-FR" b="1" dirty="0" smtClean="0">
                          <a:solidFill>
                            <a:schemeClr val="tx1"/>
                          </a:solidFill>
                        </a:rPr>
                        <a:t>1</a:t>
                      </a:r>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lnSpc>
                          <a:spcPct val="70000"/>
                        </a:lnSpc>
                      </a:pPr>
                      <a:r>
                        <a:rPr lang="fr-FR" b="1" dirty="0" smtClean="0">
                          <a:solidFill>
                            <a:schemeClr val="tx1"/>
                          </a:solidFill>
                        </a:rPr>
                        <a:t>2</a:t>
                      </a:r>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lnSpc>
                          <a:spcPct val="70000"/>
                        </a:lnSpc>
                      </a:pPr>
                      <a:r>
                        <a:rPr lang="fr-FR" b="1" dirty="0" smtClean="0">
                          <a:solidFill>
                            <a:schemeClr val="tx1"/>
                          </a:solidFill>
                        </a:rPr>
                        <a:t>3</a:t>
                      </a:r>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lnSpc>
                          <a:spcPct val="70000"/>
                        </a:lnSpc>
                      </a:pPr>
                      <a:r>
                        <a:rPr lang="fr-FR" b="1" dirty="0" smtClean="0">
                          <a:solidFill>
                            <a:schemeClr val="tx1"/>
                          </a:solidFill>
                        </a:rPr>
                        <a:t>4</a:t>
                      </a:r>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lnSpc>
                          <a:spcPct val="70000"/>
                        </a:lnSpc>
                      </a:pPr>
                      <a:r>
                        <a:rPr lang="fr-FR" b="1" dirty="0" smtClean="0">
                          <a:solidFill>
                            <a:schemeClr val="tx1"/>
                          </a:solidFill>
                        </a:rPr>
                        <a:t>5</a:t>
                      </a:r>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lnSpc>
                          <a:spcPct val="70000"/>
                        </a:lnSpc>
                      </a:pPr>
                      <a:r>
                        <a:rPr lang="fr-FR" b="1" dirty="0" smtClean="0">
                          <a:solidFill>
                            <a:schemeClr val="tx1"/>
                          </a:solidFill>
                        </a:rPr>
                        <a:t>6</a:t>
                      </a:r>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47401">
                <a:tc>
                  <a:txBody>
                    <a:bodyPr/>
                    <a:lstStyle/>
                    <a:p>
                      <a:pPr algn="ctr">
                        <a:lnSpc>
                          <a:spcPct val="70000"/>
                        </a:lnSpc>
                      </a:pPr>
                      <a:r>
                        <a:rPr lang="fr-FR" sz="2400" b="1" dirty="0" smtClean="0">
                          <a:solidFill>
                            <a:srgbClr val="FF0000"/>
                          </a:solidFill>
                        </a:rPr>
                        <a:t>b</a:t>
                      </a:r>
                      <a:endParaRPr lang="fr-FR" sz="2400"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lnSpc>
                          <a:spcPct val="70000"/>
                        </a:lnSpc>
                      </a:pPr>
                      <a:r>
                        <a:rPr lang="fr-FR" sz="2400" b="1" dirty="0" smtClean="0">
                          <a:solidFill>
                            <a:srgbClr val="FF0000"/>
                          </a:solidFill>
                        </a:rPr>
                        <a:t>c</a:t>
                      </a:r>
                      <a:endParaRPr lang="fr-FR" sz="2400"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lnSpc>
                          <a:spcPct val="70000"/>
                        </a:lnSpc>
                      </a:pPr>
                      <a:r>
                        <a:rPr lang="fr-FR" sz="2400" b="1" dirty="0" smtClean="0">
                          <a:solidFill>
                            <a:srgbClr val="FF0000"/>
                          </a:solidFill>
                        </a:rPr>
                        <a:t>f</a:t>
                      </a:r>
                      <a:endParaRPr lang="fr-FR" sz="2400"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lnSpc>
                          <a:spcPct val="70000"/>
                        </a:lnSpc>
                      </a:pPr>
                      <a:r>
                        <a:rPr lang="fr-FR" sz="2400" b="1" dirty="0" smtClean="0">
                          <a:solidFill>
                            <a:srgbClr val="FF0000"/>
                          </a:solidFill>
                        </a:rPr>
                        <a:t>d</a:t>
                      </a:r>
                      <a:endParaRPr lang="fr-FR" sz="2400"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lnSpc>
                          <a:spcPct val="70000"/>
                        </a:lnSpc>
                      </a:pPr>
                      <a:r>
                        <a:rPr lang="fr-FR" sz="2400" b="1" dirty="0" smtClean="0">
                          <a:solidFill>
                            <a:srgbClr val="FF0000"/>
                          </a:solidFill>
                        </a:rPr>
                        <a:t>e</a:t>
                      </a:r>
                      <a:endParaRPr lang="fr-FR" sz="2400"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lnSpc>
                          <a:spcPct val="70000"/>
                        </a:lnSpc>
                      </a:pPr>
                      <a:r>
                        <a:rPr lang="fr-FR" sz="2400" b="1" dirty="0" smtClean="0">
                          <a:solidFill>
                            <a:srgbClr val="FF0000"/>
                          </a:solidFill>
                        </a:rPr>
                        <a:t>a</a:t>
                      </a:r>
                      <a:endParaRPr lang="fr-FR" sz="2400"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TextBox 7"/>
          <p:cNvSpPr txBox="1"/>
          <p:nvPr/>
        </p:nvSpPr>
        <p:spPr>
          <a:xfrm>
            <a:off x="5336850" y="1391527"/>
            <a:ext cx="6714973" cy="5355313"/>
          </a:xfrm>
          <a:prstGeom prst="rect">
            <a:avLst/>
          </a:prstGeom>
          <a:solidFill>
            <a:schemeClr val="accent6">
              <a:lumMod val="20000"/>
              <a:lumOff val="80000"/>
            </a:schemeClr>
          </a:solidFill>
        </p:spPr>
        <p:txBody>
          <a:bodyPr wrap="square" rtlCol="0">
            <a:spAutoFit/>
          </a:bodyPr>
          <a:lstStyle/>
          <a:p>
            <a:pPr marL="342900" indent="-342900" algn="just">
              <a:buAutoNum type="alphaLcPeriod"/>
            </a:pPr>
            <a:r>
              <a:rPr lang="fr-FR" b="1" dirty="0" smtClean="0"/>
              <a:t>Prés d’un immigré sur deux entré en France est né dans un pays européen.</a:t>
            </a:r>
          </a:p>
          <a:p>
            <a:pPr marL="342900" indent="-342900" algn="just">
              <a:buAutoNum type="alphaLcPeriod"/>
            </a:pPr>
            <a:endParaRPr lang="fr-FR" b="1" dirty="0" smtClean="0"/>
          </a:p>
          <a:p>
            <a:pPr marL="342900" indent="-342900" algn="just">
              <a:buAutoNum type="alphaLcPeriod"/>
            </a:pPr>
            <a:r>
              <a:rPr lang="fr-FR" b="1" dirty="0" smtClean="0"/>
              <a:t>En 30 ans, on compte une hausse de 1,2 point de la part des immigrés et une légère baisse de la part des étrangers.</a:t>
            </a:r>
          </a:p>
          <a:p>
            <a:pPr marL="342900" indent="-342900" algn="just">
              <a:buAutoNum type="alphaLcPeriod"/>
            </a:pPr>
            <a:endParaRPr lang="fr-FR" b="1" dirty="0" smtClean="0"/>
          </a:p>
          <a:p>
            <a:pPr marL="342900" indent="-342900" algn="just">
              <a:buAutoNum type="alphaLcPeriod"/>
            </a:pPr>
            <a:r>
              <a:rPr lang="fr-FR" b="1" dirty="0" smtClean="0"/>
              <a:t>La France est moins concernée que ses pays voisins (le Royaume-Unis, l’Espagne, L’Italie, l’Allemagne) par l’immigration.</a:t>
            </a:r>
          </a:p>
          <a:p>
            <a:pPr marL="342900" indent="-342900" algn="just">
              <a:buAutoNum type="alphaLcPeriod"/>
            </a:pPr>
            <a:endParaRPr lang="fr-FR" b="1" dirty="0" smtClean="0"/>
          </a:p>
          <a:p>
            <a:pPr marL="342900" indent="-342900" algn="just">
              <a:buAutoNum type="alphaLcPeriod"/>
            </a:pPr>
            <a:r>
              <a:rPr lang="fr-FR" b="1" dirty="0" smtClean="0"/>
              <a:t>Plus de la moitié des immigrés entrés en France sont au moins titulaires d’un diplôme de niveau baccalauréat.</a:t>
            </a:r>
          </a:p>
          <a:p>
            <a:pPr marL="342900" indent="-342900" algn="just">
              <a:buAutoNum type="alphaLcPeriod"/>
            </a:pPr>
            <a:endParaRPr lang="fr-FR" b="1" dirty="0" smtClean="0"/>
          </a:p>
          <a:p>
            <a:pPr marL="342900" indent="-342900" algn="just">
              <a:buFontTx/>
              <a:buAutoNum type="alphaLcPeriod"/>
            </a:pPr>
            <a:r>
              <a:rPr lang="fr-FR" b="1" dirty="0"/>
              <a:t>Les jeunes «français» sont de plus en plus diplômés, ils aspirent à des fonctions de plus haut niveau. En conséquence, beaucoup d’emplois non qualifiés, de manœuvre, de services, de construction sont laissés vacants. </a:t>
            </a:r>
            <a:endParaRPr lang="fr-FR" b="1" dirty="0" smtClean="0"/>
          </a:p>
          <a:p>
            <a:pPr algn="just"/>
            <a:endParaRPr lang="fr-FR" b="1" dirty="0"/>
          </a:p>
          <a:p>
            <a:pPr marL="342900" indent="-342900" algn="just">
              <a:buFontTx/>
              <a:buAutoNum type="alphaLcPeriod"/>
            </a:pPr>
            <a:r>
              <a:rPr lang="fr-FR" b="1" dirty="0" smtClean="0"/>
              <a:t>Les études estiment à </a:t>
            </a:r>
            <a:r>
              <a:rPr lang="fr-FR" b="1" dirty="0"/>
              <a:t>68,4 milliards d'euros les prestations versées aux immigrés et à 72,026 milliards leurs cotisations</a:t>
            </a:r>
            <a:r>
              <a:rPr lang="fr-FR" b="1" dirty="0" smtClean="0"/>
              <a:t>.</a:t>
            </a:r>
          </a:p>
        </p:txBody>
      </p:sp>
      <p:sp>
        <p:nvSpPr>
          <p:cNvPr id="3" name="TextBox 2"/>
          <p:cNvSpPr txBox="1"/>
          <p:nvPr/>
        </p:nvSpPr>
        <p:spPr>
          <a:xfrm>
            <a:off x="8282251" y="148610"/>
            <a:ext cx="2368757" cy="584776"/>
          </a:xfrm>
          <a:prstGeom prst="rect">
            <a:avLst/>
          </a:prstGeom>
          <a:noFill/>
        </p:spPr>
        <p:txBody>
          <a:bodyPr wrap="none" rtlCol="0">
            <a:spAutoFit/>
          </a:bodyPr>
          <a:lstStyle/>
          <a:p>
            <a:r>
              <a:rPr lang="fr-FR" sz="3200" b="1" dirty="0" smtClean="0">
                <a:solidFill>
                  <a:srgbClr val="FF0000"/>
                </a:solidFill>
              </a:rPr>
              <a:t>Les réponses</a:t>
            </a:r>
            <a:endParaRPr lang="fr-FR" sz="3200" b="1" dirty="0">
              <a:solidFill>
                <a:srgbClr val="FF0000"/>
              </a:solidFill>
            </a:endParaRPr>
          </a:p>
        </p:txBody>
      </p:sp>
    </p:spTree>
    <p:extLst>
      <p:ext uri="{BB962C8B-B14F-4D97-AF65-F5344CB8AC3E}">
        <p14:creationId xmlns:p14="http://schemas.microsoft.com/office/powerpoint/2010/main" val="1068715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7429" y="798548"/>
            <a:ext cx="10515600" cy="592979"/>
          </a:xfrm>
          <a:noFill/>
        </p:spPr>
        <p:txBody>
          <a:bodyPr>
            <a:normAutofit/>
          </a:bodyPr>
          <a:lstStyle/>
          <a:p>
            <a:pPr marL="0" indent="0">
              <a:buNone/>
            </a:pPr>
            <a:r>
              <a:rPr lang="fr-FR" b="1" dirty="0" smtClean="0"/>
              <a:t>Écoutez le passage et complétez les activités (feuille d’exercice)</a:t>
            </a:r>
          </a:p>
          <a:p>
            <a:endParaRPr lang="fr-FR" b="1" dirty="0"/>
          </a:p>
        </p:txBody>
      </p:sp>
      <p:sp>
        <p:nvSpPr>
          <p:cNvPr id="2" name="TextBox 1"/>
          <p:cNvSpPr txBox="1"/>
          <p:nvPr/>
        </p:nvSpPr>
        <p:spPr>
          <a:xfrm>
            <a:off x="729595" y="0"/>
            <a:ext cx="7977514" cy="707886"/>
          </a:xfrm>
          <a:prstGeom prst="rect">
            <a:avLst/>
          </a:prstGeom>
          <a:noFill/>
        </p:spPr>
        <p:txBody>
          <a:bodyPr wrap="none" rtlCol="0">
            <a:spAutoFit/>
          </a:bodyPr>
          <a:lstStyle/>
          <a:p>
            <a:r>
              <a:rPr lang="fr-FR" sz="4000" b="1" dirty="0" smtClean="0"/>
              <a:t>La réalité de l’immigration en France</a:t>
            </a:r>
            <a:endParaRPr lang="fr-FR" sz="4000" b="1" dirty="0"/>
          </a:p>
        </p:txBody>
      </p:sp>
      <p:pic>
        <p:nvPicPr>
          <p:cNvPr id="4" name="realite immigration en franc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12846" y="148608"/>
            <a:ext cx="471417" cy="471417"/>
          </a:xfrm>
          <a:prstGeom prst="rect">
            <a:avLst/>
          </a:prstGeom>
        </p:spPr>
      </p:pic>
      <p:pic>
        <p:nvPicPr>
          <p:cNvPr id="5"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74" y="1577473"/>
            <a:ext cx="398301" cy="426332"/>
          </a:xfrm>
          <a:prstGeom prst="rect">
            <a:avLst/>
          </a:prstGeom>
          <a:solidFill>
            <a:schemeClr val="bg1"/>
          </a:solidFill>
          <a:ln>
            <a:solidFill>
              <a:srgbClr val="0070C0"/>
            </a:solidFill>
          </a:ln>
        </p:spPr>
      </p:pic>
      <p:sp>
        <p:nvSpPr>
          <p:cNvPr id="6" name="TextBox 5"/>
          <p:cNvSpPr txBox="1"/>
          <p:nvPr/>
        </p:nvSpPr>
        <p:spPr>
          <a:xfrm>
            <a:off x="1324079" y="1580667"/>
            <a:ext cx="9184726" cy="461665"/>
          </a:xfrm>
          <a:prstGeom prst="rect">
            <a:avLst/>
          </a:prstGeom>
          <a:solidFill>
            <a:schemeClr val="accent1">
              <a:lumMod val="20000"/>
              <a:lumOff val="80000"/>
            </a:schemeClr>
          </a:solidFill>
        </p:spPr>
        <p:txBody>
          <a:bodyPr wrap="none" rtlCol="0">
            <a:spAutoFit/>
          </a:bodyPr>
          <a:lstStyle/>
          <a:p>
            <a:r>
              <a:rPr lang="fr-FR" sz="2400" b="1" dirty="0" smtClean="0"/>
              <a:t>Ces déclarations sont-elles affirmées par l’homme (H) ou la femme (f)?</a:t>
            </a:r>
            <a:endParaRPr lang="fr-FR" sz="2400" b="1" dirty="0"/>
          </a:p>
        </p:txBody>
      </p:sp>
      <p:graphicFrame>
        <p:nvGraphicFramePr>
          <p:cNvPr id="7" name="Table 6"/>
          <p:cNvGraphicFramePr>
            <a:graphicFrameLocks noGrp="1"/>
          </p:cNvGraphicFramePr>
          <p:nvPr>
            <p:extLst>
              <p:ext uri="{D42A27DB-BD31-4B8C-83A1-F6EECF244321}">
                <p14:modId xmlns:p14="http://schemas.microsoft.com/office/powerpoint/2010/main" val="443846882"/>
              </p:ext>
            </p:extLst>
          </p:nvPr>
        </p:nvGraphicFramePr>
        <p:xfrm>
          <a:off x="1059207" y="2148085"/>
          <a:ext cx="9911735" cy="4354388"/>
        </p:xfrm>
        <a:graphic>
          <a:graphicData uri="http://schemas.openxmlformats.org/drawingml/2006/table">
            <a:tbl>
              <a:tblPr firstRow="1" bandRow="1">
                <a:tableStyleId>{5C22544A-7EE6-4342-B048-85BDC9FD1C3A}</a:tableStyleId>
              </a:tblPr>
              <a:tblGrid>
                <a:gridCol w="8593992">
                  <a:extLst>
                    <a:ext uri="{9D8B030D-6E8A-4147-A177-3AD203B41FA5}">
                      <a16:colId xmlns:a16="http://schemas.microsoft.com/office/drawing/2014/main" val="20000"/>
                    </a:ext>
                  </a:extLst>
                </a:gridCol>
                <a:gridCol w="675520">
                  <a:extLst>
                    <a:ext uri="{9D8B030D-6E8A-4147-A177-3AD203B41FA5}">
                      <a16:colId xmlns:a16="http://schemas.microsoft.com/office/drawing/2014/main" val="20001"/>
                    </a:ext>
                  </a:extLst>
                </a:gridCol>
                <a:gridCol w="642223">
                  <a:extLst>
                    <a:ext uri="{9D8B030D-6E8A-4147-A177-3AD203B41FA5}">
                      <a16:colId xmlns:a16="http://schemas.microsoft.com/office/drawing/2014/main" val="20002"/>
                    </a:ext>
                  </a:extLst>
                </a:gridCol>
              </a:tblGrid>
              <a:tr h="388940">
                <a:tc>
                  <a:txBody>
                    <a:bodyPr/>
                    <a:lstStyle/>
                    <a:p>
                      <a:endParaRPr lang="fr-FR" b="1" dirty="0"/>
                    </a:p>
                  </a:txBody>
                  <a:tcPr>
                    <a:lnL w="28575" cap="flat" cmpd="sng" algn="ctr">
                      <a:no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1" dirty="0" smtClean="0">
                          <a:solidFill>
                            <a:schemeClr val="tx1"/>
                          </a:solidFill>
                        </a:rPr>
                        <a:t>H</a:t>
                      </a:r>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1" dirty="0" smtClean="0">
                          <a:solidFill>
                            <a:schemeClr val="tx1"/>
                          </a:solidFill>
                        </a:rPr>
                        <a:t>F</a:t>
                      </a:r>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8940">
                <a:tc>
                  <a:txBody>
                    <a:bodyPr/>
                    <a:lstStyle/>
                    <a:p>
                      <a:pPr marL="342900" indent="-342900">
                        <a:buAutoNum type="arabicPeriod"/>
                      </a:pPr>
                      <a:r>
                        <a:rPr lang="fr-FR" b="1" dirty="0" smtClean="0"/>
                        <a:t>Les immigrants de l’Afrique sont parmi les plus actifs à l’embauche</a:t>
                      </a:r>
                    </a:p>
                    <a:p>
                      <a:pPr marL="342900" indent="-342900">
                        <a:buAutoNum type="arabicPeriod"/>
                      </a:pPr>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88940">
                <a:tc>
                  <a:txBody>
                    <a:bodyPr/>
                    <a:lstStyle/>
                    <a:p>
                      <a:r>
                        <a:rPr lang="fr-FR" b="1" dirty="0" smtClean="0"/>
                        <a:t>2. Les chiffres concernant l’immigration ne sont pas fiables.</a:t>
                      </a:r>
                    </a:p>
                    <a:p>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671322">
                <a:tc>
                  <a:txBody>
                    <a:bodyPr/>
                    <a:lstStyle/>
                    <a:p>
                      <a:r>
                        <a:rPr lang="fr-FR" b="1" dirty="0" smtClean="0"/>
                        <a:t>3. Les immigrants d’origine Italienne sont parmi les immigrants les moins actifs.</a:t>
                      </a:r>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671322">
                <a:tc>
                  <a:txBody>
                    <a:bodyPr/>
                    <a:lstStyle/>
                    <a:p>
                      <a:r>
                        <a:rPr lang="fr-FR" b="1" dirty="0" smtClean="0"/>
                        <a:t>4. Les immigrants n’accèdent que rarement à des positions de cadres dans le monde du travail.</a:t>
                      </a:r>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671322">
                <a:tc>
                  <a:txBody>
                    <a:bodyPr/>
                    <a:lstStyle/>
                    <a:p>
                      <a:r>
                        <a:rPr lang="fr-FR" b="1" dirty="0" smtClean="0"/>
                        <a:t>5. Les enfants d’immigrants africains sont souvent les moins rémunérés au travail.</a:t>
                      </a:r>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671322">
                <a:tc>
                  <a:txBody>
                    <a:bodyPr/>
                    <a:lstStyle/>
                    <a:p>
                      <a:r>
                        <a:rPr lang="fr-FR" b="1" dirty="0" smtClean="0"/>
                        <a:t>6. Les attitudes des français envers l’immigration sont souvent</a:t>
                      </a:r>
                      <a:r>
                        <a:rPr lang="fr-FR" b="1" baseline="0" dirty="0" smtClean="0"/>
                        <a:t> fondées sur de fausses perceptions</a:t>
                      </a:r>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84749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3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7429" y="798548"/>
            <a:ext cx="10515600" cy="592979"/>
          </a:xfrm>
          <a:noFill/>
        </p:spPr>
        <p:txBody>
          <a:bodyPr>
            <a:normAutofit/>
          </a:bodyPr>
          <a:lstStyle/>
          <a:p>
            <a:pPr marL="0" indent="0">
              <a:buNone/>
            </a:pPr>
            <a:r>
              <a:rPr lang="fr-FR" b="1" dirty="0" smtClean="0"/>
              <a:t>Écoutez le passage et complétez les activités (feuille d’exercice)</a:t>
            </a:r>
          </a:p>
          <a:p>
            <a:endParaRPr lang="fr-FR" b="1" dirty="0"/>
          </a:p>
        </p:txBody>
      </p:sp>
      <p:sp>
        <p:nvSpPr>
          <p:cNvPr id="2" name="TextBox 1"/>
          <p:cNvSpPr txBox="1"/>
          <p:nvPr/>
        </p:nvSpPr>
        <p:spPr>
          <a:xfrm>
            <a:off x="729595" y="0"/>
            <a:ext cx="7977514" cy="707886"/>
          </a:xfrm>
          <a:prstGeom prst="rect">
            <a:avLst/>
          </a:prstGeom>
          <a:noFill/>
        </p:spPr>
        <p:txBody>
          <a:bodyPr wrap="none" rtlCol="0">
            <a:spAutoFit/>
          </a:bodyPr>
          <a:lstStyle/>
          <a:p>
            <a:r>
              <a:rPr lang="fr-FR" sz="4000" b="1" dirty="0" smtClean="0"/>
              <a:t>La réalité de l’immigration en France</a:t>
            </a:r>
            <a:endParaRPr lang="fr-FR" sz="4000" b="1" dirty="0"/>
          </a:p>
        </p:txBody>
      </p:sp>
      <p:pic>
        <p:nvPicPr>
          <p:cNvPr id="4" name="realite immigration en franc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12846" y="148608"/>
            <a:ext cx="471417" cy="471417"/>
          </a:xfrm>
          <a:prstGeom prst="rect">
            <a:avLst/>
          </a:prstGeom>
        </p:spPr>
      </p:pic>
      <p:pic>
        <p:nvPicPr>
          <p:cNvPr id="5"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74" y="1577473"/>
            <a:ext cx="398301" cy="426332"/>
          </a:xfrm>
          <a:prstGeom prst="rect">
            <a:avLst/>
          </a:prstGeom>
          <a:solidFill>
            <a:schemeClr val="bg1"/>
          </a:solidFill>
          <a:ln>
            <a:solidFill>
              <a:srgbClr val="0070C0"/>
            </a:solidFill>
          </a:ln>
        </p:spPr>
      </p:pic>
      <p:sp>
        <p:nvSpPr>
          <p:cNvPr id="6" name="TextBox 5"/>
          <p:cNvSpPr txBox="1"/>
          <p:nvPr/>
        </p:nvSpPr>
        <p:spPr>
          <a:xfrm>
            <a:off x="1324079" y="1580667"/>
            <a:ext cx="9184726" cy="461665"/>
          </a:xfrm>
          <a:prstGeom prst="rect">
            <a:avLst/>
          </a:prstGeom>
          <a:solidFill>
            <a:schemeClr val="accent1">
              <a:lumMod val="20000"/>
              <a:lumOff val="80000"/>
            </a:schemeClr>
          </a:solidFill>
        </p:spPr>
        <p:txBody>
          <a:bodyPr wrap="none" rtlCol="0">
            <a:spAutoFit/>
          </a:bodyPr>
          <a:lstStyle/>
          <a:p>
            <a:r>
              <a:rPr lang="fr-FR" sz="2400" b="1" dirty="0" smtClean="0"/>
              <a:t>Ces déclarations sont-elles affirmées par l’homme (H) ou la femme (f)?</a:t>
            </a:r>
            <a:endParaRPr lang="fr-FR" sz="2400" b="1" dirty="0"/>
          </a:p>
        </p:txBody>
      </p:sp>
      <p:graphicFrame>
        <p:nvGraphicFramePr>
          <p:cNvPr id="7" name="Table 6"/>
          <p:cNvGraphicFramePr>
            <a:graphicFrameLocks noGrp="1"/>
          </p:cNvGraphicFramePr>
          <p:nvPr>
            <p:extLst>
              <p:ext uri="{D42A27DB-BD31-4B8C-83A1-F6EECF244321}">
                <p14:modId xmlns:p14="http://schemas.microsoft.com/office/powerpoint/2010/main" val="1105457852"/>
              </p:ext>
            </p:extLst>
          </p:nvPr>
        </p:nvGraphicFramePr>
        <p:xfrm>
          <a:off x="1059207" y="2148085"/>
          <a:ext cx="9911735" cy="4354388"/>
        </p:xfrm>
        <a:graphic>
          <a:graphicData uri="http://schemas.openxmlformats.org/drawingml/2006/table">
            <a:tbl>
              <a:tblPr firstRow="1" bandRow="1">
                <a:tableStyleId>{5C22544A-7EE6-4342-B048-85BDC9FD1C3A}</a:tableStyleId>
              </a:tblPr>
              <a:tblGrid>
                <a:gridCol w="8593992">
                  <a:extLst>
                    <a:ext uri="{9D8B030D-6E8A-4147-A177-3AD203B41FA5}">
                      <a16:colId xmlns:a16="http://schemas.microsoft.com/office/drawing/2014/main" val="20000"/>
                    </a:ext>
                  </a:extLst>
                </a:gridCol>
                <a:gridCol w="675520">
                  <a:extLst>
                    <a:ext uri="{9D8B030D-6E8A-4147-A177-3AD203B41FA5}">
                      <a16:colId xmlns:a16="http://schemas.microsoft.com/office/drawing/2014/main" val="20001"/>
                    </a:ext>
                  </a:extLst>
                </a:gridCol>
                <a:gridCol w="642223">
                  <a:extLst>
                    <a:ext uri="{9D8B030D-6E8A-4147-A177-3AD203B41FA5}">
                      <a16:colId xmlns:a16="http://schemas.microsoft.com/office/drawing/2014/main" val="20002"/>
                    </a:ext>
                  </a:extLst>
                </a:gridCol>
              </a:tblGrid>
              <a:tr h="388940">
                <a:tc>
                  <a:txBody>
                    <a:bodyPr/>
                    <a:lstStyle/>
                    <a:p>
                      <a:endParaRPr lang="fr-FR" b="1" dirty="0"/>
                    </a:p>
                  </a:txBody>
                  <a:tcPr>
                    <a:lnL w="28575" cap="flat" cmpd="sng" algn="ctr">
                      <a:no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1" dirty="0" smtClean="0">
                          <a:solidFill>
                            <a:schemeClr val="tx1"/>
                          </a:solidFill>
                        </a:rPr>
                        <a:t>H</a:t>
                      </a:r>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1" dirty="0" smtClean="0">
                          <a:solidFill>
                            <a:schemeClr val="tx1"/>
                          </a:solidFill>
                        </a:rPr>
                        <a:t>F</a:t>
                      </a:r>
                      <a:endParaRPr lang="fr-FR"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8940">
                <a:tc>
                  <a:txBody>
                    <a:bodyPr/>
                    <a:lstStyle/>
                    <a:p>
                      <a:pPr marL="342900" indent="-342900">
                        <a:buAutoNum type="arabicPeriod"/>
                      </a:pPr>
                      <a:r>
                        <a:rPr lang="fr-FR" b="1" dirty="0" smtClean="0"/>
                        <a:t>Les immigrants de l’Afrique sont parmi les plus actifs à l’embauche</a:t>
                      </a:r>
                    </a:p>
                    <a:p>
                      <a:pPr marL="342900" indent="-342900">
                        <a:buAutoNum type="arabicPeriod"/>
                      </a:pPr>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88940">
                <a:tc>
                  <a:txBody>
                    <a:bodyPr/>
                    <a:lstStyle/>
                    <a:p>
                      <a:r>
                        <a:rPr lang="fr-FR" b="1" dirty="0" smtClean="0"/>
                        <a:t>2. Les chiffres concernant l’immigration ne sont pas fiables.</a:t>
                      </a:r>
                    </a:p>
                    <a:p>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671322">
                <a:tc>
                  <a:txBody>
                    <a:bodyPr/>
                    <a:lstStyle/>
                    <a:p>
                      <a:r>
                        <a:rPr lang="fr-FR" b="1" dirty="0" smtClean="0"/>
                        <a:t>3. Les immigrants d’origine Italienne sont parmi les immigrants les moins actifs.</a:t>
                      </a:r>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671322">
                <a:tc>
                  <a:txBody>
                    <a:bodyPr/>
                    <a:lstStyle/>
                    <a:p>
                      <a:r>
                        <a:rPr lang="fr-FR" b="1" dirty="0" smtClean="0"/>
                        <a:t>4. Les immigrants n’accèdent que rarement à des positions de cadres dans le monde du travail.</a:t>
                      </a:r>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671322">
                <a:tc>
                  <a:txBody>
                    <a:bodyPr/>
                    <a:lstStyle/>
                    <a:p>
                      <a:r>
                        <a:rPr lang="fr-FR" b="1" dirty="0" smtClean="0"/>
                        <a:t>5. Les enfants d’immigrants africains sont souvent les moins rémunérés au travail.</a:t>
                      </a:r>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671322">
                <a:tc>
                  <a:txBody>
                    <a:bodyPr/>
                    <a:lstStyle/>
                    <a:p>
                      <a:r>
                        <a:rPr lang="fr-FR" b="1" dirty="0" smtClean="0"/>
                        <a:t>6. Les attitudes des français envers l’immigration sont souvent</a:t>
                      </a:r>
                      <a:r>
                        <a:rPr lang="fr-FR" b="1" baseline="0" dirty="0" smtClean="0"/>
                        <a:t> fondées sur de fausses perceptions</a:t>
                      </a:r>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8" name="Multiply 7"/>
          <p:cNvSpPr/>
          <p:nvPr/>
        </p:nvSpPr>
        <p:spPr>
          <a:xfrm>
            <a:off x="9662745" y="3174022"/>
            <a:ext cx="615461" cy="68580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Multiply 8"/>
          <p:cNvSpPr/>
          <p:nvPr/>
        </p:nvSpPr>
        <p:spPr>
          <a:xfrm>
            <a:off x="10355481" y="3859823"/>
            <a:ext cx="615461" cy="68580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Multiply 9"/>
          <p:cNvSpPr/>
          <p:nvPr/>
        </p:nvSpPr>
        <p:spPr>
          <a:xfrm>
            <a:off x="10355481" y="4495347"/>
            <a:ext cx="615461" cy="68580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Multiply 10"/>
          <p:cNvSpPr/>
          <p:nvPr/>
        </p:nvSpPr>
        <p:spPr>
          <a:xfrm>
            <a:off x="9662744" y="5816672"/>
            <a:ext cx="615461" cy="68580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Multiply 11"/>
          <p:cNvSpPr/>
          <p:nvPr/>
        </p:nvSpPr>
        <p:spPr>
          <a:xfrm>
            <a:off x="9662743" y="5095493"/>
            <a:ext cx="615461" cy="68580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Multiply 12"/>
          <p:cNvSpPr/>
          <p:nvPr/>
        </p:nvSpPr>
        <p:spPr>
          <a:xfrm>
            <a:off x="9662743" y="2488221"/>
            <a:ext cx="615461" cy="68580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9811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3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6617" y="0"/>
            <a:ext cx="7977514" cy="707886"/>
          </a:xfrm>
          <a:prstGeom prst="rect">
            <a:avLst/>
          </a:prstGeom>
          <a:noFill/>
        </p:spPr>
        <p:txBody>
          <a:bodyPr wrap="none" rtlCol="0">
            <a:spAutoFit/>
          </a:bodyPr>
          <a:lstStyle/>
          <a:p>
            <a:r>
              <a:rPr lang="fr-FR" sz="4000" b="1" dirty="0" smtClean="0"/>
              <a:t>La réalité de l’immigration en France</a:t>
            </a:r>
            <a:endParaRPr lang="fr-FR" sz="4000" b="1" dirty="0"/>
          </a:p>
        </p:txBody>
      </p:sp>
      <p:pic>
        <p:nvPicPr>
          <p:cNvPr id="4" name="realite immigration en franc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12846" y="148608"/>
            <a:ext cx="471417" cy="471417"/>
          </a:xfrm>
          <a:prstGeom prst="rect">
            <a:avLst/>
          </a:prstGeom>
        </p:spPr>
      </p:pic>
      <p:pic>
        <p:nvPicPr>
          <p:cNvPr id="5"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941" y="956014"/>
            <a:ext cx="398301" cy="426332"/>
          </a:xfrm>
          <a:prstGeom prst="rect">
            <a:avLst/>
          </a:prstGeom>
          <a:solidFill>
            <a:schemeClr val="bg1"/>
          </a:solidFill>
          <a:ln>
            <a:solidFill>
              <a:srgbClr val="0070C0"/>
            </a:solidFill>
          </a:ln>
        </p:spPr>
      </p:pic>
      <p:sp>
        <p:nvSpPr>
          <p:cNvPr id="6" name="TextBox 5"/>
          <p:cNvSpPr txBox="1"/>
          <p:nvPr/>
        </p:nvSpPr>
        <p:spPr>
          <a:xfrm>
            <a:off x="1823987" y="945698"/>
            <a:ext cx="4843844" cy="461665"/>
          </a:xfrm>
          <a:prstGeom prst="rect">
            <a:avLst/>
          </a:prstGeom>
          <a:solidFill>
            <a:srgbClr val="DEEBF7"/>
          </a:solidFill>
        </p:spPr>
        <p:txBody>
          <a:bodyPr wrap="none" rtlCol="0">
            <a:spAutoFit/>
          </a:bodyPr>
          <a:lstStyle/>
          <a:p>
            <a:r>
              <a:rPr lang="fr-FR" sz="2400" b="1" dirty="0" smtClean="0"/>
              <a:t>Reliez le début des phrases à leur fin</a:t>
            </a:r>
            <a:endParaRPr lang="fr-FR" sz="2400" b="1" dirty="0"/>
          </a:p>
        </p:txBody>
      </p:sp>
      <p:pic>
        <p:nvPicPr>
          <p:cNvPr id="8"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8605" y="959804"/>
            <a:ext cx="398301" cy="426332"/>
          </a:xfrm>
          <a:prstGeom prst="rect">
            <a:avLst/>
          </a:prstGeom>
          <a:solidFill>
            <a:schemeClr val="bg1"/>
          </a:solidFill>
          <a:ln>
            <a:solidFill>
              <a:srgbClr val="0070C0"/>
            </a:solidFill>
          </a:ln>
        </p:spPr>
      </p:pic>
      <p:sp>
        <p:nvSpPr>
          <p:cNvPr id="9" name="TextBox 8"/>
          <p:cNvSpPr txBox="1"/>
          <p:nvPr/>
        </p:nvSpPr>
        <p:spPr>
          <a:xfrm>
            <a:off x="580973" y="2040006"/>
            <a:ext cx="5147696" cy="3477875"/>
          </a:xfrm>
          <a:prstGeom prst="rect">
            <a:avLst/>
          </a:prstGeom>
          <a:solidFill>
            <a:schemeClr val="accent1">
              <a:lumMod val="20000"/>
              <a:lumOff val="80000"/>
            </a:schemeClr>
          </a:solidFill>
        </p:spPr>
        <p:txBody>
          <a:bodyPr wrap="square" rtlCol="0">
            <a:spAutoFit/>
          </a:bodyPr>
          <a:lstStyle/>
          <a:p>
            <a:pPr marL="342900" indent="-342900">
              <a:buAutoNum type="arabicPeriod"/>
            </a:pPr>
            <a:r>
              <a:rPr lang="fr-FR" sz="2000" b="1" dirty="0" smtClean="0"/>
              <a:t>Le nouvel ouvrage de l’Insee s’oppose à…</a:t>
            </a:r>
          </a:p>
          <a:p>
            <a:pPr marL="342900" indent="-342900">
              <a:buAutoNum type="arabicPeriod"/>
            </a:pPr>
            <a:endParaRPr lang="fr-FR" sz="2000" b="1" dirty="0" smtClean="0"/>
          </a:p>
          <a:p>
            <a:pPr marL="342900" indent="-342900">
              <a:buAutoNum type="arabicPeriod"/>
            </a:pPr>
            <a:r>
              <a:rPr lang="fr-FR" sz="2000" b="1" dirty="0" smtClean="0"/>
              <a:t>Les chiffres fous qui circulent donnent…</a:t>
            </a:r>
          </a:p>
          <a:p>
            <a:pPr marL="342900" indent="-342900">
              <a:buAutoNum type="arabicPeriod"/>
            </a:pPr>
            <a:endParaRPr lang="fr-FR" sz="2000" b="1" dirty="0" smtClean="0"/>
          </a:p>
          <a:p>
            <a:pPr marL="342900" indent="-342900">
              <a:buAutoNum type="arabicPeriod"/>
            </a:pPr>
            <a:r>
              <a:rPr lang="fr-FR" sz="2000" b="1" dirty="0" smtClean="0"/>
              <a:t>Les immigrés ont souvent du mal à trouver…</a:t>
            </a:r>
          </a:p>
          <a:p>
            <a:pPr marL="342900" indent="-342900">
              <a:buAutoNum type="arabicPeriod"/>
            </a:pPr>
            <a:endParaRPr lang="fr-FR" sz="2000" b="1" dirty="0" smtClean="0"/>
          </a:p>
          <a:p>
            <a:pPr marL="342900" indent="-342900">
              <a:buAutoNum type="arabicPeriod"/>
            </a:pPr>
            <a:r>
              <a:rPr lang="fr-FR" sz="2000" b="1" dirty="0" smtClean="0"/>
              <a:t>Certains immigrés sont discriminés sur…</a:t>
            </a:r>
          </a:p>
          <a:p>
            <a:endParaRPr lang="fr-FR" sz="2000" b="1" dirty="0" smtClean="0"/>
          </a:p>
          <a:p>
            <a:pPr marL="342900" indent="-342900">
              <a:buAutoNum type="arabicPeriod"/>
            </a:pPr>
            <a:r>
              <a:rPr lang="fr-FR" sz="2000" b="1" dirty="0" smtClean="0"/>
              <a:t>L’intégration des immigrés sur le marché du travail varie selon…</a:t>
            </a:r>
            <a:endParaRPr lang="fr-FR" sz="2000" b="1" dirty="0"/>
          </a:p>
        </p:txBody>
      </p:sp>
      <p:sp>
        <p:nvSpPr>
          <p:cNvPr id="10" name="TextBox 9"/>
          <p:cNvSpPr txBox="1"/>
          <p:nvPr/>
        </p:nvSpPr>
        <p:spPr>
          <a:xfrm>
            <a:off x="6485287" y="2040006"/>
            <a:ext cx="5098718" cy="3477875"/>
          </a:xfrm>
          <a:prstGeom prst="rect">
            <a:avLst/>
          </a:prstGeom>
          <a:solidFill>
            <a:schemeClr val="accent6">
              <a:lumMod val="20000"/>
              <a:lumOff val="80000"/>
            </a:schemeClr>
          </a:solidFill>
        </p:spPr>
        <p:txBody>
          <a:bodyPr wrap="square" rtlCol="0">
            <a:spAutoFit/>
          </a:bodyPr>
          <a:lstStyle/>
          <a:p>
            <a:pPr marL="342900" indent="-342900">
              <a:buAutoNum type="alphaLcPeriod"/>
            </a:pPr>
            <a:r>
              <a:rPr lang="fr-FR" sz="2000" b="1" dirty="0" smtClean="0"/>
              <a:t>…une image caricaturale de la réalité de l’immigration.</a:t>
            </a:r>
          </a:p>
          <a:p>
            <a:endParaRPr lang="fr-FR" sz="2000" b="1" dirty="0" smtClean="0"/>
          </a:p>
          <a:p>
            <a:pPr marL="342900" indent="-342900">
              <a:buAutoNum type="alphaLcPeriod"/>
            </a:pPr>
            <a:r>
              <a:rPr lang="fr-FR" sz="2000" b="1" dirty="0" smtClean="0"/>
              <a:t>…un bon nombre d’idées reçues.</a:t>
            </a:r>
          </a:p>
          <a:p>
            <a:endParaRPr lang="fr-FR" sz="2000" b="1" dirty="0" smtClean="0"/>
          </a:p>
          <a:p>
            <a:pPr marL="342900" indent="-342900">
              <a:buAutoNum type="alphaLcPeriod"/>
            </a:pPr>
            <a:r>
              <a:rPr lang="fr-FR" sz="2000" b="1" dirty="0" smtClean="0"/>
              <a:t>…un travail plus qualifié.</a:t>
            </a:r>
          </a:p>
          <a:p>
            <a:endParaRPr lang="fr-FR" sz="2000" b="1" dirty="0" smtClean="0"/>
          </a:p>
          <a:p>
            <a:pPr marL="342900" indent="-342900">
              <a:buAutoNum type="alphaLcPeriod"/>
            </a:pPr>
            <a:r>
              <a:rPr lang="fr-FR" sz="2000" b="1" dirty="0" smtClean="0"/>
              <a:t>…le pays d’origine.</a:t>
            </a:r>
          </a:p>
          <a:p>
            <a:endParaRPr lang="fr-FR" sz="2000" b="1" dirty="0" smtClean="0"/>
          </a:p>
          <a:p>
            <a:pPr marL="342900" indent="-342900">
              <a:buAutoNum type="alphaLcPeriod"/>
            </a:pPr>
            <a:r>
              <a:rPr lang="fr-FR" sz="2000" b="1" dirty="0" smtClean="0"/>
              <a:t>…le marché du travail</a:t>
            </a:r>
          </a:p>
          <a:p>
            <a:endParaRPr lang="fr-FR" sz="2000" b="1" dirty="0"/>
          </a:p>
        </p:txBody>
      </p:sp>
      <p:graphicFrame>
        <p:nvGraphicFramePr>
          <p:cNvPr id="11" name="Table 10"/>
          <p:cNvGraphicFramePr>
            <a:graphicFrameLocks noGrp="1"/>
          </p:cNvGraphicFramePr>
          <p:nvPr>
            <p:extLst>
              <p:ext uri="{D42A27DB-BD31-4B8C-83A1-F6EECF244321}">
                <p14:modId xmlns:p14="http://schemas.microsoft.com/office/powerpoint/2010/main" val="2000104269"/>
              </p:ext>
            </p:extLst>
          </p:nvPr>
        </p:nvGraphicFramePr>
        <p:xfrm>
          <a:off x="3431797" y="5745376"/>
          <a:ext cx="5053120" cy="741680"/>
        </p:xfrm>
        <a:graphic>
          <a:graphicData uri="http://schemas.openxmlformats.org/drawingml/2006/table">
            <a:tbl>
              <a:tblPr firstRow="1" bandRow="1">
                <a:tableStyleId>{5C22544A-7EE6-4342-B048-85BDC9FD1C3A}</a:tableStyleId>
              </a:tblPr>
              <a:tblGrid>
                <a:gridCol w="1010624">
                  <a:extLst>
                    <a:ext uri="{9D8B030D-6E8A-4147-A177-3AD203B41FA5}">
                      <a16:colId xmlns:a16="http://schemas.microsoft.com/office/drawing/2014/main" val="20000"/>
                    </a:ext>
                  </a:extLst>
                </a:gridCol>
                <a:gridCol w="1010624">
                  <a:extLst>
                    <a:ext uri="{9D8B030D-6E8A-4147-A177-3AD203B41FA5}">
                      <a16:colId xmlns:a16="http://schemas.microsoft.com/office/drawing/2014/main" val="20001"/>
                    </a:ext>
                  </a:extLst>
                </a:gridCol>
                <a:gridCol w="1010624">
                  <a:extLst>
                    <a:ext uri="{9D8B030D-6E8A-4147-A177-3AD203B41FA5}">
                      <a16:colId xmlns:a16="http://schemas.microsoft.com/office/drawing/2014/main" val="20002"/>
                    </a:ext>
                  </a:extLst>
                </a:gridCol>
                <a:gridCol w="1010624">
                  <a:extLst>
                    <a:ext uri="{9D8B030D-6E8A-4147-A177-3AD203B41FA5}">
                      <a16:colId xmlns:a16="http://schemas.microsoft.com/office/drawing/2014/main" val="20003"/>
                    </a:ext>
                  </a:extLst>
                </a:gridCol>
                <a:gridCol w="1010624">
                  <a:extLst>
                    <a:ext uri="{9D8B030D-6E8A-4147-A177-3AD203B41FA5}">
                      <a16:colId xmlns:a16="http://schemas.microsoft.com/office/drawing/2014/main" val="20004"/>
                    </a:ext>
                  </a:extLst>
                </a:gridCol>
              </a:tblGrid>
              <a:tr h="370840">
                <a:tc>
                  <a:txBody>
                    <a:bodyPr/>
                    <a:lstStyle/>
                    <a:p>
                      <a:pPr algn="ctr"/>
                      <a:r>
                        <a:rPr lang="fr-FR" b="1" dirty="0" smtClean="0">
                          <a:solidFill>
                            <a:srgbClr val="000000"/>
                          </a:solidFill>
                        </a:rPr>
                        <a:t>1</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b="1" dirty="0" smtClean="0">
                          <a:solidFill>
                            <a:srgbClr val="000000"/>
                          </a:solidFill>
                        </a:rPr>
                        <a:t>2</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b="1" dirty="0" smtClean="0">
                          <a:solidFill>
                            <a:srgbClr val="000000"/>
                          </a:solidFill>
                        </a:rPr>
                        <a:t>3</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b="1" dirty="0" smtClean="0">
                          <a:solidFill>
                            <a:srgbClr val="000000"/>
                          </a:solidFill>
                        </a:rPr>
                        <a:t>4</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b="1" dirty="0" smtClean="0">
                          <a:solidFill>
                            <a:srgbClr val="000000"/>
                          </a:solidFill>
                        </a:rPr>
                        <a:t>5</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522836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3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6617" y="0"/>
            <a:ext cx="7977514" cy="707886"/>
          </a:xfrm>
          <a:prstGeom prst="rect">
            <a:avLst/>
          </a:prstGeom>
          <a:noFill/>
        </p:spPr>
        <p:txBody>
          <a:bodyPr wrap="none" rtlCol="0">
            <a:spAutoFit/>
          </a:bodyPr>
          <a:lstStyle/>
          <a:p>
            <a:r>
              <a:rPr lang="fr-FR" sz="4000" b="1" dirty="0" smtClean="0"/>
              <a:t>La réalité de l’immigration en France</a:t>
            </a:r>
            <a:endParaRPr lang="fr-FR" sz="4000" b="1" dirty="0"/>
          </a:p>
        </p:txBody>
      </p:sp>
      <p:pic>
        <p:nvPicPr>
          <p:cNvPr id="4" name="realite immigration en franc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12846" y="148608"/>
            <a:ext cx="471417" cy="471417"/>
          </a:xfrm>
          <a:prstGeom prst="rect">
            <a:avLst/>
          </a:prstGeom>
        </p:spPr>
      </p:pic>
      <p:pic>
        <p:nvPicPr>
          <p:cNvPr id="5"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941" y="956014"/>
            <a:ext cx="398301" cy="426332"/>
          </a:xfrm>
          <a:prstGeom prst="rect">
            <a:avLst/>
          </a:prstGeom>
          <a:solidFill>
            <a:schemeClr val="bg1"/>
          </a:solidFill>
          <a:ln>
            <a:solidFill>
              <a:srgbClr val="0070C0"/>
            </a:solidFill>
          </a:ln>
        </p:spPr>
      </p:pic>
      <p:sp>
        <p:nvSpPr>
          <p:cNvPr id="6" name="TextBox 5"/>
          <p:cNvSpPr txBox="1"/>
          <p:nvPr/>
        </p:nvSpPr>
        <p:spPr>
          <a:xfrm>
            <a:off x="1823987" y="945698"/>
            <a:ext cx="4843844" cy="461665"/>
          </a:xfrm>
          <a:prstGeom prst="rect">
            <a:avLst/>
          </a:prstGeom>
          <a:solidFill>
            <a:srgbClr val="DEEBF7"/>
          </a:solidFill>
        </p:spPr>
        <p:txBody>
          <a:bodyPr wrap="none" rtlCol="0">
            <a:spAutoFit/>
          </a:bodyPr>
          <a:lstStyle/>
          <a:p>
            <a:r>
              <a:rPr lang="fr-FR" sz="2400" b="1" dirty="0" smtClean="0"/>
              <a:t>Reliez le début des phrases à leur fin</a:t>
            </a:r>
            <a:endParaRPr lang="fr-FR" sz="2400" b="1" dirty="0"/>
          </a:p>
        </p:txBody>
      </p:sp>
      <p:pic>
        <p:nvPicPr>
          <p:cNvPr id="8"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8605" y="959804"/>
            <a:ext cx="398301" cy="426332"/>
          </a:xfrm>
          <a:prstGeom prst="rect">
            <a:avLst/>
          </a:prstGeom>
          <a:solidFill>
            <a:schemeClr val="bg1"/>
          </a:solidFill>
          <a:ln>
            <a:solidFill>
              <a:srgbClr val="0070C0"/>
            </a:solidFill>
          </a:ln>
        </p:spPr>
      </p:pic>
      <p:sp>
        <p:nvSpPr>
          <p:cNvPr id="9" name="TextBox 8"/>
          <p:cNvSpPr txBox="1"/>
          <p:nvPr/>
        </p:nvSpPr>
        <p:spPr>
          <a:xfrm>
            <a:off x="580973" y="2040006"/>
            <a:ext cx="5147696" cy="3477875"/>
          </a:xfrm>
          <a:prstGeom prst="rect">
            <a:avLst/>
          </a:prstGeom>
          <a:solidFill>
            <a:schemeClr val="accent1">
              <a:lumMod val="20000"/>
              <a:lumOff val="80000"/>
            </a:schemeClr>
          </a:solidFill>
        </p:spPr>
        <p:txBody>
          <a:bodyPr wrap="square" rtlCol="0">
            <a:spAutoFit/>
          </a:bodyPr>
          <a:lstStyle/>
          <a:p>
            <a:pPr marL="342900" indent="-342900">
              <a:buAutoNum type="arabicPeriod"/>
            </a:pPr>
            <a:r>
              <a:rPr lang="fr-FR" sz="2000" b="1" dirty="0" smtClean="0"/>
              <a:t>Le nouvel ouvrage de l’Insee s’oppose à…</a:t>
            </a:r>
          </a:p>
          <a:p>
            <a:pPr marL="342900" indent="-342900">
              <a:buAutoNum type="arabicPeriod"/>
            </a:pPr>
            <a:endParaRPr lang="fr-FR" sz="2000" b="1" dirty="0" smtClean="0"/>
          </a:p>
          <a:p>
            <a:pPr marL="342900" indent="-342900">
              <a:buAutoNum type="arabicPeriod"/>
            </a:pPr>
            <a:r>
              <a:rPr lang="fr-FR" sz="2000" b="1" dirty="0" smtClean="0"/>
              <a:t>Les chiffres fous qui circulent donnent…</a:t>
            </a:r>
          </a:p>
          <a:p>
            <a:pPr marL="342900" indent="-342900">
              <a:buAutoNum type="arabicPeriod"/>
            </a:pPr>
            <a:endParaRPr lang="fr-FR" sz="2000" b="1" dirty="0" smtClean="0"/>
          </a:p>
          <a:p>
            <a:pPr marL="342900" indent="-342900">
              <a:buAutoNum type="arabicPeriod"/>
            </a:pPr>
            <a:r>
              <a:rPr lang="fr-FR" sz="2000" b="1" dirty="0" smtClean="0"/>
              <a:t>Les immigrés ont souvent du mal à trouver…</a:t>
            </a:r>
          </a:p>
          <a:p>
            <a:pPr marL="342900" indent="-342900">
              <a:buAutoNum type="arabicPeriod"/>
            </a:pPr>
            <a:endParaRPr lang="fr-FR" sz="2000" b="1" dirty="0" smtClean="0"/>
          </a:p>
          <a:p>
            <a:pPr marL="342900" indent="-342900">
              <a:buAutoNum type="arabicPeriod"/>
            </a:pPr>
            <a:r>
              <a:rPr lang="fr-FR" sz="2000" b="1" dirty="0" smtClean="0"/>
              <a:t>Certains immigrés sont discriminés sur…</a:t>
            </a:r>
          </a:p>
          <a:p>
            <a:endParaRPr lang="fr-FR" sz="2000" b="1" dirty="0" smtClean="0"/>
          </a:p>
          <a:p>
            <a:r>
              <a:rPr lang="fr-FR" sz="2000" b="1" dirty="0" smtClean="0"/>
              <a:t>5. L’intégration des immigrés sur le marché du travail varie selon…</a:t>
            </a:r>
            <a:endParaRPr lang="fr-FR" sz="2000" b="1" dirty="0"/>
          </a:p>
        </p:txBody>
      </p:sp>
      <p:sp>
        <p:nvSpPr>
          <p:cNvPr id="10" name="TextBox 9"/>
          <p:cNvSpPr txBox="1"/>
          <p:nvPr/>
        </p:nvSpPr>
        <p:spPr>
          <a:xfrm>
            <a:off x="6485287" y="2040006"/>
            <a:ext cx="5098718" cy="3477875"/>
          </a:xfrm>
          <a:prstGeom prst="rect">
            <a:avLst/>
          </a:prstGeom>
          <a:solidFill>
            <a:schemeClr val="accent6">
              <a:lumMod val="20000"/>
              <a:lumOff val="80000"/>
            </a:schemeClr>
          </a:solidFill>
        </p:spPr>
        <p:txBody>
          <a:bodyPr wrap="square" rtlCol="0">
            <a:spAutoFit/>
          </a:bodyPr>
          <a:lstStyle/>
          <a:p>
            <a:pPr marL="342900" indent="-342900">
              <a:buAutoNum type="alphaLcPeriod"/>
            </a:pPr>
            <a:r>
              <a:rPr lang="fr-FR" sz="2000" b="1" dirty="0" smtClean="0"/>
              <a:t>…une image caricaturale de la réalité de l’immigration.</a:t>
            </a:r>
          </a:p>
          <a:p>
            <a:endParaRPr lang="fr-FR" sz="2000" b="1" dirty="0" smtClean="0"/>
          </a:p>
          <a:p>
            <a:r>
              <a:rPr lang="fr-FR" sz="2000" b="1" dirty="0" smtClean="0"/>
              <a:t>b.  …un bon nombre d’idées reçues.</a:t>
            </a:r>
          </a:p>
          <a:p>
            <a:endParaRPr lang="fr-FR" sz="2000" b="1" dirty="0" smtClean="0"/>
          </a:p>
          <a:p>
            <a:r>
              <a:rPr lang="fr-FR" sz="2000" b="1" dirty="0" smtClean="0"/>
              <a:t>c.   …un travail plus qualifié.</a:t>
            </a:r>
          </a:p>
          <a:p>
            <a:endParaRPr lang="fr-FR" sz="2000" b="1" dirty="0" smtClean="0"/>
          </a:p>
          <a:p>
            <a:r>
              <a:rPr lang="fr-FR" sz="2000" b="1" dirty="0" smtClean="0"/>
              <a:t>d.  …le pays d’origine.</a:t>
            </a:r>
          </a:p>
          <a:p>
            <a:endParaRPr lang="fr-FR" sz="2000" b="1" dirty="0" smtClean="0"/>
          </a:p>
          <a:p>
            <a:r>
              <a:rPr lang="fr-FR" sz="2000" b="1" dirty="0" smtClean="0"/>
              <a:t>e. …le marché du travail</a:t>
            </a:r>
          </a:p>
          <a:p>
            <a:endParaRPr lang="fr-FR" sz="2000" b="1" dirty="0"/>
          </a:p>
        </p:txBody>
      </p:sp>
      <p:graphicFrame>
        <p:nvGraphicFramePr>
          <p:cNvPr id="11" name="Table 10"/>
          <p:cNvGraphicFramePr>
            <a:graphicFrameLocks noGrp="1"/>
          </p:cNvGraphicFramePr>
          <p:nvPr>
            <p:extLst>
              <p:ext uri="{D42A27DB-BD31-4B8C-83A1-F6EECF244321}">
                <p14:modId xmlns:p14="http://schemas.microsoft.com/office/powerpoint/2010/main" val="2155454975"/>
              </p:ext>
            </p:extLst>
          </p:nvPr>
        </p:nvGraphicFramePr>
        <p:xfrm>
          <a:off x="3431797" y="5745376"/>
          <a:ext cx="5053120" cy="741680"/>
        </p:xfrm>
        <a:graphic>
          <a:graphicData uri="http://schemas.openxmlformats.org/drawingml/2006/table">
            <a:tbl>
              <a:tblPr firstRow="1" bandRow="1">
                <a:tableStyleId>{5C22544A-7EE6-4342-B048-85BDC9FD1C3A}</a:tableStyleId>
              </a:tblPr>
              <a:tblGrid>
                <a:gridCol w="1010624">
                  <a:extLst>
                    <a:ext uri="{9D8B030D-6E8A-4147-A177-3AD203B41FA5}">
                      <a16:colId xmlns:a16="http://schemas.microsoft.com/office/drawing/2014/main" val="20000"/>
                    </a:ext>
                  </a:extLst>
                </a:gridCol>
                <a:gridCol w="1010624">
                  <a:extLst>
                    <a:ext uri="{9D8B030D-6E8A-4147-A177-3AD203B41FA5}">
                      <a16:colId xmlns:a16="http://schemas.microsoft.com/office/drawing/2014/main" val="20001"/>
                    </a:ext>
                  </a:extLst>
                </a:gridCol>
                <a:gridCol w="1010624">
                  <a:extLst>
                    <a:ext uri="{9D8B030D-6E8A-4147-A177-3AD203B41FA5}">
                      <a16:colId xmlns:a16="http://schemas.microsoft.com/office/drawing/2014/main" val="20002"/>
                    </a:ext>
                  </a:extLst>
                </a:gridCol>
                <a:gridCol w="1010624">
                  <a:extLst>
                    <a:ext uri="{9D8B030D-6E8A-4147-A177-3AD203B41FA5}">
                      <a16:colId xmlns:a16="http://schemas.microsoft.com/office/drawing/2014/main" val="20003"/>
                    </a:ext>
                  </a:extLst>
                </a:gridCol>
                <a:gridCol w="1010624">
                  <a:extLst>
                    <a:ext uri="{9D8B030D-6E8A-4147-A177-3AD203B41FA5}">
                      <a16:colId xmlns:a16="http://schemas.microsoft.com/office/drawing/2014/main" val="20004"/>
                    </a:ext>
                  </a:extLst>
                </a:gridCol>
              </a:tblGrid>
              <a:tr h="370840">
                <a:tc>
                  <a:txBody>
                    <a:bodyPr/>
                    <a:lstStyle/>
                    <a:p>
                      <a:pPr algn="ctr"/>
                      <a:r>
                        <a:rPr lang="fr-FR" b="1" dirty="0" smtClean="0">
                          <a:solidFill>
                            <a:srgbClr val="000000"/>
                          </a:solidFill>
                        </a:rPr>
                        <a:t>1</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b="1" dirty="0" smtClean="0">
                          <a:solidFill>
                            <a:srgbClr val="000000"/>
                          </a:solidFill>
                        </a:rPr>
                        <a:t>2</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b="1" dirty="0" smtClean="0">
                          <a:solidFill>
                            <a:srgbClr val="000000"/>
                          </a:solidFill>
                        </a:rPr>
                        <a:t>3</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b="1" dirty="0" smtClean="0">
                          <a:solidFill>
                            <a:srgbClr val="000000"/>
                          </a:solidFill>
                        </a:rPr>
                        <a:t>4</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b="1" dirty="0" smtClean="0">
                          <a:solidFill>
                            <a:srgbClr val="000000"/>
                          </a:solidFill>
                        </a:rPr>
                        <a:t>5</a:t>
                      </a:r>
                      <a:endParaRPr lang="fr-FR"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fr-FR" b="1" dirty="0" smtClean="0">
                          <a:solidFill>
                            <a:srgbClr val="000000"/>
                          </a:solidFill>
                        </a:rPr>
                        <a:t>      </a:t>
                      </a:r>
                      <a:r>
                        <a:rPr lang="fr-FR" b="1" dirty="0" smtClean="0">
                          <a:solidFill>
                            <a:srgbClr val="FF0000"/>
                          </a:solidFill>
                        </a:rPr>
                        <a:t>b</a:t>
                      </a:r>
                      <a:endParaRPr lang="fr-FR"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b="1" baseline="0" dirty="0" smtClean="0">
                          <a:solidFill>
                            <a:srgbClr val="000000"/>
                          </a:solidFill>
                        </a:rPr>
                        <a:t>      </a:t>
                      </a:r>
                      <a:r>
                        <a:rPr lang="fr-FR" b="1" dirty="0" smtClean="0">
                          <a:solidFill>
                            <a:srgbClr val="FF0000"/>
                          </a:solidFill>
                        </a:rPr>
                        <a:t>a</a:t>
                      </a:r>
                      <a:endParaRPr lang="fr-FR"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       c</a:t>
                      </a:r>
                      <a:endParaRPr lang="fr-FR"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b="1" dirty="0" smtClean="0">
                          <a:solidFill>
                            <a:srgbClr val="000000"/>
                          </a:solidFill>
                        </a:rPr>
                        <a:t>      </a:t>
                      </a:r>
                      <a:r>
                        <a:rPr lang="fr-FR" b="1" dirty="0" smtClean="0">
                          <a:solidFill>
                            <a:srgbClr val="FF0000"/>
                          </a:solidFill>
                        </a:rPr>
                        <a:t> e</a:t>
                      </a:r>
                      <a:endParaRPr lang="fr-FR"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       d</a:t>
                      </a:r>
                      <a:endParaRPr lang="fr-FR" b="1" dirty="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068387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3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6617" y="0"/>
            <a:ext cx="7198229" cy="646331"/>
          </a:xfrm>
          <a:prstGeom prst="rect">
            <a:avLst/>
          </a:prstGeom>
          <a:noFill/>
        </p:spPr>
        <p:txBody>
          <a:bodyPr wrap="none" rtlCol="0">
            <a:spAutoFit/>
          </a:bodyPr>
          <a:lstStyle/>
          <a:p>
            <a:r>
              <a:rPr lang="fr-FR" sz="3600" b="1" dirty="0" smtClean="0"/>
              <a:t>La réalité de l’immigration en France</a:t>
            </a:r>
            <a:endParaRPr lang="fr-FR" sz="3600" b="1" dirty="0"/>
          </a:p>
        </p:txBody>
      </p:sp>
      <p:pic>
        <p:nvPicPr>
          <p:cNvPr id="4" name="realite immigration en franc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12846" y="148608"/>
            <a:ext cx="471417" cy="471417"/>
          </a:xfrm>
          <a:prstGeom prst="rect">
            <a:avLst/>
          </a:prstGeom>
        </p:spPr>
      </p:pic>
      <p:pic>
        <p:nvPicPr>
          <p:cNvPr id="5"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941" y="956014"/>
            <a:ext cx="398301" cy="426332"/>
          </a:xfrm>
          <a:prstGeom prst="rect">
            <a:avLst/>
          </a:prstGeom>
          <a:solidFill>
            <a:schemeClr val="bg1"/>
          </a:solidFill>
          <a:ln>
            <a:solidFill>
              <a:srgbClr val="0070C0"/>
            </a:solidFill>
          </a:ln>
        </p:spPr>
      </p:pic>
      <p:sp>
        <p:nvSpPr>
          <p:cNvPr id="6" name="TextBox 5"/>
          <p:cNvSpPr txBox="1"/>
          <p:nvPr/>
        </p:nvSpPr>
        <p:spPr>
          <a:xfrm>
            <a:off x="2404961" y="959208"/>
            <a:ext cx="9370624" cy="461665"/>
          </a:xfrm>
          <a:prstGeom prst="rect">
            <a:avLst/>
          </a:prstGeom>
          <a:solidFill>
            <a:schemeClr val="accent1">
              <a:lumMod val="20000"/>
              <a:lumOff val="80000"/>
            </a:schemeClr>
          </a:solidFill>
        </p:spPr>
        <p:txBody>
          <a:bodyPr wrap="none" rtlCol="0">
            <a:spAutoFit/>
          </a:bodyPr>
          <a:lstStyle/>
          <a:p>
            <a:r>
              <a:rPr lang="fr-FR" sz="2400" b="1" dirty="0" smtClean="0"/>
              <a:t>Notez si les phrases sont vraies (V) ou fausses (F) et corrigez si c’est faux</a:t>
            </a:r>
            <a:endParaRPr lang="fr-FR" sz="2400" b="1" dirty="0"/>
          </a:p>
        </p:txBody>
      </p:sp>
      <p:pic>
        <p:nvPicPr>
          <p:cNvPr id="8"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8605" y="959804"/>
            <a:ext cx="398301"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18781" y="963595"/>
            <a:ext cx="398301" cy="426332"/>
          </a:xfrm>
          <a:prstGeom prst="rect">
            <a:avLst/>
          </a:prstGeom>
          <a:solidFill>
            <a:schemeClr val="bg1"/>
          </a:solidFill>
          <a:ln>
            <a:solidFill>
              <a:srgbClr val="0070C0"/>
            </a:solidFill>
          </a:ln>
        </p:spPr>
      </p:pic>
      <p:sp>
        <p:nvSpPr>
          <p:cNvPr id="3" name="TextBox 2"/>
          <p:cNvSpPr txBox="1"/>
          <p:nvPr/>
        </p:nvSpPr>
        <p:spPr>
          <a:xfrm>
            <a:off x="405329" y="2012786"/>
            <a:ext cx="11578933" cy="3970318"/>
          </a:xfrm>
          <a:prstGeom prst="rect">
            <a:avLst/>
          </a:prstGeom>
          <a:noFill/>
          <a:ln w="38100" cmpd="sng">
            <a:solidFill>
              <a:schemeClr val="tx1"/>
            </a:solidFill>
          </a:ln>
        </p:spPr>
        <p:txBody>
          <a:bodyPr wrap="square" rtlCol="0">
            <a:spAutoFit/>
          </a:bodyPr>
          <a:lstStyle/>
          <a:p>
            <a:pPr marL="342900" indent="-342900">
              <a:lnSpc>
                <a:spcPct val="150000"/>
              </a:lnSpc>
              <a:buAutoNum type="arabicPeriod"/>
            </a:pPr>
            <a:r>
              <a:rPr lang="fr-FR" sz="2100" b="1" dirty="0" smtClean="0"/>
              <a:t>Les chiffres concernant l’immigration ne sont pas une source d’information sûre. </a:t>
            </a:r>
          </a:p>
          <a:p>
            <a:pPr marL="342900" indent="-342900">
              <a:lnSpc>
                <a:spcPct val="150000"/>
              </a:lnSpc>
              <a:buAutoNum type="arabicPeriod"/>
            </a:pPr>
            <a:r>
              <a:rPr lang="fr-FR" sz="2100" b="1" dirty="0" smtClean="0"/>
              <a:t>Les conclusions publiées par l’Insee confirment un bon nombre d’idées reçues. </a:t>
            </a:r>
            <a:endParaRPr lang="fr-FR" sz="2100" b="1" dirty="0" smtClean="0">
              <a:solidFill>
                <a:srgbClr val="FF0000"/>
              </a:solidFill>
            </a:endParaRPr>
          </a:p>
          <a:p>
            <a:pPr marL="342900" indent="-342900">
              <a:lnSpc>
                <a:spcPct val="150000"/>
              </a:lnSpc>
              <a:buAutoNum type="arabicPeriod"/>
            </a:pPr>
            <a:r>
              <a:rPr lang="fr-FR" sz="2100" b="1" dirty="0" smtClean="0"/>
              <a:t>Les immigrés sont peu représentés dans les emplois les plus qualifiés. </a:t>
            </a:r>
            <a:endParaRPr lang="fr-FR" sz="2100" b="1" dirty="0" smtClean="0">
              <a:solidFill>
                <a:srgbClr val="FF0000"/>
              </a:solidFill>
            </a:endParaRPr>
          </a:p>
          <a:p>
            <a:pPr marL="342900" indent="-342900">
              <a:lnSpc>
                <a:spcPct val="150000"/>
              </a:lnSpc>
              <a:buAutoNum type="arabicPeriod"/>
            </a:pPr>
            <a:r>
              <a:rPr lang="fr-FR" sz="2100" b="1" dirty="0" smtClean="0"/>
              <a:t>Les descendants d’immigrés accèdent plus souvent à des emplois de cadre que les autres français. </a:t>
            </a:r>
            <a:r>
              <a:rPr lang="fr-FR" sz="2100" b="1" dirty="0" smtClean="0">
                <a:solidFill>
                  <a:srgbClr val="FF0000"/>
                </a:solidFill>
              </a:rPr>
              <a:t> </a:t>
            </a:r>
          </a:p>
          <a:p>
            <a:pPr marL="342900" indent="-342900">
              <a:lnSpc>
                <a:spcPct val="150000"/>
              </a:lnSpc>
              <a:buAutoNum type="arabicPeriod"/>
            </a:pPr>
            <a:r>
              <a:rPr lang="fr-FR" sz="2100" b="1" dirty="0" smtClean="0"/>
              <a:t>Les emplois précaires sont plus souvent occupés par des immigrés africains. </a:t>
            </a:r>
            <a:endParaRPr lang="fr-FR" sz="2100" b="1" dirty="0" smtClean="0">
              <a:solidFill>
                <a:srgbClr val="FF0000"/>
              </a:solidFill>
            </a:endParaRPr>
          </a:p>
          <a:p>
            <a:pPr marL="342900" indent="-342900">
              <a:lnSpc>
                <a:spcPct val="150000"/>
              </a:lnSpc>
              <a:buAutoNum type="arabicPeriod"/>
            </a:pPr>
            <a:r>
              <a:rPr lang="fr-FR" sz="2100" b="1" dirty="0" smtClean="0"/>
              <a:t>Les immigrés maghrébins sont parmi les immigrés les plus actifs sur le marché du travail. </a:t>
            </a:r>
            <a:endParaRPr lang="fr-FR" sz="2100" b="1" dirty="0" smtClean="0">
              <a:solidFill>
                <a:srgbClr val="FF0000"/>
              </a:solidFill>
            </a:endParaRPr>
          </a:p>
          <a:p>
            <a:pPr marL="342900" indent="-342900">
              <a:lnSpc>
                <a:spcPct val="150000"/>
              </a:lnSpc>
              <a:buAutoNum type="arabicPeriod"/>
            </a:pPr>
            <a:r>
              <a:rPr lang="fr-FR" sz="2100" b="1" dirty="0" smtClean="0"/>
              <a:t>Les autres français sont aussi souvent victimes de discrimination que les immigrés et leurs descendants. </a:t>
            </a:r>
            <a:endParaRPr lang="fr-FR" sz="2100" b="1" dirty="0">
              <a:solidFill>
                <a:srgbClr val="FF0000"/>
              </a:solidFill>
            </a:endParaRPr>
          </a:p>
        </p:txBody>
      </p:sp>
    </p:spTree>
    <p:extLst>
      <p:ext uri="{BB962C8B-B14F-4D97-AF65-F5344CB8AC3E}">
        <p14:creationId xmlns:p14="http://schemas.microsoft.com/office/powerpoint/2010/main" val="6089722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3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6617" y="0"/>
            <a:ext cx="7198229" cy="646331"/>
          </a:xfrm>
          <a:prstGeom prst="rect">
            <a:avLst/>
          </a:prstGeom>
          <a:noFill/>
        </p:spPr>
        <p:txBody>
          <a:bodyPr wrap="none" rtlCol="0">
            <a:spAutoFit/>
          </a:bodyPr>
          <a:lstStyle/>
          <a:p>
            <a:r>
              <a:rPr lang="fr-FR" sz="3600" b="1" dirty="0" smtClean="0"/>
              <a:t>La réalité de l’immigration en France</a:t>
            </a:r>
            <a:endParaRPr lang="fr-FR" sz="3600" b="1" dirty="0"/>
          </a:p>
        </p:txBody>
      </p:sp>
      <p:pic>
        <p:nvPicPr>
          <p:cNvPr id="4" name="realite immigration en franc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12846" y="148608"/>
            <a:ext cx="471417" cy="471417"/>
          </a:xfrm>
          <a:prstGeom prst="rect">
            <a:avLst/>
          </a:prstGeom>
        </p:spPr>
      </p:pic>
      <p:pic>
        <p:nvPicPr>
          <p:cNvPr id="5"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941" y="956014"/>
            <a:ext cx="398301" cy="426332"/>
          </a:xfrm>
          <a:prstGeom prst="rect">
            <a:avLst/>
          </a:prstGeom>
          <a:solidFill>
            <a:schemeClr val="bg1"/>
          </a:solidFill>
          <a:ln>
            <a:solidFill>
              <a:srgbClr val="0070C0"/>
            </a:solidFill>
          </a:ln>
        </p:spPr>
      </p:pic>
      <p:sp>
        <p:nvSpPr>
          <p:cNvPr id="6" name="TextBox 5"/>
          <p:cNvSpPr txBox="1"/>
          <p:nvPr/>
        </p:nvSpPr>
        <p:spPr>
          <a:xfrm>
            <a:off x="2404961" y="959208"/>
            <a:ext cx="9370624" cy="461665"/>
          </a:xfrm>
          <a:prstGeom prst="rect">
            <a:avLst/>
          </a:prstGeom>
          <a:solidFill>
            <a:schemeClr val="accent1">
              <a:lumMod val="20000"/>
              <a:lumOff val="80000"/>
            </a:schemeClr>
          </a:solidFill>
        </p:spPr>
        <p:txBody>
          <a:bodyPr wrap="none" rtlCol="0">
            <a:spAutoFit/>
          </a:bodyPr>
          <a:lstStyle/>
          <a:p>
            <a:r>
              <a:rPr lang="fr-FR" sz="2400" b="1" dirty="0" smtClean="0"/>
              <a:t>Notez si les phrases sont vraies (V) ou fausses (F) et corrigez si c’est faux</a:t>
            </a:r>
            <a:endParaRPr lang="fr-FR" sz="2400" b="1" dirty="0"/>
          </a:p>
        </p:txBody>
      </p:sp>
      <p:pic>
        <p:nvPicPr>
          <p:cNvPr id="8"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8605" y="959804"/>
            <a:ext cx="398301"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18781" y="963595"/>
            <a:ext cx="398301" cy="426332"/>
          </a:xfrm>
          <a:prstGeom prst="rect">
            <a:avLst/>
          </a:prstGeom>
          <a:solidFill>
            <a:schemeClr val="bg1"/>
          </a:solidFill>
          <a:ln>
            <a:solidFill>
              <a:srgbClr val="0070C0"/>
            </a:solidFill>
          </a:ln>
        </p:spPr>
      </p:pic>
      <p:sp>
        <p:nvSpPr>
          <p:cNvPr id="3" name="TextBox 2"/>
          <p:cNvSpPr txBox="1"/>
          <p:nvPr/>
        </p:nvSpPr>
        <p:spPr>
          <a:xfrm>
            <a:off x="405329" y="2012786"/>
            <a:ext cx="11578933" cy="3970318"/>
          </a:xfrm>
          <a:prstGeom prst="rect">
            <a:avLst/>
          </a:prstGeom>
          <a:noFill/>
          <a:ln w="38100" cmpd="sng">
            <a:solidFill>
              <a:schemeClr val="tx1"/>
            </a:solidFill>
          </a:ln>
        </p:spPr>
        <p:txBody>
          <a:bodyPr wrap="square" rtlCol="0">
            <a:spAutoFit/>
          </a:bodyPr>
          <a:lstStyle/>
          <a:p>
            <a:pPr marL="342900" indent="-342900">
              <a:lnSpc>
                <a:spcPct val="150000"/>
              </a:lnSpc>
              <a:buAutoNum type="arabicPeriod"/>
            </a:pPr>
            <a:r>
              <a:rPr lang="fr-FR" sz="2100" b="1" dirty="0" smtClean="0"/>
              <a:t>Les chiffres concernant l’immigration ne sont pas une source d’information sûre.  </a:t>
            </a:r>
            <a:r>
              <a:rPr lang="fr-FR" sz="2100" b="1" dirty="0" smtClean="0">
                <a:solidFill>
                  <a:srgbClr val="FF0000"/>
                </a:solidFill>
              </a:rPr>
              <a:t>V</a:t>
            </a:r>
          </a:p>
          <a:p>
            <a:pPr marL="342900" indent="-342900">
              <a:lnSpc>
                <a:spcPct val="150000"/>
              </a:lnSpc>
              <a:buAutoNum type="arabicPeriod"/>
            </a:pPr>
            <a:r>
              <a:rPr lang="fr-FR" sz="2100" b="1" dirty="0" smtClean="0"/>
              <a:t>Les conclusions publiées par l’Insee confirment un bon nombre d’idées reçues. </a:t>
            </a:r>
            <a:r>
              <a:rPr lang="fr-FR" sz="2100" b="1" dirty="0" smtClean="0">
                <a:solidFill>
                  <a:srgbClr val="FF0000"/>
                </a:solidFill>
              </a:rPr>
              <a:t>V</a:t>
            </a:r>
          </a:p>
          <a:p>
            <a:pPr marL="342900" indent="-342900">
              <a:lnSpc>
                <a:spcPct val="150000"/>
              </a:lnSpc>
              <a:buAutoNum type="arabicPeriod"/>
            </a:pPr>
            <a:r>
              <a:rPr lang="fr-FR" sz="2100" b="1" dirty="0" smtClean="0"/>
              <a:t>Les immigrés sont peu représentés dans les emplois les plus qualifiés. </a:t>
            </a:r>
            <a:r>
              <a:rPr lang="fr-FR" sz="2100" b="1" dirty="0" smtClean="0">
                <a:solidFill>
                  <a:srgbClr val="FF0000"/>
                </a:solidFill>
              </a:rPr>
              <a:t>V</a:t>
            </a:r>
          </a:p>
          <a:p>
            <a:pPr marL="342900" indent="-342900">
              <a:lnSpc>
                <a:spcPct val="150000"/>
              </a:lnSpc>
              <a:buAutoNum type="arabicPeriod"/>
            </a:pPr>
            <a:r>
              <a:rPr lang="fr-FR" sz="2100" b="1" dirty="0" smtClean="0"/>
              <a:t>Les descendants d’immigrés accèdent plus souvent à des emplois de cadre que les autres français. </a:t>
            </a:r>
            <a:r>
              <a:rPr lang="fr-FR" sz="2100" b="1" dirty="0" smtClean="0">
                <a:solidFill>
                  <a:srgbClr val="FF0000"/>
                </a:solidFill>
              </a:rPr>
              <a:t>F </a:t>
            </a:r>
          </a:p>
          <a:p>
            <a:pPr marL="342900" indent="-342900">
              <a:lnSpc>
                <a:spcPct val="150000"/>
              </a:lnSpc>
              <a:buAutoNum type="arabicPeriod"/>
            </a:pPr>
            <a:r>
              <a:rPr lang="fr-FR" sz="2100" b="1" dirty="0" smtClean="0"/>
              <a:t>Les emplois précaires sont plus souvent occupés par des immigrés africains. </a:t>
            </a:r>
            <a:r>
              <a:rPr lang="fr-FR" sz="2100" b="1" dirty="0" smtClean="0">
                <a:solidFill>
                  <a:srgbClr val="FF0000"/>
                </a:solidFill>
              </a:rPr>
              <a:t>V</a:t>
            </a:r>
          </a:p>
          <a:p>
            <a:pPr marL="342900" indent="-342900">
              <a:lnSpc>
                <a:spcPct val="150000"/>
              </a:lnSpc>
              <a:buAutoNum type="arabicPeriod"/>
            </a:pPr>
            <a:r>
              <a:rPr lang="fr-FR" sz="2100" b="1" dirty="0" smtClean="0"/>
              <a:t>Les immigrés maghrébins sont parmi les immigrés les plus actifs sur le marché du travail. </a:t>
            </a:r>
            <a:r>
              <a:rPr lang="fr-FR" sz="2100" b="1" dirty="0" smtClean="0">
                <a:solidFill>
                  <a:srgbClr val="FF0000"/>
                </a:solidFill>
              </a:rPr>
              <a:t>F</a:t>
            </a:r>
          </a:p>
          <a:p>
            <a:pPr marL="342900" indent="-342900">
              <a:lnSpc>
                <a:spcPct val="150000"/>
              </a:lnSpc>
              <a:buAutoNum type="arabicPeriod"/>
            </a:pPr>
            <a:r>
              <a:rPr lang="fr-FR" sz="2100" b="1" dirty="0" smtClean="0"/>
              <a:t>Les autres français sont aussi souvent victimes de discrimination que les immigrés et leurs descendants. </a:t>
            </a:r>
            <a:r>
              <a:rPr lang="fr-FR" sz="2100" b="1" dirty="0" smtClean="0">
                <a:solidFill>
                  <a:srgbClr val="FF0000"/>
                </a:solidFill>
              </a:rPr>
              <a:t>F</a:t>
            </a:r>
            <a:endParaRPr lang="fr-FR" sz="2100" b="1" dirty="0">
              <a:solidFill>
                <a:srgbClr val="FF0000"/>
              </a:solidFill>
            </a:endParaRPr>
          </a:p>
        </p:txBody>
      </p:sp>
    </p:spTree>
    <p:extLst>
      <p:ext uri="{BB962C8B-B14F-4D97-AF65-F5344CB8AC3E}">
        <p14:creationId xmlns:p14="http://schemas.microsoft.com/office/powerpoint/2010/main" val="6679611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3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résumer les faits sur l’immigration en France</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Évaluer la réalité sur l’immigration en France</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comparer les faits aux idées reçues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ext uri="{D42A27DB-BD31-4B8C-83A1-F6EECF244321}">
                <p14:modId xmlns:p14="http://schemas.microsoft.com/office/powerpoint/2010/main" val="3153413822"/>
              </p:ext>
            </p:extLst>
          </p:nvPr>
        </p:nvGraphicFramePr>
        <p:xfrm>
          <a:off x="8486511" y="1125712"/>
          <a:ext cx="2787557" cy="3657600"/>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pPr algn="ctr"/>
                      <a:r>
                        <a:rPr lang="fr-FR" sz="2400" noProof="0" dirty="0" smtClean="0"/>
                        <a:t>Solutions politiques à la question de l’immigration</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400" b="1" noProof="0" dirty="0" smtClean="0">
                          <a:solidFill>
                            <a:schemeClr val="tx1"/>
                          </a:solidFill>
                        </a:rPr>
                        <a:t>L’immigration en France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algn="ctr"/>
                      <a:r>
                        <a:rPr lang="fr-FR" sz="2400" b="1" noProof="0" dirty="0" smtClean="0">
                          <a:solidFill>
                            <a:schemeClr val="tx1"/>
                          </a:solidFill>
                        </a:rPr>
                        <a:t>Les clandestins et les réfugiés</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algn="ctr"/>
                      <a:r>
                        <a:rPr lang="fr-FR" sz="2400" b="1" noProof="0" dirty="0" smtClean="0">
                          <a:solidFill>
                            <a:schemeClr val="tx1"/>
                          </a:solidFill>
                        </a:rPr>
                        <a:t>Solutions proposées et efficacité</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629485" y="3668551"/>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70573" y="2268286"/>
            <a:ext cx="530682" cy="6556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3878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9576"/>
          <a:stretch/>
        </p:blipFill>
        <p:spPr>
          <a:xfrm>
            <a:off x="216178" y="1540136"/>
            <a:ext cx="5693946" cy="42284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066446" y="986228"/>
            <a:ext cx="5890800" cy="5632311"/>
          </a:xfrm>
          <a:prstGeom prst="rect">
            <a:avLst/>
          </a:prstGeom>
          <a:noFill/>
          <a:ln w="38100" cmpd="sng">
            <a:solidFill>
              <a:schemeClr val="tx1"/>
            </a:solidFill>
          </a:ln>
        </p:spPr>
        <p:txBody>
          <a:bodyPr wrap="square" rtlCol="0">
            <a:spAutoFit/>
          </a:bodyPr>
          <a:lstStyle/>
          <a:p>
            <a:pPr algn="just"/>
            <a:r>
              <a:rPr lang="fr-FR" sz="2000" b="1" dirty="0" smtClean="0"/>
              <a:t>1. Les immigrés fuient la ______________ de leur pays d’origine.</a:t>
            </a:r>
          </a:p>
          <a:p>
            <a:pPr algn="just"/>
            <a:r>
              <a:rPr lang="fr-FR" sz="2000" b="1" dirty="0" smtClean="0"/>
              <a:t>2. Les personnes nées en France de parents étrangers doivent demander la ____________ française.</a:t>
            </a:r>
          </a:p>
          <a:p>
            <a:pPr algn="just"/>
            <a:r>
              <a:rPr lang="fr-FR" sz="2000" b="1" dirty="0" smtClean="0"/>
              <a:t>3. Comment dit-on ‘</a:t>
            </a:r>
            <a:r>
              <a:rPr lang="fr-FR" sz="2000" b="1" dirty="0" err="1" smtClean="0"/>
              <a:t>foreigners</a:t>
            </a:r>
            <a:r>
              <a:rPr lang="fr-FR" sz="2000" b="1" dirty="0" smtClean="0"/>
              <a:t>’ en français?</a:t>
            </a:r>
          </a:p>
          <a:p>
            <a:pPr algn="just"/>
            <a:r>
              <a:rPr lang="fr-FR" sz="2000" b="1" dirty="0" smtClean="0"/>
              <a:t>4. Les ______________ sont des immigrés maghrébins de la seconde génération.</a:t>
            </a:r>
          </a:p>
          <a:p>
            <a:pPr algn="just"/>
            <a:r>
              <a:rPr lang="fr-FR" sz="2000" b="1" dirty="0" smtClean="0"/>
              <a:t>5. Les gens qui n’aiment pas les immigrés sont _______________.</a:t>
            </a:r>
          </a:p>
          <a:p>
            <a:pPr algn="just"/>
            <a:r>
              <a:rPr lang="fr-FR" sz="2000" b="1" dirty="0" smtClean="0"/>
              <a:t>6. L’Algérie, la Tunisie et le Maroc sont les pays du _______________.</a:t>
            </a:r>
          </a:p>
          <a:p>
            <a:pPr algn="just"/>
            <a:r>
              <a:rPr lang="fr-FR" sz="2000" b="1" dirty="0" smtClean="0"/>
              <a:t>7. Comment dit-on ‘</a:t>
            </a:r>
            <a:r>
              <a:rPr lang="fr-FR" sz="2000" b="1" dirty="0" err="1" smtClean="0"/>
              <a:t>unemployment</a:t>
            </a:r>
            <a:r>
              <a:rPr lang="fr-FR" sz="2000" b="1" dirty="0" smtClean="0"/>
              <a:t>’ en français?</a:t>
            </a:r>
          </a:p>
          <a:p>
            <a:pPr algn="just"/>
            <a:r>
              <a:rPr lang="fr-FR" sz="2000" b="1" dirty="0" smtClean="0"/>
              <a:t>8. Certains réfugiés fuient la dictature politique de leur pays et demandent __________ en France.</a:t>
            </a:r>
          </a:p>
          <a:p>
            <a:pPr algn="just"/>
            <a:r>
              <a:rPr lang="fr-FR" sz="2000" b="1" dirty="0" smtClean="0"/>
              <a:t>9. Les immigrés clandestins découverts par la police sont ________________ dans leur pays d’origine.</a:t>
            </a:r>
          </a:p>
          <a:p>
            <a:pPr algn="just"/>
            <a:r>
              <a:rPr lang="fr-FR" sz="2000" b="1" dirty="0" smtClean="0"/>
              <a:t>10. Les immigrés qui entrent en France sans autorisation sont des ______________.</a:t>
            </a:r>
            <a:endParaRPr lang="fr-FR" sz="2000" b="1" dirty="0"/>
          </a:p>
        </p:txBody>
      </p:sp>
      <p:sp>
        <p:nvSpPr>
          <p:cNvPr id="6" name="TextBox 5"/>
          <p:cNvSpPr txBox="1"/>
          <p:nvPr/>
        </p:nvSpPr>
        <p:spPr>
          <a:xfrm>
            <a:off x="334850" y="0"/>
            <a:ext cx="3150472" cy="707886"/>
          </a:xfrm>
          <a:prstGeom prst="rect">
            <a:avLst/>
          </a:prstGeom>
          <a:noFill/>
        </p:spPr>
        <p:txBody>
          <a:bodyPr wrap="none" rtlCol="0">
            <a:spAutoFit/>
          </a:bodyPr>
          <a:lstStyle/>
          <a:p>
            <a:r>
              <a:rPr lang="fr-FR" sz="4000" b="1" dirty="0" smtClean="0"/>
              <a:t>L’immigration</a:t>
            </a:r>
            <a:endParaRPr lang="fr-FR" sz="4000" b="1" dirty="0"/>
          </a:p>
        </p:txBody>
      </p:sp>
      <p:sp>
        <p:nvSpPr>
          <p:cNvPr id="2" name="TextBox 1"/>
          <p:cNvSpPr txBox="1"/>
          <p:nvPr/>
        </p:nvSpPr>
        <p:spPr>
          <a:xfrm>
            <a:off x="1107904" y="6065978"/>
            <a:ext cx="3561742" cy="646331"/>
          </a:xfrm>
          <a:prstGeom prst="rect">
            <a:avLst/>
          </a:prstGeom>
          <a:solidFill>
            <a:srgbClr val="DEEBF7"/>
          </a:solidFill>
        </p:spPr>
        <p:txBody>
          <a:bodyPr wrap="none" rtlCol="0">
            <a:spAutoFit/>
          </a:bodyPr>
          <a:lstStyle/>
          <a:p>
            <a:r>
              <a:rPr lang="fr-FR" sz="2000" b="1" dirty="0" smtClean="0"/>
              <a:t>Traduisez les phrases en anglais</a:t>
            </a:r>
          </a:p>
          <a:p>
            <a:r>
              <a:rPr lang="fr-FR" sz="1600" b="1" dirty="0" smtClean="0"/>
              <a:t>(sauf 3 et 7)</a:t>
            </a:r>
            <a:endParaRPr lang="fr-FR" sz="1600" b="1" dirty="0"/>
          </a:p>
        </p:txBody>
      </p:sp>
      <p:pic>
        <p:nvPicPr>
          <p:cNvPr id="7"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431" y="6041694"/>
            <a:ext cx="398301"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74" y="6045484"/>
            <a:ext cx="398301" cy="426332"/>
          </a:xfrm>
          <a:prstGeom prst="rect">
            <a:avLst/>
          </a:prstGeom>
          <a:solidFill>
            <a:schemeClr val="bg1"/>
          </a:solidFill>
          <a:ln>
            <a:solidFill>
              <a:srgbClr val="0070C0"/>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8185" y="0"/>
            <a:ext cx="795696" cy="79569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019" y="5965107"/>
            <a:ext cx="1168871" cy="584436"/>
          </a:xfrm>
          <a:prstGeom prst="rect">
            <a:avLst/>
          </a:prstGeom>
        </p:spPr>
      </p:pic>
      <p:sp>
        <p:nvSpPr>
          <p:cNvPr id="3" name="TextBox 2"/>
          <p:cNvSpPr txBox="1"/>
          <p:nvPr/>
        </p:nvSpPr>
        <p:spPr>
          <a:xfrm>
            <a:off x="1661854" y="932188"/>
            <a:ext cx="3654817" cy="461665"/>
          </a:xfrm>
          <a:prstGeom prst="rect">
            <a:avLst/>
          </a:prstGeom>
          <a:solidFill>
            <a:srgbClr val="DEEBF7"/>
          </a:solidFill>
        </p:spPr>
        <p:txBody>
          <a:bodyPr wrap="none" rtlCol="0">
            <a:spAutoFit/>
          </a:bodyPr>
          <a:lstStyle/>
          <a:p>
            <a:r>
              <a:rPr lang="fr-FR" sz="2400" b="1" dirty="0" smtClean="0"/>
              <a:t>Complétez les mots-croisés</a:t>
            </a:r>
            <a:endParaRPr lang="fr-FR" sz="2400" b="1" dirty="0"/>
          </a:p>
        </p:txBody>
      </p:sp>
      <p:pic>
        <p:nvPicPr>
          <p:cNvPr id="11"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161" y="942505"/>
            <a:ext cx="398301" cy="426332"/>
          </a:xfrm>
          <a:prstGeom prst="rect">
            <a:avLst/>
          </a:prstGeom>
          <a:solidFill>
            <a:schemeClr val="bg1"/>
          </a:solidFill>
          <a:ln>
            <a:solidFill>
              <a:srgbClr val="0070C0"/>
            </a:solidFill>
          </a:ln>
        </p:spPr>
      </p:pic>
    </p:spTree>
    <p:extLst>
      <p:ext uri="{BB962C8B-B14F-4D97-AF65-F5344CB8AC3E}">
        <p14:creationId xmlns:p14="http://schemas.microsoft.com/office/powerpoint/2010/main" val="1434989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3206" y="1798325"/>
            <a:ext cx="4896842" cy="4595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325288" y="146701"/>
            <a:ext cx="2363339" cy="584775"/>
          </a:xfrm>
          <a:prstGeom prst="rect">
            <a:avLst/>
          </a:prstGeom>
          <a:noFill/>
        </p:spPr>
        <p:txBody>
          <a:bodyPr wrap="none" rtlCol="0">
            <a:spAutoFit/>
          </a:bodyPr>
          <a:lstStyle/>
          <a:p>
            <a:r>
              <a:rPr lang="en-GB" sz="3200" b="1" dirty="0" smtClean="0">
                <a:solidFill>
                  <a:srgbClr val="FF0000"/>
                </a:solidFill>
              </a:rPr>
              <a:t>Les </a:t>
            </a:r>
            <a:r>
              <a:rPr lang="en-GB" sz="3200" b="1" dirty="0" err="1" smtClean="0">
                <a:solidFill>
                  <a:srgbClr val="FF0000"/>
                </a:solidFill>
              </a:rPr>
              <a:t>réponses</a:t>
            </a:r>
            <a:endParaRPr lang="fr-FR" sz="3200" b="1" dirty="0">
              <a:solidFill>
                <a:srgbClr val="FF0000"/>
              </a:solidFill>
            </a:endParaRPr>
          </a:p>
        </p:txBody>
      </p:sp>
      <p:sp>
        <p:nvSpPr>
          <p:cNvPr id="6" name="TextBox 5"/>
          <p:cNvSpPr txBox="1"/>
          <p:nvPr/>
        </p:nvSpPr>
        <p:spPr>
          <a:xfrm>
            <a:off x="6093468" y="1675236"/>
            <a:ext cx="5890800" cy="4708981"/>
          </a:xfrm>
          <a:prstGeom prst="rect">
            <a:avLst/>
          </a:prstGeom>
          <a:noFill/>
          <a:ln w="38100" cmpd="sng">
            <a:solidFill>
              <a:schemeClr val="tx1"/>
            </a:solidFill>
          </a:ln>
        </p:spPr>
        <p:txBody>
          <a:bodyPr wrap="square" rtlCol="0">
            <a:spAutoFit/>
          </a:bodyPr>
          <a:lstStyle/>
          <a:p>
            <a:pPr algn="just"/>
            <a:r>
              <a:rPr lang="en-GB" sz="2000" b="1" dirty="0" smtClean="0"/>
              <a:t>1. Immigrants flee the misery of their country of origin.</a:t>
            </a:r>
          </a:p>
          <a:p>
            <a:pPr algn="just"/>
            <a:r>
              <a:rPr lang="en-GB" sz="2000" b="1" dirty="0" smtClean="0"/>
              <a:t>2. The persons born in France with foreign parents must apply for French nationality.</a:t>
            </a:r>
          </a:p>
          <a:p>
            <a:pPr algn="just"/>
            <a:r>
              <a:rPr lang="en-GB" sz="2000" b="1" dirty="0" smtClean="0"/>
              <a:t>4. “</a:t>
            </a:r>
            <a:r>
              <a:rPr lang="en-GB" sz="2000" b="1" dirty="0" err="1" smtClean="0"/>
              <a:t>beurs</a:t>
            </a:r>
            <a:r>
              <a:rPr lang="en-GB" sz="2000" b="1" dirty="0" smtClean="0"/>
              <a:t>” are second generation immigrants from Maghreb.</a:t>
            </a:r>
          </a:p>
          <a:p>
            <a:pPr algn="just"/>
            <a:r>
              <a:rPr lang="en-GB" sz="2000" b="1" dirty="0" smtClean="0"/>
              <a:t>5. People who do not like immigrants are racist.</a:t>
            </a:r>
          </a:p>
          <a:p>
            <a:pPr algn="just"/>
            <a:r>
              <a:rPr lang="en-GB" sz="2000" b="1" dirty="0" smtClean="0"/>
              <a:t>6. Algeria, Tunisia and Morocco are countries from Maghreb.</a:t>
            </a:r>
          </a:p>
          <a:p>
            <a:pPr algn="just"/>
            <a:r>
              <a:rPr lang="en-GB" sz="2000" b="1" dirty="0" smtClean="0"/>
              <a:t>8. Some refugees flee the political dictatorship of their country and seek asylum in France.</a:t>
            </a:r>
          </a:p>
          <a:p>
            <a:pPr algn="just"/>
            <a:r>
              <a:rPr lang="en-GB" sz="2000" b="1" dirty="0" smtClean="0"/>
              <a:t>9. Illegal immigrants discovered by the police are repatriated to their country of origin.</a:t>
            </a:r>
          </a:p>
          <a:p>
            <a:pPr algn="just"/>
            <a:r>
              <a:rPr lang="en-GB" sz="2000" b="1" dirty="0" smtClean="0"/>
              <a:t>10. Immigrants who enter France without authorisation are illegal immigrants.</a:t>
            </a:r>
            <a:endParaRPr lang="en-GB" sz="2000" b="1" dirty="0"/>
          </a:p>
        </p:txBody>
      </p:sp>
      <p:sp>
        <p:nvSpPr>
          <p:cNvPr id="7" name="TextBox 6"/>
          <p:cNvSpPr txBox="1"/>
          <p:nvPr/>
        </p:nvSpPr>
        <p:spPr>
          <a:xfrm>
            <a:off x="334850" y="0"/>
            <a:ext cx="3150472" cy="707886"/>
          </a:xfrm>
          <a:prstGeom prst="rect">
            <a:avLst/>
          </a:prstGeom>
          <a:noFill/>
        </p:spPr>
        <p:txBody>
          <a:bodyPr wrap="none" rtlCol="0">
            <a:spAutoFit/>
          </a:bodyPr>
          <a:lstStyle/>
          <a:p>
            <a:r>
              <a:rPr lang="fr-FR" sz="4000" b="1" dirty="0" smtClean="0"/>
              <a:t>L’immigration</a:t>
            </a:r>
            <a:endParaRPr lang="fr-FR" sz="4000"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7617" y="0"/>
            <a:ext cx="795696" cy="79569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6975" y="0"/>
            <a:ext cx="1540135" cy="770068"/>
          </a:xfrm>
          <a:prstGeom prst="rect">
            <a:avLst/>
          </a:prstGeom>
        </p:spPr>
      </p:pic>
      <p:pic>
        <p:nvPicPr>
          <p:cNvPr id="10"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342" y="1172174"/>
            <a:ext cx="398301"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4610" y="1121925"/>
            <a:ext cx="398301"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8481" y="1125716"/>
            <a:ext cx="398301" cy="426332"/>
          </a:xfrm>
          <a:prstGeom prst="rect">
            <a:avLst/>
          </a:prstGeom>
          <a:solidFill>
            <a:schemeClr val="bg1"/>
          </a:solidFill>
          <a:ln>
            <a:solidFill>
              <a:srgbClr val="0070C0"/>
            </a:solidFill>
          </a:ln>
        </p:spPr>
      </p:pic>
    </p:spTree>
    <p:extLst>
      <p:ext uri="{BB962C8B-B14F-4D97-AF65-F5344CB8AC3E}">
        <p14:creationId xmlns:p14="http://schemas.microsoft.com/office/powerpoint/2010/main" val="299664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70" y="0"/>
            <a:ext cx="4958383" cy="716310"/>
          </a:xfrm>
        </p:spPr>
        <p:txBody>
          <a:bodyPr>
            <a:normAutofit/>
          </a:bodyPr>
          <a:lstStyle/>
          <a:p>
            <a:r>
              <a:rPr lang="fr-FR" sz="4000" b="1" dirty="0" smtClean="0"/>
              <a:t>Pour commencer:</a:t>
            </a:r>
            <a:endParaRPr lang="fr-FR" sz="4000" b="1" dirty="0"/>
          </a:p>
        </p:txBody>
      </p:sp>
      <p:pic>
        <p:nvPicPr>
          <p:cNvPr id="5" name="Picture 4" descr="figure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4001" y="1506187"/>
            <a:ext cx="5371540" cy="5085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6324688" y="955687"/>
            <a:ext cx="5299047" cy="461665"/>
          </a:xfrm>
          <a:prstGeom prst="rect">
            <a:avLst/>
          </a:prstGeom>
          <a:noFill/>
        </p:spPr>
        <p:txBody>
          <a:bodyPr wrap="none" rtlCol="0">
            <a:spAutoFit/>
          </a:bodyPr>
          <a:lstStyle/>
          <a:p>
            <a:r>
              <a:rPr lang="fr-FR" sz="2400" b="1" dirty="0" smtClean="0"/>
              <a:t>Localisation géographique des immigrés</a:t>
            </a:r>
            <a:endParaRPr lang="fr-FR" sz="24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4912" y="0"/>
            <a:ext cx="797088" cy="79708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7744" y="94570"/>
            <a:ext cx="615452" cy="615452"/>
          </a:xfrm>
          <a:prstGeom prst="rect">
            <a:avLst/>
          </a:prstGeom>
        </p:spPr>
      </p:pic>
      <p:sp>
        <p:nvSpPr>
          <p:cNvPr id="9" name="TextBox 8"/>
          <p:cNvSpPr txBox="1"/>
          <p:nvPr/>
        </p:nvSpPr>
        <p:spPr>
          <a:xfrm>
            <a:off x="666419" y="3646702"/>
            <a:ext cx="4968027" cy="2585323"/>
          </a:xfrm>
          <a:prstGeom prst="rect">
            <a:avLst/>
          </a:prstGeom>
          <a:solidFill>
            <a:srgbClr val="DEEBF7"/>
          </a:solidFill>
        </p:spPr>
        <p:txBody>
          <a:bodyPr wrap="none" rtlCol="0">
            <a:spAutoFit/>
          </a:bodyPr>
          <a:lstStyle/>
          <a:p>
            <a:endParaRPr lang="fr-FR" b="1" dirty="0" smtClean="0"/>
          </a:p>
          <a:p>
            <a:endParaRPr lang="fr-FR" b="1" dirty="0"/>
          </a:p>
          <a:p>
            <a:r>
              <a:rPr lang="fr-FR" b="1" dirty="0" smtClean="0"/>
              <a:t>À deux: discutez</a:t>
            </a:r>
          </a:p>
          <a:p>
            <a:endParaRPr lang="fr-FR" b="1" dirty="0"/>
          </a:p>
          <a:p>
            <a:pPr marL="285750" indent="-285750">
              <a:buFont typeface="Arial"/>
              <a:buChar char="•"/>
            </a:pPr>
            <a:r>
              <a:rPr lang="fr-FR" b="1" dirty="0" smtClean="0"/>
              <a:t>la différence entre immigrer et émigrer</a:t>
            </a:r>
          </a:p>
          <a:p>
            <a:endParaRPr lang="fr-FR" b="1" dirty="0"/>
          </a:p>
          <a:p>
            <a:pPr marL="285750" indent="-285750">
              <a:buFont typeface="Arial"/>
              <a:buChar char="•"/>
            </a:pPr>
            <a:r>
              <a:rPr lang="fr-FR" b="1" dirty="0" smtClean="0"/>
              <a:t>la différence entre un étranger et un immigré</a:t>
            </a:r>
          </a:p>
          <a:p>
            <a:endParaRPr lang="fr-FR" b="1" dirty="0"/>
          </a:p>
          <a:p>
            <a:pPr marL="285750" indent="-285750">
              <a:buFont typeface="Arial"/>
              <a:buChar char="•"/>
            </a:pPr>
            <a:r>
              <a:rPr lang="fr-FR" b="1" dirty="0" smtClean="0"/>
              <a:t>la différence entre un immigré et un immigrant</a:t>
            </a:r>
            <a:endParaRPr lang="fr-FR" b="1" dirty="0"/>
          </a:p>
        </p:txBody>
      </p:sp>
      <p:sp>
        <p:nvSpPr>
          <p:cNvPr id="10" name="TextBox 9"/>
          <p:cNvSpPr txBox="1"/>
          <p:nvPr/>
        </p:nvSpPr>
        <p:spPr>
          <a:xfrm>
            <a:off x="880175" y="1508980"/>
            <a:ext cx="4476320" cy="1200328"/>
          </a:xfrm>
          <a:prstGeom prst="rect">
            <a:avLst/>
          </a:prstGeom>
          <a:solidFill>
            <a:schemeClr val="accent1">
              <a:lumMod val="20000"/>
              <a:lumOff val="80000"/>
            </a:schemeClr>
          </a:solidFill>
        </p:spPr>
        <p:txBody>
          <a:bodyPr wrap="square" rtlCol="0">
            <a:spAutoFit/>
          </a:bodyPr>
          <a:lstStyle/>
          <a:p>
            <a:pPr algn="just"/>
            <a:endParaRPr lang="fr-FR" sz="2400" b="1" dirty="0" smtClean="0"/>
          </a:p>
          <a:p>
            <a:pPr algn="just"/>
            <a:r>
              <a:rPr lang="fr-FR" sz="2400" b="1" dirty="0" smtClean="0"/>
              <a:t>Faites des phrases pour résumer les informations sur la carte</a:t>
            </a:r>
            <a:endParaRPr lang="fr-FR" sz="2400" b="1" dirty="0"/>
          </a:p>
        </p:txBody>
      </p:sp>
      <p:pic>
        <p:nvPicPr>
          <p:cNvPr id="11"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8488" y="1560685"/>
            <a:ext cx="427706" cy="352574"/>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966" y="3725058"/>
            <a:ext cx="427706" cy="352574"/>
          </a:xfrm>
          <a:prstGeom prst="rect">
            <a:avLst/>
          </a:prstGeom>
          <a:solidFill>
            <a:schemeClr val="bg1"/>
          </a:solidFill>
          <a:ln>
            <a:solidFill>
              <a:srgbClr val="0070C0"/>
            </a:solidFill>
          </a:ln>
        </p:spPr>
      </p:pic>
      <p:pic>
        <p:nvPicPr>
          <p:cNvPr id="13"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4349" y="3725058"/>
            <a:ext cx="427706" cy="352574"/>
          </a:xfrm>
          <a:prstGeom prst="rect">
            <a:avLst/>
          </a:prstGeom>
          <a:solidFill>
            <a:schemeClr val="bg1"/>
          </a:solidFill>
          <a:ln>
            <a:solidFill>
              <a:srgbClr val="0070C0"/>
            </a:solidFill>
          </a:ln>
        </p:spPr>
      </p:pic>
    </p:spTree>
    <p:extLst>
      <p:ext uri="{BB962C8B-B14F-4D97-AF65-F5344CB8AC3E}">
        <p14:creationId xmlns:p14="http://schemas.microsoft.com/office/powerpoint/2010/main" val="387776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381" y="121589"/>
            <a:ext cx="4958383" cy="716310"/>
          </a:xfrm>
        </p:spPr>
        <p:txBody>
          <a:bodyPr>
            <a:normAutofit/>
          </a:bodyPr>
          <a:lstStyle/>
          <a:p>
            <a:r>
              <a:rPr lang="fr-FR" sz="4000" b="1" dirty="0" smtClean="0"/>
              <a:t>Pour commencer:</a:t>
            </a:r>
            <a:endParaRPr lang="fr-FR" sz="40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1806" y="0"/>
            <a:ext cx="690194" cy="69019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499" y="0"/>
            <a:ext cx="542274" cy="542274"/>
          </a:xfrm>
          <a:prstGeom prst="rect">
            <a:avLst/>
          </a:prstGeom>
        </p:spPr>
      </p:pic>
      <p:sp>
        <p:nvSpPr>
          <p:cNvPr id="9" name="TextBox 8"/>
          <p:cNvSpPr txBox="1"/>
          <p:nvPr/>
        </p:nvSpPr>
        <p:spPr>
          <a:xfrm>
            <a:off x="789882" y="3014573"/>
            <a:ext cx="10762754" cy="3631764"/>
          </a:xfrm>
          <a:prstGeom prst="rect">
            <a:avLst/>
          </a:prstGeom>
          <a:solidFill>
            <a:srgbClr val="DEEBF7"/>
          </a:solidFill>
        </p:spPr>
        <p:txBody>
          <a:bodyPr wrap="square" rtlCol="0">
            <a:spAutoFit/>
          </a:bodyPr>
          <a:lstStyle/>
          <a:p>
            <a:endParaRPr lang="fr-FR" sz="1600" b="1" dirty="0" smtClean="0"/>
          </a:p>
          <a:p>
            <a:endParaRPr lang="fr-FR" sz="1600" b="1" dirty="0"/>
          </a:p>
          <a:p>
            <a:pPr marL="285750" indent="-285750">
              <a:buFont typeface="Arial"/>
              <a:buChar char="•"/>
            </a:pPr>
            <a:r>
              <a:rPr lang="fr-FR" b="1" dirty="0" smtClean="0">
                <a:solidFill>
                  <a:srgbClr val="FF0000"/>
                </a:solidFill>
              </a:rPr>
              <a:t>la différence entre immigrer et émigrer</a:t>
            </a:r>
          </a:p>
          <a:p>
            <a:r>
              <a:rPr lang="fr-FR" b="1" dirty="0" smtClean="0"/>
              <a:t>Immigrer= entrer dans un pays étranger pour s’y installer de façon durable</a:t>
            </a:r>
          </a:p>
          <a:p>
            <a:r>
              <a:rPr lang="fr-FR" b="1" dirty="0"/>
              <a:t>Émigrer= quitter son pays pour aller s’installer dans un </a:t>
            </a:r>
            <a:r>
              <a:rPr lang="fr-FR" b="1" dirty="0" smtClean="0"/>
              <a:t>autre</a:t>
            </a:r>
          </a:p>
          <a:p>
            <a:endParaRPr lang="fr-FR" b="1" dirty="0">
              <a:solidFill>
                <a:srgbClr val="FF0000"/>
              </a:solidFill>
            </a:endParaRPr>
          </a:p>
          <a:p>
            <a:pPr marL="285750" indent="-285750">
              <a:buFont typeface="Arial"/>
              <a:buChar char="•"/>
            </a:pPr>
            <a:r>
              <a:rPr lang="fr-FR" b="1" dirty="0" smtClean="0">
                <a:solidFill>
                  <a:srgbClr val="FF0000"/>
                </a:solidFill>
              </a:rPr>
              <a:t>la différence entre un étranger et un immigré</a:t>
            </a:r>
          </a:p>
          <a:p>
            <a:r>
              <a:rPr lang="fr-FR" b="1" dirty="0" smtClean="0"/>
              <a:t>Un étranger= personne qui n’a pas la nationalité française</a:t>
            </a:r>
          </a:p>
          <a:p>
            <a:r>
              <a:rPr lang="fr-FR" b="1" dirty="0" smtClean="0"/>
              <a:t>Un immigré= personne né à l’étranger mais qui vit en France</a:t>
            </a:r>
          </a:p>
          <a:p>
            <a:endParaRPr lang="fr-FR" b="1" dirty="0"/>
          </a:p>
          <a:p>
            <a:pPr marL="285750" indent="-285750">
              <a:buFont typeface="Arial"/>
              <a:buChar char="•"/>
            </a:pPr>
            <a:r>
              <a:rPr lang="fr-FR" b="1" dirty="0" smtClean="0">
                <a:solidFill>
                  <a:srgbClr val="FF0000"/>
                </a:solidFill>
              </a:rPr>
              <a:t>la différence entre un immigré et un immigrant</a:t>
            </a:r>
          </a:p>
          <a:p>
            <a:r>
              <a:rPr lang="fr-FR" b="1" dirty="0" smtClean="0"/>
              <a:t>Un immigré=</a:t>
            </a:r>
            <a:r>
              <a:rPr lang="fr-FR" b="1" dirty="0"/>
              <a:t> </a:t>
            </a:r>
            <a:r>
              <a:rPr lang="fr-FR" b="1" dirty="0" smtClean="0"/>
              <a:t>personne qui est établie dans un pays par voie d’immigration</a:t>
            </a:r>
          </a:p>
          <a:p>
            <a:r>
              <a:rPr lang="fr-FR" b="1" dirty="0" smtClean="0"/>
              <a:t>Un immigrant= personne qui </a:t>
            </a:r>
            <a:r>
              <a:rPr lang="fr-FR" b="1" smtClean="0"/>
              <a:t>est </a:t>
            </a:r>
            <a:r>
              <a:rPr lang="fr-FR" b="1" smtClean="0"/>
              <a:t>en train </a:t>
            </a:r>
            <a:r>
              <a:rPr lang="fr-FR" b="1" dirty="0" smtClean="0"/>
              <a:t>d’immigrer ou qui vient d’immigrer</a:t>
            </a:r>
            <a:endParaRPr lang="fr-FR" b="1" dirty="0"/>
          </a:p>
        </p:txBody>
      </p:sp>
      <p:sp>
        <p:nvSpPr>
          <p:cNvPr id="10" name="TextBox 9"/>
          <p:cNvSpPr txBox="1"/>
          <p:nvPr/>
        </p:nvSpPr>
        <p:spPr>
          <a:xfrm>
            <a:off x="791986" y="997386"/>
            <a:ext cx="10760651" cy="1815882"/>
          </a:xfrm>
          <a:prstGeom prst="rect">
            <a:avLst/>
          </a:prstGeom>
          <a:solidFill>
            <a:schemeClr val="accent1">
              <a:lumMod val="20000"/>
              <a:lumOff val="80000"/>
            </a:schemeClr>
          </a:solidFill>
        </p:spPr>
        <p:txBody>
          <a:bodyPr wrap="square" rtlCol="0">
            <a:spAutoFit/>
          </a:bodyPr>
          <a:lstStyle/>
          <a:p>
            <a:pPr algn="just"/>
            <a:endParaRPr lang="fr-FR" sz="2400" b="1" dirty="0" smtClean="0"/>
          </a:p>
          <a:p>
            <a:pPr algn="just"/>
            <a:r>
              <a:rPr lang="fr-FR" sz="2200" b="1" dirty="0" smtClean="0"/>
              <a:t>La population immigrée est concentrée sur la carte. La majorité des immigrés résident dans des grands pôles urbains, en particulier Paris, mais aussi Lyon et Marseille. La répartition est le résultat de plusieurs vagues d’immigration vers les lieux de forte implantation industrielle. </a:t>
            </a:r>
            <a:endParaRPr lang="fr-FR" sz="2200" b="1" dirty="0"/>
          </a:p>
        </p:txBody>
      </p:sp>
      <p:pic>
        <p:nvPicPr>
          <p:cNvPr id="11"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387" y="1084374"/>
            <a:ext cx="427706" cy="352574"/>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603" y="3137318"/>
            <a:ext cx="427706" cy="352574"/>
          </a:xfrm>
          <a:prstGeom prst="rect">
            <a:avLst/>
          </a:prstGeom>
          <a:solidFill>
            <a:schemeClr val="bg1"/>
          </a:solidFill>
          <a:ln>
            <a:solidFill>
              <a:srgbClr val="0070C0"/>
            </a:solidFill>
          </a:ln>
        </p:spPr>
      </p:pic>
      <p:pic>
        <p:nvPicPr>
          <p:cNvPr id="13"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1986" y="3137318"/>
            <a:ext cx="427706" cy="352574"/>
          </a:xfrm>
          <a:prstGeom prst="rect">
            <a:avLst/>
          </a:prstGeom>
          <a:solidFill>
            <a:schemeClr val="bg1"/>
          </a:solidFill>
          <a:ln>
            <a:solidFill>
              <a:srgbClr val="0070C0"/>
            </a:solidFill>
          </a:ln>
        </p:spPr>
      </p:pic>
      <p:sp>
        <p:nvSpPr>
          <p:cNvPr id="3" name="TextBox 2"/>
          <p:cNvSpPr txBox="1"/>
          <p:nvPr/>
        </p:nvSpPr>
        <p:spPr>
          <a:xfrm>
            <a:off x="6201555" y="337749"/>
            <a:ext cx="3542206" cy="523220"/>
          </a:xfrm>
          <a:prstGeom prst="rect">
            <a:avLst/>
          </a:prstGeom>
          <a:noFill/>
        </p:spPr>
        <p:txBody>
          <a:bodyPr wrap="none" rtlCol="0">
            <a:spAutoFit/>
          </a:bodyPr>
          <a:lstStyle/>
          <a:p>
            <a:r>
              <a:rPr lang="fr-FR" sz="2800" b="1" dirty="0" smtClean="0">
                <a:solidFill>
                  <a:srgbClr val="FF0000"/>
                </a:solidFill>
              </a:rPr>
              <a:t>Les réponses possibles</a:t>
            </a:r>
            <a:endParaRPr lang="fr-FR" sz="2800" b="1" dirty="0">
              <a:solidFill>
                <a:srgbClr val="FF0000"/>
              </a:solidFill>
            </a:endParaRPr>
          </a:p>
        </p:txBody>
      </p:sp>
    </p:spTree>
    <p:extLst>
      <p:ext uri="{BB962C8B-B14F-4D97-AF65-F5344CB8AC3E}">
        <p14:creationId xmlns:p14="http://schemas.microsoft.com/office/powerpoint/2010/main" val="420025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t>L</a:t>
            </a:r>
            <a:r>
              <a:rPr lang="fr-FR" b="1" dirty="0" smtClean="0"/>
              <a:t>a question d’immigration - traduisez</a:t>
            </a:r>
            <a:endParaRPr lang="fr-FR" b="1" dirty="0"/>
          </a:p>
        </p:txBody>
      </p:sp>
      <p:sp>
        <p:nvSpPr>
          <p:cNvPr id="3" name="Content Placeholder 2"/>
          <p:cNvSpPr>
            <a:spLocks noGrp="1"/>
          </p:cNvSpPr>
          <p:nvPr>
            <p:ph idx="1"/>
          </p:nvPr>
        </p:nvSpPr>
        <p:spPr>
          <a:xfrm>
            <a:off x="838200" y="2227407"/>
            <a:ext cx="10515600" cy="2081357"/>
          </a:xfrm>
        </p:spPr>
        <p:txBody>
          <a:bodyPr>
            <a:noAutofit/>
          </a:bodyPr>
          <a:lstStyle/>
          <a:p>
            <a:pPr marL="0" indent="0">
              <a:buNone/>
            </a:pPr>
            <a:endParaRPr lang="fr-FR" b="1" dirty="0"/>
          </a:p>
        </p:txBody>
      </p:sp>
      <p:pic>
        <p:nvPicPr>
          <p:cNvPr id="4"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5264" y="4744737"/>
            <a:ext cx="398301" cy="426332"/>
          </a:xfrm>
          <a:prstGeom prst="rect">
            <a:avLst/>
          </a:prstGeom>
          <a:solidFill>
            <a:schemeClr val="bg1"/>
          </a:solidFill>
          <a:ln>
            <a:solidFill>
              <a:srgbClr val="0070C0"/>
            </a:solidFill>
          </a:ln>
        </p:spPr>
      </p:pic>
      <p:pic>
        <p:nvPicPr>
          <p:cNvPr id="5"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28" y="4744737"/>
            <a:ext cx="398301"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754" y="4744737"/>
            <a:ext cx="398301" cy="426332"/>
          </a:xfrm>
          <a:prstGeom prst="rect">
            <a:avLst/>
          </a:prstGeom>
          <a:solidFill>
            <a:schemeClr val="bg1"/>
          </a:solidFill>
          <a:ln>
            <a:solidFill>
              <a:srgbClr val="0070C0"/>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2127" y="171941"/>
            <a:ext cx="1059873" cy="1059873"/>
          </a:xfrm>
          <a:prstGeom prst="rect">
            <a:avLst/>
          </a:prstGeom>
        </p:spPr>
      </p:pic>
      <p:sp>
        <p:nvSpPr>
          <p:cNvPr id="8"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2" descr="Staff:Users:peterroberts:Desktop:Screen Shot 2018-02-16 at 13.03.2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931" y="1951326"/>
            <a:ext cx="9810750" cy="47148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5172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027434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31631685"/>
              </p:ext>
            </p:extLst>
          </p:nvPr>
        </p:nvGraphicFramePr>
        <p:xfrm>
          <a:off x="563314" y="1383364"/>
          <a:ext cx="11024316" cy="5283972"/>
        </p:xfrm>
        <a:graphic>
          <a:graphicData uri="http://schemas.openxmlformats.org/drawingml/2006/table">
            <a:tbl>
              <a:tblPr firstRow="1" bandRow="1">
                <a:tableStyleId>{5C22544A-7EE6-4342-B048-85BDC9FD1C3A}</a:tableStyleId>
              </a:tblPr>
              <a:tblGrid>
                <a:gridCol w="2756079">
                  <a:extLst>
                    <a:ext uri="{9D8B030D-6E8A-4147-A177-3AD203B41FA5}">
                      <a16:colId xmlns:a16="http://schemas.microsoft.com/office/drawing/2014/main" val="20000"/>
                    </a:ext>
                  </a:extLst>
                </a:gridCol>
                <a:gridCol w="2756079">
                  <a:extLst>
                    <a:ext uri="{9D8B030D-6E8A-4147-A177-3AD203B41FA5}">
                      <a16:colId xmlns:a16="http://schemas.microsoft.com/office/drawing/2014/main" val="20001"/>
                    </a:ext>
                  </a:extLst>
                </a:gridCol>
                <a:gridCol w="2756079">
                  <a:extLst>
                    <a:ext uri="{9D8B030D-6E8A-4147-A177-3AD203B41FA5}">
                      <a16:colId xmlns:a16="http://schemas.microsoft.com/office/drawing/2014/main" val="20002"/>
                    </a:ext>
                  </a:extLst>
                </a:gridCol>
                <a:gridCol w="2756079">
                  <a:extLst>
                    <a:ext uri="{9D8B030D-6E8A-4147-A177-3AD203B41FA5}">
                      <a16:colId xmlns:a16="http://schemas.microsoft.com/office/drawing/2014/main" val="20003"/>
                    </a:ext>
                  </a:extLst>
                </a:gridCol>
              </a:tblGrid>
              <a:tr h="402231">
                <a:tc>
                  <a:txBody>
                    <a:bodyPr/>
                    <a:lstStyle/>
                    <a:p>
                      <a:r>
                        <a:rPr lang="fr-FR" sz="1600" b="1" noProof="0" dirty="0" smtClean="0">
                          <a:solidFill>
                            <a:srgbClr val="000000"/>
                          </a:solidFill>
                        </a:rPr>
                        <a:t>français</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smtClean="0">
                          <a:solidFill>
                            <a:srgbClr val="FF0000"/>
                          </a:solidFill>
                          <a:latin typeface="+mn-lt"/>
                        </a:rPr>
                        <a:t>English</a:t>
                      </a:r>
                      <a:endParaRPr lang="fr-FR" sz="1600" b="1" noProof="0" dirty="0">
                        <a:solidFill>
                          <a:srgbClr val="FF0000"/>
                        </a:solidFill>
                        <a:latin typeface="+mn-lt"/>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français</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FF0000"/>
                          </a:solidFill>
                        </a:rPr>
                        <a:t>English</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02231">
                <a:tc>
                  <a:txBody>
                    <a:bodyPr/>
                    <a:lstStyle/>
                    <a:p>
                      <a:r>
                        <a:rPr lang="fr-FR" sz="1600" b="1" dirty="0" smtClean="0">
                          <a:latin typeface="Calibri (Body)"/>
                          <a:cs typeface="Calibri (Body)"/>
                        </a:rPr>
                        <a:t>le clandestin</a:t>
                      </a:r>
                      <a:endParaRPr lang="fr-FR" sz="1600" b="1" dirty="0">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smtClean="0">
                          <a:solidFill>
                            <a:srgbClr val="FF0000"/>
                          </a:solidFill>
                          <a:latin typeface="+mn-lt"/>
                          <a:cs typeface="Calibri (Body)"/>
                        </a:rPr>
                        <a:t>illegal immigrant</a:t>
                      </a:r>
                      <a:endParaRPr lang="fr-FR" sz="1600" b="1" noProof="0" dirty="0">
                        <a:solidFill>
                          <a:srgbClr val="FF0000"/>
                        </a:solidFill>
                        <a:latin typeface="+mn-lt"/>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latin typeface="Calibri (Body)"/>
                          <a:cs typeface="Calibri (Body)"/>
                        </a:rPr>
                        <a:t>le pied-noir</a:t>
                      </a:r>
                      <a:endParaRPr lang="fr-FR" sz="1600" b="1" noProof="0" dirty="0">
                        <a:solidFill>
                          <a:srgbClr val="000000"/>
                        </a:solidFill>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FF0000"/>
                          </a:solidFill>
                        </a:rPr>
                        <a:t>French-Algerian</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402231">
                <a:tc>
                  <a:txBody>
                    <a:bodyPr/>
                    <a:lstStyle/>
                    <a:p>
                      <a:r>
                        <a:rPr lang="fr-FR" sz="1600" b="1" dirty="0" smtClean="0">
                          <a:latin typeface="Calibri (Body)"/>
                          <a:cs typeface="Calibri (Body)"/>
                        </a:rPr>
                        <a:t>d’origine</a:t>
                      </a:r>
                      <a:endParaRPr lang="fr-FR" sz="1600" b="1" dirty="0">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smtClean="0">
                          <a:solidFill>
                            <a:srgbClr val="FF0000"/>
                          </a:solidFill>
                          <a:latin typeface="+mn-lt"/>
                          <a:cs typeface="Calibri (Body)"/>
                        </a:rPr>
                        <a:t>of … </a:t>
                      </a:r>
                      <a:r>
                        <a:rPr lang="fr-FR" sz="1600" b="1" noProof="0" dirty="0" err="1" smtClean="0">
                          <a:solidFill>
                            <a:srgbClr val="FF0000"/>
                          </a:solidFill>
                          <a:latin typeface="+mn-lt"/>
                          <a:cs typeface="Calibri (Body)"/>
                        </a:rPr>
                        <a:t>origin</a:t>
                      </a:r>
                      <a:endParaRPr lang="fr-FR" sz="1600" b="1" noProof="0" dirty="0">
                        <a:solidFill>
                          <a:srgbClr val="FF0000"/>
                        </a:solidFill>
                        <a:latin typeface="+mn-lt"/>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dirty="0" smtClean="0">
                          <a:latin typeface="Calibri (Body)"/>
                          <a:cs typeface="Calibri (Body)"/>
                        </a:rPr>
                        <a:t>le droit de séjour</a:t>
                      </a:r>
                      <a:endParaRPr lang="fr-FR" sz="1600" b="1" dirty="0">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FF0000"/>
                          </a:solidFill>
                        </a:rPr>
                        <a:t>right to </a:t>
                      </a:r>
                      <a:r>
                        <a:rPr lang="fr-FR" sz="1600" b="1" noProof="0" dirty="0" err="1" smtClean="0">
                          <a:solidFill>
                            <a:srgbClr val="FF0000"/>
                          </a:solidFill>
                        </a:rPr>
                        <a:t>stay</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402231">
                <a:tc>
                  <a:txBody>
                    <a:bodyPr/>
                    <a:lstStyle/>
                    <a:p>
                      <a:r>
                        <a:rPr lang="fr-FR" sz="1600" b="1" dirty="0" smtClean="0">
                          <a:latin typeface="Calibri (Body)"/>
                          <a:cs typeface="Calibri (Body)"/>
                        </a:rPr>
                        <a:t>la racine</a:t>
                      </a:r>
                      <a:endParaRPr lang="fr-FR" sz="1600" b="1" dirty="0">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err="1" smtClean="0">
                          <a:solidFill>
                            <a:srgbClr val="FF0000"/>
                          </a:solidFill>
                          <a:latin typeface="+mn-lt"/>
                          <a:cs typeface="Calibri (Body)"/>
                        </a:rPr>
                        <a:t>root</a:t>
                      </a:r>
                      <a:endParaRPr lang="fr-FR" sz="1600" b="1" noProof="0" dirty="0">
                        <a:solidFill>
                          <a:srgbClr val="FF0000"/>
                        </a:solidFill>
                        <a:latin typeface="+mn-lt"/>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latin typeface="Calibri (Body)"/>
                          <a:cs typeface="Calibri (Body)"/>
                        </a:rPr>
                        <a:t>séjourner</a:t>
                      </a:r>
                      <a:endParaRPr lang="fr-FR" sz="1600" b="1" noProof="0" dirty="0">
                        <a:solidFill>
                          <a:srgbClr val="000000"/>
                        </a:solidFill>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FF0000"/>
                          </a:solidFill>
                        </a:rPr>
                        <a:t>to </a:t>
                      </a:r>
                      <a:r>
                        <a:rPr lang="fr-FR" sz="1600" b="1" noProof="0" dirty="0" err="1" smtClean="0">
                          <a:solidFill>
                            <a:srgbClr val="FF0000"/>
                          </a:solidFill>
                        </a:rPr>
                        <a:t>stay</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402231">
                <a:tc>
                  <a:txBody>
                    <a:bodyPr/>
                    <a:lstStyle/>
                    <a:p>
                      <a:r>
                        <a:rPr lang="fr-FR" sz="1600" b="1" dirty="0" smtClean="0">
                          <a:latin typeface="Calibri (Body)"/>
                          <a:cs typeface="Calibri (Body)"/>
                        </a:rPr>
                        <a:t>en situation irrégulière</a:t>
                      </a:r>
                      <a:endParaRPr lang="fr-FR" sz="1600" b="1" dirty="0">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200" b="1" noProof="0" dirty="0" err="1" smtClean="0">
                          <a:solidFill>
                            <a:srgbClr val="FF0000"/>
                          </a:solidFill>
                          <a:latin typeface="+mn-lt"/>
                          <a:cs typeface="Calibri (Body)"/>
                        </a:rPr>
                        <a:t>foreign</a:t>
                      </a:r>
                      <a:r>
                        <a:rPr lang="fr-FR" sz="1200" b="1" noProof="0" dirty="0" smtClean="0">
                          <a:solidFill>
                            <a:srgbClr val="FF0000"/>
                          </a:solidFill>
                          <a:latin typeface="+mn-lt"/>
                          <a:cs typeface="Calibri (Body)"/>
                        </a:rPr>
                        <a:t> national </a:t>
                      </a:r>
                      <a:r>
                        <a:rPr lang="fr-FR" sz="1200" b="1" noProof="0" dirty="0" err="1" smtClean="0">
                          <a:solidFill>
                            <a:srgbClr val="FF0000"/>
                          </a:solidFill>
                          <a:latin typeface="+mn-lt"/>
                          <a:cs typeface="Calibri (Body)"/>
                        </a:rPr>
                        <a:t>whose</a:t>
                      </a:r>
                      <a:r>
                        <a:rPr lang="fr-FR" sz="1200" b="1" noProof="0" dirty="0" smtClean="0">
                          <a:solidFill>
                            <a:srgbClr val="FF0000"/>
                          </a:solidFill>
                          <a:latin typeface="+mn-lt"/>
                          <a:cs typeface="Calibri (Body)"/>
                        </a:rPr>
                        <a:t> </a:t>
                      </a:r>
                      <a:r>
                        <a:rPr lang="fr-FR" sz="1200" b="1" noProof="0" dirty="0" err="1" smtClean="0">
                          <a:solidFill>
                            <a:srgbClr val="FF0000"/>
                          </a:solidFill>
                          <a:latin typeface="+mn-lt"/>
                          <a:cs typeface="Calibri (Body)"/>
                        </a:rPr>
                        <a:t>papers</a:t>
                      </a:r>
                      <a:r>
                        <a:rPr lang="fr-FR" sz="1200" b="1" noProof="0" dirty="0" smtClean="0">
                          <a:solidFill>
                            <a:srgbClr val="FF0000"/>
                          </a:solidFill>
                          <a:latin typeface="+mn-lt"/>
                          <a:cs typeface="Calibri (Body)"/>
                        </a:rPr>
                        <a:t> are not in </a:t>
                      </a:r>
                      <a:r>
                        <a:rPr lang="fr-FR" sz="1200" b="1" noProof="0" dirty="0" err="1" smtClean="0">
                          <a:solidFill>
                            <a:srgbClr val="FF0000"/>
                          </a:solidFill>
                          <a:latin typeface="+mn-lt"/>
                          <a:cs typeface="Calibri (Body)"/>
                        </a:rPr>
                        <a:t>order</a:t>
                      </a:r>
                      <a:endParaRPr lang="fr-FR" sz="1200" b="1" noProof="0" dirty="0">
                        <a:solidFill>
                          <a:srgbClr val="FF0000"/>
                        </a:solidFill>
                        <a:latin typeface="+mn-lt"/>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latin typeface="Calibri (Body)"/>
                          <a:cs typeface="Calibri (Body)"/>
                        </a:rPr>
                        <a:t>les sans-papiers</a:t>
                      </a:r>
                      <a:endParaRPr lang="fr-FR" sz="1600" b="1" noProof="0" dirty="0">
                        <a:solidFill>
                          <a:srgbClr val="000000"/>
                        </a:solidFill>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err="1" smtClean="0">
                          <a:solidFill>
                            <a:srgbClr val="FF0000"/>
                          </a:solidFill>
                        </a:rPr>
                        <a:t>illegal</a:t>
                      </a:r>
                      <a:r>
                        <a:rPr lang="fr-FR" sz="1600" b="1" noProof="0" dirty="0" smtClean="0">
                          <a:solidFill>
                            <a:srgbClr val="FF0000"/>
                          </a:solidFill>
                        </a:rPr>
                        <a:t> immigrants</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402231">
                <a:tc>
                  <a:txBody>
                    <a:bodyPr/>
                    <a:lstStyle/>
                    <a:p>
                      <a:r>
                        <a:rPr lang="fr-FR" sz="1600" b="1" dirty="0" smtClean="0">
                          <a:latin typeface="Calibri (Body)"/>
                          <a:cs typeface="Calibri (Body)"/>
                        </a:rPr>
                        <a:t>se réfugier</a:t>
                      </a:r>
                      <a:endParaRPr lang="fr-FR" sz="1600" b="1" dirty="0">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smtClean="0">
                          <a:solidFill>
                            <a:srgbClr val="FF0000"/>
                          </a:solidFill>
                          <a:latin typeface="+mn-lt"/>
                          <a:cs typeface="Calibri (Body)"/>
                        </a:rPr>
                        <a:t>to </a:t>
                      </a:r>
                      <a:r>
                        <a:rPr lang="fr-FR" sz="1600" b="1" noProof="0" dirty="0" err="1" smtClean="0">
                          <a:solidFill>
                            <a:srgbClr val="FF0000"/>
                          </a:solidFill>
                          <a:latin typeface="+mn-lt"/>
                          <a:cs typeface="Calibri (Body)"/>
                        </a:rPr>
                        <a:t>take</a:t>
                      </a:r>
                      <a:r>
                        <a:rPr lang="fr-FR" sz="1600" b="1" noProof="0" dirty="0" smtClean="0">
                          <a:solidFill>
                            <a:srgbClr val="FF0000"/>
                          </a:solidFill>
                          <a:latin typeface="+mn-lt"/>
                          <a:cs typeface="Calibri (Body)"/>
                        </a:rPr>
                        <a:t> refuge</a:t>
                      </a:r>
                      <a:endParaRPr lang="fr-FR" sz="1600" b="1" noProof="0" dirty="0">
                        <a:solidFill>
                          <a:srgbClr val="FF0000"/>
                        </a:solidFill>
                        <a:latin typeface="+mn-lt"/>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smtClean="0">
                          <a:solidFill>
                            <a:srgbClr val="000000"/>
                          </a:solidFill>
                          <a:latin typeface="Calibri (Body)"/>
                          <a:cs typeface="Calibri (Body)"/>
                        </a:rPr>
                        <a:t>efficace</a:t>
                      </a:r>
                      <a:endParaRPr lang="fr-FR" sz="1600" b="1" noProof="0" dirty="0">
                        <a:solidFill>
                          <a:srgbClr val="000000"/>
                        </a:solidFill>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FF0000"/>
                          </a:solidFill>
                        </a:rPr>
                        <a:t>efficient</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402231">
                <a:tc>
                  <a:txBody>
                    <a:bodyPr/>
                    <a:lstStyle/>
                    <a:p>
                      <a:r>
                        <a:rPr lang="fr-FR" sz="1600" b="1" dirty="0" smtClean="0">
                          <a:latin typeface="Calibri (Body)"/>
                          <a:cs typeface="Calibri (Body)"/>
                        </a:rPr>
                        <a:t>s’installer</a:t>
                      </a:r>
                      <a:endParaRPr lang="fr-FR" sz="1600" b="1" dirty="0">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smtClean="0">
                          <a:solidFill>
                            <a:srgbClr val="FF0000"/>
                          </a:solidFill>
                          <a:latin typeface="+mn-lt"/>
                          <a:cs typeface="Calibri (Body)"/>
                        </a:rPr>
                        <a:t>to </a:t>
                      </a:r>
                      <a:r>
                        <a:rPr lang="fr-FR" sz="1600" b="1" noProof="0" dirty="0" err="1" smtClean="0">
                          <a:solidFill>
                            <a:srgbClr val="FF0000"/>
                          </a:solidFill>
                          <a:latin typeface="+mn-lt"/>
                          <a:cs typeface="Calibri (Body)"/>
                        </a:rPr>
                        <a:t>settle</a:t>
                      </a:r>
                      <a:endParaRPr lang="fr-FR" sz="1600" b="1" noProof="0" dirty="0">
                        <a:solidFill>
                          <a:srgbClr val="FF0000"/>
                        </a:solidFill>
                        <a:latin typeface="+mn-lt"/>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latin typeface="Calibri (Body)"/>
                          <a:cs typeface="Calibri (Body)"/>
                        </a:rPr>
                        <a:t>le refus</a:t>
                      </a:r>
                      <a:endParaRPr lang="fr-FR" sz="1600" b="1" noProof="0" dirty="0">
                        <a:solidFill>
                          <a:srgbClr val="000000"/>
                        </a:solidFill>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err="1" smtClean="0">
                          <a:solidFill>
                            <a:srgbClr val="FF0000"/>
                          </a:solidFill>
                        </a:rPr>
                        <a:t>refusal</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402231">
                <a:tc>
                  <a:txBody>
                    <a:bodyPr/>
                    <a:lstStyle/>
                    <a:p>
                      <a:r>
                        <a:rPr lang="fr-FR" sz="1600" b="1" dirty="0" smtClean="0">
                          <a:latin typeface="Calibri (Body)"/>
                          <a:cs typeface="Calibri (Body)"/>
                        </a:rPr>
                        <a:t>rapatrier</a:t>
                      </a:r>
                      <a:endParaRPr lang="fr-FR" sz="1600" b="1" dirty="0">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smtClean="0">
                          <a:solidFill>
                            <a:srgbClr val="FF0000"/>
                          </a:solidFill>
                          <a:latin typeface="+mn-lt"/>
                          <a:cs typeface="Calibri (Body)"/>
                        </a:rPr>
                        <a:t>to </a:t>
                      </a:r>
                      <a:r>
                        <a:rPr lang="fr-FR" sz="1600" b="1" noProof="0" dirty="0" err="1" smtClean="0">
                          <a:solidFill>
                            <a:srgbClr val="FF0000"/>
                          </a:solidFill>
                          <a:latin typeface="+mn-lt"/>
                          <a:cs typeface="Calibri (Body)"/>
                        </a:rPr>
                        <a:t>repatriate</a:t>
                      </a:r>
                      <a:endParaRPr lang="fr-FR" sz="1600" b="1" noProof="0" dirty="0">
                        <a:solidFill>
                          <a:srgbClr val="FF0000"/>
                        </a:solidFill>
                        <a:latin typeface="+mn-lt"/>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latin typeface="Calibri (Body)"/>
                          <a:cs typeface="Calibri (Body)"/>
                        </a:rPr>
                        <a:t>acquérir</a:t>
                      </a:r>
                      <a:endParaRPr lang="fr-FR" sz="1600" b="1" noProof="0" dirty="0">
                        <a:solidFill>
                          <a:srgbClr val="000000"/>
                        </a:solidFill>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FF0000"/>
                          </a:solidFill>
                        </a:rPr>
                        <a:t>to </a:t>
                      </a:r>
                      <a:r>
                        <a:rPr lang="fr-FR" sz="1600" b="1" noProof="0" dirty="0" err="1" smtClean="0">
                          <a:solidFill>
                            <a:srgbClr val="FF0000"/>
                          </a:solidFill>
                        </a:rPr>
                        <a:t>acquire</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402231">
                <a:tc>
                  <a:txBody>
                    <a:bodyPr/>
                    <a:lstStyle/>
                    <a:p>
                      <a:r>
                        <a:rPr lang="fr-FR" sz="1600" b="1" dirty="0" smtClean="0">
                          <a:latin typeface="Calibri (Body)"/>
                          <a:cs typeface="Calibri (Body)"/>
                        </a:rPr>
                        <a:t>la peur</a:t>
                      </a:r>
                      <a:endParaRPr lang="fr-FR" sz="1600" b="1" dirty="0">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err="1" smtClean="0">
                          <a:solidFill>
                            <a:srgbClr val="FF0000"/>
                          </a:solidFill>
                          <a:latin typeface="+mn-lt"/>
                          <a:cs typeface="Calibri (Body)"/>
                        </a:rPr>
                        <a:t>fear</a:t>
                      </a:r>
                      <a:endParaRPr lang="fr-FR" sz="1600" b="1" noProof="0" dirty="0">
                        <a:solidFill>
                          <a:srgbClr val="FF0000"/>
                        </a:solidFill>
                        <a:latin typeface="+mn-lt"/>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latin typeface="Calibri (Body)"/>
                          <a:cs typeface="Calibri (Body)"/>
                        </a:rPr>
                        <a:t>l’afflux</a:t>
                      </a:r>
                      <a:endParaRPr lang="fr-FR" sz="1600" b="1" noProof="0" dirty="0">
                        <a:solidFill>
                          <a:srgbClr val="000000"/>
                        </a:solidFill>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FF0000"/>
                          </a:solidFill>
                        </a:rPr>
                        <a:t>influx</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r h="402231">
                <a:tc>
                  <a:txBody>
                    <a:bodyPr/>
                    <a:lstStyle/>
                    <a:p>
                      <a:r>
                        <a:rPr lang="fr-FR" sz="1600" b="1" dirty="0" smtClean="0">
                          <a:latin typeface="Calibri (Body)"/>
                          <a:cs typeface="Calibri (Body)"/>
                        </a:rPr>
                        <a:t>le mode de vie</a:t>
                      </a:r>
                      <a:endParaRPr lang="fr-FR" sz="1600" b="1" dirty="0">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err="1" smtClean="0">
                          <a:solidFill>
                            <a:srgbClr val="FF0000"/>
                          </a:solidFill>
                          <a:latin typeface="+mn-lt"/>
                          <a:cs typeface="Calibri (Body)"/>
                        </a:rPr>
                        <a:t>way</a:t>
                      </a:r>
                      <a:r>
                        <a:rPr lang="fr-FR" sz="1600" b="1" noProof="0" dirty="0" smtClean="0">
                          <a:solidFill>
                            <a:srgbClr val="FF0000"/>
                          </a:solidFill>
                          <a:latin typeface="+mn-lt"/>
                          <a:cs typeface="Calibri (Body)"/>
                        </a:rPr>
                        <a:t> of life</a:t>
                      </a:r>
                      <a:endParaRPr lang="fr-FR" sz="1600" b="1" noProof="0" dirty="0">
                        <a:solidFill>
                          <a:srgbClr val="FF0000"/>
                        </a:solidFill>
                        <a:latin typeface="+mn-lt"/>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latin typeface="Calibri (Body)"/>
                          <a:cs typeface="Calibri (Body)"/>
                        </a:rPr>
                        <a:t>le contrôle</a:t>
                      </a:r>
                      <a:endParaRPr lang="fr-FR" sz="1600" b="1" noProof="0" dirty="0">
                        <a:solidFill>
                          <a:srgbClr val="000000"/>
                        </a:solidFill>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FF0000"/>
                          </a:solidFill>
                        </a:rPr>
                        <a:t>check</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9"/>
                  </a:ext>
                </a:extLst>
              </a:tr>
              <a:tr h="402231">
                <a:tc>
                  <a:txBody>
                    <a:bodyPr/>
                    <a:lstStyle/>
                    <a:p>
                      <a:r>
                        <a:rPr lang="fr-FR" sz="1600" b="1" dirty="0" smtClean="0">
                          <a:latin typeface="Calibri (Body)"/>
                          <a:cs typeface="Calibri (Body)"/>
                        </a:rPr>
                        <a:t>les frontières</a:t>
                      </a:r>
                      <a:endParaRPr lang="fr-FR" sz="1600" b="1" dirty="0">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err="1" smtClean="0">
                          <a:solidFill>
                            <a:srgbClr val="FF0000"/>
                          </a:solidFill>
                          <a:latin typeface="+mn-lt"/>
                          <a:cs typeface="Calibri (Body)"/>
                        </a:rPr>
                        <a:t>borders</a:t>
                      </a:r>
                      <a:endParaRPr lang="fr-FR" sz="1600" b="1" noProof="0" dirty="0">
                        <a:solidFill>
                          <a:srgbClr val="FF0000"/>
                        </a:solidFill>
                        <a:latin typeface="+mn-lt"/>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latin typeface="Calibri (Body)"/>
                          <a:cs typeface="Calibri (Body)"/>
                        </a:rPr>
                        <a:t>fuir</a:t>
                      </a:r>
                      <a:endParaRPr lang="fr-FR" sz="1600" b="1" noProof="0" dirty="0">
                        <a:solidFill>
                          <a:srgbClr val="000000"/>
                        </a:solidFill>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FF0000"/>
                          </a:solidFill>
                        </a:rPr>
                        <a:t>to </a:t>
                      </a:r>
                      <a:r>
                        <a:rPr lang="fr-FR" sz="1600" b="1" noProof="0" dirty="0" err="1" smtClean="0">
                          <a:solidFill>
                            <a:srgbClr val="FF0000"/>
                          </a:solidFill>
                        </a:rPr>
                        <a:t>flee</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0"/>
                  </a:ext>
                </a:extLst>
              </a:tr>
              <a:tr h="402231">
                <a:tc>
                  <a:txBody>
                    <a:bodyPr/>
                    <a:lstStyle/>
                    <a:p>
                      <a:r>
                        <a:rPr lang="fr-FR" sz="1600" b="1" dirty="0" smtClean="0">
                          <a:latin typeface="Calibri (Body)"/>
                          <a:cs typeface="Calibri (Body)"/>
                        </a:rPr>
                        <a:t>le travail au noir</a:t>
                      </a:r>
                      <a:endParaRPr lang="fr-FR" sz="1600" b="1" dirty="0">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err="1" smtClean="0">
                          <a:solidFill>
                            <a:srgbClr val="FF0000"/>
                          </a:solidFill>
                          <a:latin typeface="+mn-lt"/>
                          <a:cs typeface="Calibri (Body)"/>
                        </a:rPr>
                        <a:t>moonlighting</a:t>
                      </a:r>
                      <a:endParaRPr lang="fr-FR" sz="1600" b="1" noProof="0" dirty="0">
                        <a:solidFill>
                          <a:srgbClr val="FF0000"/>
                        </a:solidFill>
                        <a:latin typeface="+mn-lt"/>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latin typeface="Calibri (Body)"/>
                          <a:cs typeface="Calibri (Body)"/>
                        </a:rPr>
                        <a:t>la libre circulation</a:t>
                      </a:r>
                      <a:endParaRPr lang="fr-FR" sz="1600" b="1" noProof="0" dirty="0">
                        <a:solidFill>
                          <a:srgbClr val="000000"/>
                        </a:solidFill>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FF0000"/>
                          </a:solidFill>
                        </a:rPr>
                        <a:t>free </a:t>
                      </a:r>
                      <a:r>
                        <a:rPr lang="fr-FR" sz="1600" b="1" noProof="0" dirty="0" err="1" smtClean="0">
                          <a:solidFill>
                            <a:srgbClr val="FF0000"/>
                          </a:solidFill>
                        </a:rPr>
                        <a:t>movement</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1"/>
                  </a:ext>
                </a:extLst>
              </a:tr>
              <a:tr h="402231">
                <a:tc>
                  <a:txBody>
                    <a:bodyPr/>
                    <a:lstStyle/>
                    <a:p>
                      <a:r>
                        <a:rPr lang="fr-FR" sz="1600" b="1" dirty="0" smtClean="0">
                          <a:latin typeface="Calibri (Body)"/>
                          <a:cs typeface="Calibri (Body)"/>
                        </a:rPr>
                        <a:t>la xénophobie</a:t>
                      </a:r>
                      <a:endParaRPr lang="fr-FR" sz="1600" b="1" dirty="0">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smtClean="0">
                          <a:solidFill>
                            <a:srgbClr val="FF0000"/>
                          </a:solidFill>
                          <a:latin typeface="+mn-lt"/>
                          <a:cs typeface="Calibri (Body)"/>
                        </a:rPr>
                        <a:t>xenophobia</a:t>
                      </a:r>
                      <a:endParaRPr lang="fr-FR" sz="1600" b="1" noProof="0" dirty="0">
                        <a:solidFill>
                          <a:srgbClr val="FF0000"/>
                        </a:solidFill>
                        <a:latin typeface="+mn-lt"/>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latin typeface="Calibri (Body)"/>
                          <a:cs typeface="Calibri (Body)"/>
                        </a:rPr>
                        <a:t>la filière</a:t>
                      </a:r>
                      <a:endParaRPr lang="fr-FR" sz="1600" b="1" noProof="0" dirty="0">
                        <a:solidFill>
                          <a:srgbClr val="000000"/>
                        </a:solidFill>
                        <a:latin typeface="Calibri (Body)"/>
                        <a:cs typeface="Calibri (Body)"/>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FF0000"/>
                          </a:solidFill>
                        </a:rPr>
                        <a:t>route</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6" name="TextBox 5"/>
          <p:cNvSpPr txBox="1"/>
          <p:nvPr/>
        </p:nvSpPr>
        <p:spPr>
          <a:xfrm>
            <a:off x="207204" y="102882"/>
            <a:ext cx="4098348" cy="523220"/>
          </a:xfrm>
          <a:prstGeom prst="rect">
            <a:avLst/>
          </a:prstGeom>
          <a:noFill/>
        </p:spPr>
        <p:txBody>
          <a:bodyPr wrap="none" rtlCol="0">
            <a:spAutoFit/>
          </a:bodyPr>
          <a:lstStyle/>
          <a:p>
            <a:r>
              <a:rPr lang="en-US" sz="2800" b="1" dirty="0" smtClean="0"/>
              <a:t>La question d’immigration</a:t>
            </a:r>
            <a:endParaRPr lang="en-US" sz="2800" b="1" dirty="0"/>
          </a:p>
        </p:txBody>
      </p:sp>
      <p:sp>
        <p:nvSpPr>
          <p:cNvPr id="8" name="TextBox 7"/>
          <p:cNvSpPr txBox="1"/>
          <p:nvPr/>
        </p:nvSpPr>
        <p:spPr>
          <a:xfrm rot="591806">
            <a:off x="10058400" y="435065"/>
            <a:ext cx="1821076" cy="461665"/>
          </a:xfrm>
          <a:prstGeom prst="rect">
            <a:avLst/>
          </a:prstGeom>
          <a:noFill/>
        </p:spPr>
        <p:txBody>
          <a:bodyPr wrap="none" rtlCol="0">
            <a:spAutoFit/>
          </a:bodyPr>
          <a:lstStyle/>
          <a:p>
            <a:r>
              <a:rPr lang="fr-FR" sz="2400" b="1" dirty="0" smtClean="0">
                <a:solidFill>
                  <a:srgbClr val="FF0000"/>
                </a:solidFill>
              </a:rPr>
              <a:t>Les réponses</a:t>
            </a:r>
            <a:endParaRPr lang="fr-FR" sz="2400" b="1" dirty="0">
              <a:solidFill>
                <a:srgbClr val="FF0000"/>
              </a:solidFill>
            </a:endParaRPr>
          </a:p>
        </p:txBody>
      </p:sp>
    </p:spTree>
    <p:extLst>
      <p:ext uri="{BB962C8B-B14F-4D97-AF65-F5344CB8AC3E}">
        <p14:creationId xmlns:p14="http://schemas.microsoft.com/office/powerpoint/2010/main" val="1543683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02-16 at 20.58.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74" y="1881793"/>
            <a:ext cx="5385497" cy="4031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635018" y="6192391"/>
            <a:ext cx="11227651" cy="430887"/>
          </a:xfrm>
          <a:prstGeom prst="rect">
            <a:avLst/>
          </a:prstGeom>
          <a:solidFill>
            <a:schemeClr val="accent6">
              <a:lumMod val="20000"/>
              <a:lumOff val="80000"/>
            </a:schemeClr>
          </a:solidFill>
        </p:spPr>
        <p:txBody>
          <a:bodyPr wrap="square" rtlCol="0">
            <a:spAutoFit/>
          </a:bodyPr>
          <a:lstStyle/>
          <a:p>
            <a:r>
              <a:rPr lang="fr-FR" sz="2200" b="1" dirty="0" smtClean="0"/>
              <a:t>à peine	   un tiers  </a:t>
            </a:r>
            <a:r>
              <a:rPr lang="fr-FR" sz="2200" b="1" dirty="0"/>
              <a:t> </a:t>
            </a:r>
            <a:r>
              <a:rPr lang="fr-FR" sz="2200" b="1" dirty="0" smtClean="0"/>
              <a:t>      la moitié       un quart</a:t>
            </a:r>
            <a:r>
              <a:rPr lang="fr-FR" sz="2200" b="1" dirty="0"/>
              <a:t> </a:t>
            </a:r>
            <a:r>
              <a:rPr lang="fr-FR" sz="2200" b="1" dirty="0" smtClean="0"/>
              <a:t>     un dixième</a:t>
            </a:r>
            <a:r>
              <a:rPr lang="fr-FR" sz="2200" b="1" dirty="0"/>
              <a:t> </a:t>
            </a:r>
            <a:r>
              <a:rPr lang="fr-FR" sz="2200" b="1" dirty="0" smtClean="0"/>
              <a:t>    davantage       un </a:t>
            </a:r>
            <a:r>
              <a:rPr lang="fr-FR" sz="2200" b="1" dirty="0"/>
              <a:t>grand nombre</a:t>
            </a:r>
          </a:p>
        </p:txBody>
      </p:sp>
      <p:sp>
        <p:nvSpPr>
          <p:cNvPr id="7" name="TextBox 6"/>
          <p:cNvSpPr txBox="1"/>
          <p:nvPr/>
        </p:nvSpPr>
        <p:spPr>
          <a:xfrm>
            <a:off x="6188044" y="1822508"/>
            <a:ext cx="5526004" cy="4154983"/>
          </a:xfrm>
          <a:prstGeom prst="rect">
            <a:avLst/>
          </a:prstGeom>
          <a:noFill/>
          <a:ln w="38100" cmpd="sng">
            <a:solidFill>
              <a:schemeClr val="tx1"/>
            </a:solidFill>
          </a:ln>
        </p:spPr>
        <p:txBody>
          <a:bodyPr wrap="square" rtlCol="0">
            <a:spAutoFit/>
          </a:bodyPr>
          <a:lstStyle/>
          <a:p>
            <a:pPr marL="457200" indent="-457200" algn="just">
              <a:buFont typeface="Arial"/>
              <a:buChar char="•"/>
            </a:pPr>
            <a:r>
              <a:rPr lang="fr-FR" sz="2200" dirty="0" smtClean="0"/>
              <a:t>Presque ________________des immigrés </a:t>
            </a:r>
            <a:r>
              <a:rPr lang="fr-FR" sz="2200" b="1" dirty="0" smtClean="0"/>
              <a:t>provient/proviennent </a:t>
            </a:r>
            <a:r>
              <a:rPr lang="fr-FR" sz="2200" dirty="0" smtClean="0"/>
              <a:t>de l’Union européenne, avec ________________ en provenance du Maghreb. </a:t>
            </a:r>
          </a:p>
          <a:p>
            <a:pPr marL="457200" indent="-457200" algn="just">
              <a:buFont typeface="Arial"/>
              <a:buChar char="•"/>
            </a:pPr>
            <a:endParaRPr lang="fr-FR" sz="2200" dirty="0" smtClean="0"/>
          </a:p>
          <a:p>
            <a:pPr marL="457200" indent="-457200" algn="just">
              <a:buFont typeface="Arial"/>
              <a:buChar char="•"/>
            </a:pPr>
            <a:r>
              <a:rPr lang="fr-FR" sz="2200" dirty="0" smtClean="0"/>
              <a:t>Les africains </a:t>
            </a:r>
            <a:r>
              <a:rPr lang="fr-FR" sz="2200" b="1" dirty="0" smtClean="0"/>
              <a:t>représente/ représentent</a:t>
            </a:r>
            <a:r>
              <a:rPr lang="fr-FR" sz="2200" dirty="0" smtClean="0"/>
              <a:t> ________________ de la population, tout comme les immigrés en provenance d’Asie. </a:t>
            </a:r>
          </a:p>
          <a:p>
            <a:pPr algn="just"/>
            <a:endParaRPr lang="fr-FR" sz="2200" dirty="0" smtClean="0"/>
          </a:p>
          <a:p>
            <a:pPr marL="457200" indent="-457200" algn="just">
              <a:buFont typeface="Arial"/>
              <a:buChar char="•"/>
            </a:pPr>
            <a:r>
              <a:rPr lang="fr-FR" sz="2200" dirty="0" smtClean="0"/>
              <a:t>________________ 3% des immigrés </a:t>
            </a:r>
            <a:r>
              <a:rPr lang="fr-FR" sz="2200" b="1" dirty="0" smtClean="0"/>
              <a:t>arrive/arrivent </a:t>
            </a:r>
            <a:r>
              <a:rPr lang="fr-FR" sz="2200" dirty="0" smtClean="0"/>
              <a:t>du reste du monde.</a:t>
            </a:r>
            <a:endParaRPr lang="fr-FR" sz="2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055" y="0"/>
            <a:ext cx="726437" cy="72643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5206" y="107957"/>
            <a:ext cx="759779" cy="661455"/>
          </a:xfrm>
          <a:prstGeom prst="rect">
            <a:avLst/>
          </a:prstGeom>
        </p:spPr>
      </p:pic>
      <p:sp>
        <p:nvSpPr>
          <p:cNvPr id="2" name="TextBox 1"/>
          <p:cNvSpPr txBox="1"/>
          <p:nvPr/>
        </p:nvSpPr>
        <p:spPr>
          <a:xfrm>
            <a:off x="459374" y="0"/>
            <a:ext cx="6809551" cy="707886"/>
          </a:xfrm>
          <a:prstGeom prst="rect">
            <a:avLst/>
          </a:prstGeom>
          <a:noFill/>
        </p:spPr>
        <p:txBody>
          <a:bodyPr wrap="square" rtlCol="0">
            <a:spAutoFit/>
          </a:bodyPr>
          <a:lstStyle/>
          <a:p>
            <a:r>
              <a:rPr lang="fr-FR" sz="4000" b="1" dirty="0" smtClean="0"/>
              <a:t>L’origine des immigrés</a:t>
            </a:r>
            <a:endParaRPr lang="fr-FR" sz="4000" b="1" dirty="0"/>
          </a:p>
        </p:txBody>
      </p:sp>
      <p:sp>
        <p:nvSpPr>
          <p:cNvPr id="8" name="TextBox 7"/>
          <p:cNvSpPr txBox="1"/>
          <p:nvPr/>
        </p:nvSpPr>
        <p:spPr>
          <a:xfrm>
            <a:off x="459374" y="837619"/>
            <a:ext cx="9878726" cy="830997"/>
          </a:xfrm>
          <a:prstGeom prst="rect">
            <a:avLst/>
          </a:prstGeom>
          <a:solidFill>
            <a:schemeClr val="accent1">
              <a:lumMod val="20000"/>
              <a:lumOff val="80000"/>
            </a:schemeClr>
          </a:solidFill>
        </p:spPr>
        <p:txBody>
          <a:bodyPr wrap="none" rtlCol="0">
            <a:spAutoFit/>
          </a:bodyPr>
          <a:lstStyle/>
          <a:p>
            <a:r>
              <a:rPr lang="fr-FR" sz="2400" b="1" dirty="0" smtClean="0"/>
              <a:t>Complétez les blancs avec les mots corrects parmi ceux donnés dans la liste. </a:t>
            </a:r>
          </a:p>
          <a:p>
            <a:r>
              <a:rPr lang="fr-FR" sz="2400" b="1" dirty="0" smtClean="0"/>
              <a:t>Choisissez la bonne conjugaison des verbes</a:t>
            </a:r>
            <a:endParaRPr lang="fr-FR" sz="2400" b="1" dirty="0"/>
          </a:p>
        </p:txBody>
      </p:sp>
    </p:spTree>
    <p:extLst>
      <p:ext uri="{BB962C8B-B14F-4D97-AF65-F5344CB8AC3E}">
        <p14:creationId xmlns:p14="http://schemas.microsoft.com/office/powerpoint/2010/main" val="2378787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02-16 at 20.58.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96" y="1476494"/>
            <a:ext cx="5385497" cy="4031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215066" y="1417209"/>
            <a:ext cx="5526004" cy="3477875"/>
          </a:xfrm>
          <a:prstGeom prst="rect">
            <a:avLst/>
          </a:prstGeom>
          <a:noFill/>
          <a:ln w="38100" cmpd="sng">
            <a:solidFill>
              <a:schemeClr val="tx1"/>
            </a:solidFill>
          </a:ln>
        </p:spPr>
        <p:txBody>
          <a:bodyPr wrap="square" rtlCol="0">
            <a:spAutoFit/>
          </a:bodyPr>
          <a:lstStyle/>
          <a:p>
            <a:pPr marL="457200" indent="-457200" algn="just">
              <a:buFont typeface="Arial"/>
              <a:buChar char="•"/>
            </a:pPr>
            <a:r>
              <a:rPr lang="fr-FR" sz="2200" dirty="0" smtClean="0"/>
              <a:t>Presque </a:t>
            </a:r>
            <a:r>
              <a:rPr lang="fr-FR" sz="2200" b="1" dirty="0" smtClean="0">
                <a:solidFill>
                  <a:srgbClr val="FF0000"/>
                </a:solidFill>
              </a:rPr>
              <a:t>la moitié </a:t>
            </a:r>
            <a:r>
              <a:rPr lang="fr-FR" sz="2200" dirty="0" smtClean="0"/>
              <a:t>des immigrés </a:t>
            </a:r>
            <a:r>
              <a:rPr lang="fr-FR" sz="2200" b="1" u="sng" dirty="0" smtClean="0"/>
              <a:t>provient</a:t>
            </a:r>
            <a:r>
              <a:rPr lang="fr-FR" sz="2200" b="1" dirty="0" smtClean="0"/>
              <a:t>/</a:t>
            </a:r>
            <a:r>
              <a:rPr lang="fr-FR" sz="2200" b="1" u="sng" dirty="0" smtClean="0"/>
              <a:t>proviennent*</a:t>
            </a:r>
            <a:r>
              <a:rPr lang="fr-FR" sz="2200" b="1" dirty="0" smtClean="0"/>
              <a:t> </a:t>
            </a:r>
            <a:r>
              <a:rPr lang="fr-FR" sz="2200" dirty="0" smtClean="0"/>
              <a:t>de l’Union européenne, avec </a:t>
            </a:r>
            <a:r>
              <a:rPr lang="fr-FR" sz="2200" b="1" dirty="0" smtClean="0">
                <a:solidFill>
                  <a:srgbClr val="FF0000"/>
                </a:solidFill>
              </a:rPr>
              <a:t>un tiers</a:t>
            </a:r>
            <a:r>
              <a:rPr lang="fr-FR" sz="2200" dirty="0" smtClean="0"/>
              <a:t> en provenance du Maghreb. </a:t>
            </a:r>
          </a:p>
          <a:p>
            <a:pPr marL="457200" indent="-457200" algn="just">
              <a:buFont typeface="Arial"/>
              <a:buChar char="•"/>
            </a:pPr>
            <a:endParaRPr lang="fr-FR" sz="2200" dirty="0" smtClean="0"/>
          </a:p>
          <a:p>
            <a:pPr marL="457200" indent="-457200" algn="just">
              <a:buFont typeface="Arial"/>
              <a:buChar char="•"/>
            </a:pPr>
            <a:r>
              <a:rPr lang="fr-FR" sz="2200" dirty="0" smtClean="0"/>
              <a:t>Les africains </a:t>
            </a:r>
            <a:r>
              <a:rPr lang="fr-FR" sz="2200" b="1" dirty="0" smtClean="0"/>
              <a:t>représente/ </a:t>
            </a:r>
            <a:r>
              <a:rPr lang="fr-FR" sz="2200" b="1" u="sng" dirty="0" smtClean="0"/>
              <a:t>représentent</a:t>
            </a:r>
            <a:r>
              <a:rPr lang="fr-FR" sz="2200" dirty="0" smtClean="0"/>
              <a:t> </a:t>
            </a:r>
            <a:r>
              <a:rPr lang="fr-FR" sz="2200" b="1" dirty="0" smtClean="0">
                <a:solidFill>
                  <a:srgbClr val="FF0000"/>
                </a:solidFill>
              </a:rPr>
              <a:t>un dixième</a:t>
            </a:r>
            <a:r>
              <a:rPr lang="fr-FR" sz="2200" dirty="0" smtClean="0"/>
              <a:t> de la population, tout comme les immigrés en provenance d’Asie. </a:t>
            </a:r>
          </a:p>
          <a:p>
            <a:pPr algn="just"/>
            <a:endParaRPr lang="fr-FR" sz="2200" dirty="0" smtClean="0"/>
          </a:p>
          <a:p>
            <a:pPr marL="457200" indent="-457200" algn="just">
              <a:buFont typeface="Arial"/>
              <a:buChar char="•"/>
            </a:pPr>
            <a:r>
              <a:rPr lang="fr-FR" sz="2200" b="1" dirty="0" smtClean="0">
                <a:solidFill>
                  <a:srgbClr val="FF0000"/>
                </a:solidFill>
              </a:rPr>
              <a:t>À peine </a:t>
            </a:r>
            <a:r>
              <a:rPr lang="fr-FR" sz="2200" dirty="0" smtClean="0"/>
              <a:t>3% des immigrés </a:t>
            </a:r>
            <a:r>
              <a:rPr lang="fr-FR" sz="2200" b="1" dirty="0" smtClean="0"/>
              <a:t>arrive/</a:t>
            </a:r>
            <a:r>
              <a:rPr lang="fr-FR" sz="2200" b="1" u="sng" dirty="0" smtClean="0"/>
              <a:t>arrivent</a:t>
            </a:r>
            <a:r>
              <a:rPr lang="fr-FR" sz="2200" b="1" dirty="0" smtClean="0"/>
              <a:t> </a:t>
            </a:r>
            <a:r>
              <a:rPr lang="fr-FR" sz="2200" dirty="0" smtClean="0"/>
              <a:t>du reste du monde.</a:t>
            </a:r>
            <a:endParaRPr lang="fr-FR" sz="22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055" y="0"/>
            <a:ext cx="726437" cy="72643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5206" y="107957"/>
            <a:ext cx="759779" cy="661455"/>
          </a:xfrm>
          <a:prstGeom prst="rect">
            <a:avLst/>
          </a:prstGeom>
        </p:spPr>
      </p:pic>
      <p:sp>
        <p:nvSpPr>
          <p:cNvPr id="2" name="TextBox 1"/>
          <p:cNvSpPr txBox="1"/>
          <p:nvPr/>
        </p:nvSpPr>
        <p:spPr>
          <a:xfrm>
            <a:off x="459374" y="0"/>
            <a:ext cx="6809551" cy="707886"/>
          </a:xfrm>
          <a:prstGeom prst="rect">
            <a:avLst/>
          </a:prstGeom>
          <a:noFill/>
        </p:spPr>
        <p:txBody>
          <a:bodyPr wrap="square" rtlCol="0">
            <a:spAutoFit/>
          </a:bodyPr>
          <a:lstStyle/>
          <a:p>
            <a:r>
              <a:rPr lang="fr-FR" sz="4000" b="1" dirty="0" smtClean="0"/>
              <a:t>L’origine des immigrés</a:t>
            </a:r>
            <a:endParaRPr lang="fr-FR" sz="4000" b="1" dirty="0"/>
          </a:p>
        </p:txBody>
      </p:sp>
      <p:sp>
        <p:nvSpPr>
          <p:cNvPr id="9" name="TextBox 8"/>
          <p:cNvSpPr txBox="1"/>
          <p:nvPr/>
        </p:nvSpPr>
        <p:spPr>
          <a:xfrm>
            <a:off x="6498797" y="716029"/>
            <a:ext cx="2368757" cy="584776"/>
          </a:xfrm>
          <a:prstGeom prst="rect">
            <a:avLst/>
          </a:prstGeom>
          <a:noFill/>
        </p:spPr>
        <p:txBody>
          <a:bodyPr wrap="none" rtlCol="0">
            <a:spAutoFit/>
          </a:bodyPr>
          <a:lstStyle/>
          <a:p>
            <a:r>
              <a:rPr lang="fr-FR" sz="3200" b="1" dirty="0" smtClean="0">
                <a:solidFill>
                  <a:srgbClr val="FF0000"/>
                </a:solidFill>
              </a:rPr>
              <a:t>Les réponses</a:t>
            </a:r>
            <a:endParaRPr lang="fr-FR" sz="3200" b="1" dirty="0">
              <a:solidFill>
                <a:srgbClr val="FF0000"/>
              </a:solidFill>
            </a:endParaRPr>
          </a:p>
        </p:txBody>
      </p:sp>
      <p:sp>
        <p:nvSpPr>
          <p:cNvPr id="10" name="TextBox 9"/>
          <p:cNvSpPr txBox="1"/>
          <p:nvPr/>
        </p:nvSpPr>
        <p:spPr>
          <a:xfrm>
            <a:off x="6242089" y="5174320"/>
            <a:ext cx="5498981" cy="1477328"/>
          </a:xfrm>
          <a:prstGeom prst="rect">
            <a:avLst/>
          </a:prstGeom>
          <a:noFill/>
        </p:spPr>
        <p:txBody>
          <a:bodyPr wrap="square" rtlCol="0">
            <a:spAutoFit/>
          </a:bodyPr>
          <a:lstStyle/>
          <a:p>
            <a:pPr algn="just"/>
            <a:r>
              <a:rPr lang="fr-FR" i="1" dirty="0" smtClean="0"/>
              <a:t>*Quand </a:t>
            </a:r>
            <a:r>
              <a:rPr lang="fr-FR" i="1" dirty="0"/>
              <a:t>la moitié, la totalité ou la majorité sont suivis d’un nom au pluriel, ces sujets sont considérés comme étant au singulier ou au pluriel. Cela dépend de la personne qui écrit et si elle veut insister sur les éléments du collectif ou non.</a:t>
            </a:r>
          </a:p>
        </p:txBody>
      </p:sp>
    </p:spTree>
    <p:extLst>
      <p:ext uri="{BB962C8B-B14F-4D97-AF65-F5344CB8AC3E}">
        <p14:creationId xmlns:p14="http://schemas.microsoft.com/office/powerpoint/2010/main" val="235054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2-17 at 11.02.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634" y="1320135"/>
            <a:ext cx="9295577" cy="5375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5206" y="107957"/>
            <a:ext cx="759779" cy="661455"/>
          </a:xfrm>
          <a:prstGeom prst="rect">
            <a:avLst/>
          </a:prstGeom>
        </p:spPr>
      </p:pic>
      <p:sp>
        <p:nvSpPr>
          <p:cNvPr id="7" name="TextBox 6"/>
          <p:cNvSpPr txBox="1"/>
          <p:nvPr/>
        </p:nvSpPr>
        <p:spPr>
          <a:xfrm>
            <a:off x="662040" y="0"/>
            <a:ext cx="9376109" cy="646331"/>
          </a:xfrm>
          <a:prstGeom prst="rect">
            <a:avLst/>
          </a:prstGeom>
          <a:noFill/>
        </p:spPr>
        <p:txBody>
          <a:bodyPr wrap="none" rtlCol="0">
            <a:spAutoFit/>
          </a:bodyPr>
          <a:lstStyle/>
          <a:p>
            <a:r>
              <a:rPr lang="fr-FR" sz="3600" b="1" dirty="0" smtClean="0"/>
              <a:t>La France: un pays d’immigration </a:t>
            </a:r>
            <a:r>
              <a:rPr lang="fr-FR" sz="2800" b="1" dirty="0" smtClean="0"/>
              <a:t>(feuille d’exercice)</a:t>
            </a:r>
            <a:endParaRPr lang="fr-FR" sz="2800" b="1" dirty="0"/>
          </a:p>
        </p:txBody>
      </p:sp>
      <p:sp>
        <p:nvSpPr>
          <p:cNvPr id="8" name="TextBox 7"/>
          <p:cNvSpPr txBox="1"/>
          <p:nvPr/>
        </p:nvSpPr>
        <p:spPr>
          <a:xfrm>
            <a:off x="878216" y="756558"/>
            <a:ext cx="7505330" cy="461665"/>
          </a:xfrm>
          <a:prstGeom prst="rect">
            <a:avLst/>
          </a:prstGeom>
          <a:solidFill>
            <a:srgbClr val="DEEBF7"/>
          </a:solidFill>
        </p:spPr>
        <p:txBody>
          <a:bodyPr wrap="none" rtlCol="0">
            <a:spAutoFit/>
          </a:bodyPr>
          <a:lstStyle/>
          <a:p>
            <a:r>
              <a:rPr lang="fr-FR" sz="2400" b="1" dirty="0" smtClean="0"/>
              <a:t>Remplissez chaque blanc en choisissant un mot de la liste</a:t>
            </a:r>
            <a:endParaRPr lang="fr-FR" sz="2400" b="1" dirty="0"/>
          </a:p>
        </p:txBody>
      </p:sp>
    </p:spTree>
    <p:extLst>
      <p:ext uri="{BB962C8B-B14F-4D97-AF65-F5344CB8AC3E}">
        <p14:creationId xmlns:p14="http://schemas.microsoft.com/office/powerpoint/2010/main" val="4103723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3385</TotalTime>
  <Words>2142</Words>
  <Application>Microsoft Office PowerPoint</Application>
  <PresentationFormat>Widescreen</PresentationFormat>
  <Paragraphs>339</Paragraphs>
  <Slides>21</Slides>
  <Notes>11</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(Body)</vt:lpstr>
      <vt:lpstr>Calibri Light</vt:lpstr>
      <vt:lpstr>Office Theme</vt:lpstr>
      <vt:lpstr>PowerPoint Presentation</vt:lpstr>
      <vt:lpstr>Les objectifs:</vt:lpstr>
      <vt:lpstr>Pour commencer:</vt:lpstr>
      <vt:lpstr>Pour commencer:</vt:lpstr>
      <vt:lpstr>La question d’immigration - traduisez</vt:lpstr>
      <vt:lpstr>PowerPoint Presentation</vt:lpstr>
      <vt:lpstr>PowerPoint Presentation</vt:lpstr>
      <vt:lpstr>PowerPoint Presentation</vt:lpstr>
      <vt:lpstr>PowerPoint Presentation</vt:lpstr>
      <vt:lpstr>PowerPoint Presentation</vt:lpstr>
      <vt:lpstr>PowerPoint Presentation</vt:lpstr>
      <vt:lpstr>Les idées reçues</vt:lpstr>
      <vt:lpstr>Les idées reçues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GUILLE</dc:creator>
  <cp:lastModifiedBy>Françoise Marteel</cp:lastModifiedBy>
  <cp:revision>445</cp:revision>
  <cp:lastPrinted>2017-11-21T07:05:18Z</cp:lastPrinted>
  <dcterms:created xsi:type="dcterms:W3CDTF">2017-10-29T09:19:52Z</dcterms:created>
  <dcterms:modified xsi:type="dcterms:W3CDTF">2019-02-28T14:03:47Z</dcterms:modified>
</cp:coreProperties>
</file>