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88" r:id="rId3"/>
    <p:sldId id="313" r:id="rId4"/>
    <p:sldId id="314" r:id="rId5"/>
    <p:sldId id="312" r:id="rId6"/>
    <p:sldId id="315" r:id="rId7"/>
    <p:sldId id="316" r:id="rId8"/>
    <p:sldId id="341" r:id="rId9"/>
    <p:sldId id="318" r:id="rId10"/>
    <p:sldId id="320" r:id="rId11"/>
    <p:sldId id="321" r:id="rId12"/>
    <p:sldId id="342" r:id="rId13"/>
    <p:sldId id="343" r:id="rId14"/>
    <p:sldId id="344" r:id="rId15"/>
    <p:sldId id="322" r:id="rId16"/>
    <p:sldId id="308" r:id="rId17"/>
    <p:sldId id="317" r:id="rId18"/>
  </p:sldIdLst>
  <p:sldSz cx="12192000" cy="6858000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FF365-F60B-4EA8-8B63-C1DF69708A40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EEF32-60EF-4A6E-AB98-E6FA3F2B725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282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252C6-324E-4A1F-A028-CABD48B3BA7F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B39B9-4632-4180-8A4C-CA6539A82B0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344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Markscheme</a:t>
            </a:r>
            <a:r>
              <a:rPr lang="fr-FR" dirty="0" smtClean="0"/>
              <a:t> in folder2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B39B9-4632-4180-8A4C-CA6539A82B0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088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51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2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0618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48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0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2786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559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832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211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33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7D85-D84B-4CFB-BB0A-F4455B32746E}" type="datetimeFigureOut">
              <a:rPr lang="fr-FR" smtClean="0"/>
              <a:t>14/02/2019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3C8C8-59B0-40E2-8E53-9D17CC1F5A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90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1375" y="2923175"/>
            <a:ext cx="2743200" cy="1198039"/>
          </a:xfrm>
          <a:prstGeom prst="rect">
            <a:avLst/>
          </a:prstGeom>
          <a:solidFill>
            <a:srgbClr val="AE78D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 smtClean="0">
                <a:solidFill>
                  <a:schemeClr val="tx1"/>
                </a:solidFill>
              </a:rPr>
              <a:t>Thème 2: Les Aspects de la Vie Politique dans les Pays Francophones</a:t>
            </a:r>
            <a:endParaRPr lang="fr-FR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11253" y="632110"/>
            <a:ext cx="2179150" cy="111217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1. Les ados, le droit de vote et l’engagement politique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69742" y="2950338"/>
            <a:ext cx="2220661" cy="112395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2. Manifestations, grèves- à qui le pouvoir?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9741" y="4865205"/>
            <a:ext cx="2220662" cy="11611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3: La politique et l’immigration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40568" y="211352"/>
            <a:ext cx="4327433" cy="5386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a. Pour ou contre le droit de vote?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40567" y="901723"/>
            <a:ext cx="4327433" cy="55679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b. Les ados et l’engagement politique- motivés ou démotivés?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40567" y="1635339"/>
            <a:ext cx="4327433" cy="5336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c. Quel avenir pour la politique?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300245" y="2416718"/>
            <a:ext cx="4327433" cy="5336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a. Le pouvoir des syndicats</a:t>
            </a:r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00245" y="3077989"/>
            <a:ext cx="4327433" cy="5336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1600" b="1" dirty="0" smtClean="0">
                <a:solidFill>
                  <a:schemeClr val="tx1"/>
                </a:solidFill>
              </a:rPr>
              <a:t>b. Manifestations et grèves- sont-elles efficaces?</a:t>
            </a: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00244" y="3756741"/>
            <a:ext cx="4327433" cy="5336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fr-FR" sz="1600" b="1" dirty="0" smtClean="0">
              <a:solidFill>
                <a:schemeClr val="tx1"/>
              </a:solidFill>
            </a:endParaRPr>
          </a:p>
          <a:p>
            <a:pPr marL="0" lvl="1"/>
            <a:r>
              <a:rPr lang="fr-FR" sz="1600" b="1" dirty="0" smtClean="0">
                <a:solidFill>
                  <a:schemeClr val="tx1"/>
                </a:solidFill>
              </a:rPr>
              <a:t>c. Attitudes différentes envers ces tensions politiques</a:t>
            </a: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0241" y="4588550"/>
            <a:ext cx="4327433" cy="533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endParaRPr lang="fr-FR" sz="1600" b="1" dirty="0" smtClean="0">
              <a:solidFill>
                <a:schemeClr val="tx1"/>
              </a:solidFill>
            </a:endParaRPr>
          </a:p>
          <a:p>
            <a:pPr marL="0" lvl="1"/>
            <a:r>
              <a:rPr lang="fr-FR" sz="1600" b="1" dirty="0" smtClean="0">
                <a:solidFill>
                  <a:schemeClr val="tx1"/>
                </a:solidFill>
              </a:rPr>
              <a:t>a. Solutions politiques à la question de l’immigration</a:t>
            </a: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300241" y="5248915"/>
            <a:ext cx="4327433" cy="533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1600" b="1" dirty="0" smtClean="0">
                <a:solidFill>
                  <a:schemeClr val="tx1"/>
                </a:solidFill>
              </a:rPr>
              <a:t>b. L’immigration et les partis politiques</a:t>
            </a: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00240" y="5937700"/>
            <a:ext cx="4327433" cy="5336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fr-FR" sz="1600" b="1" dirty="0" smtClean="0">
                <a:solidFill>
                  <a:schemeClr val="tx1"/>
                </a:solidFill>
              </a:rPr>
              <a:t>c. L’engagement politique chez les immigrés</a:t>
            </a:r>
          </a:p>
          <a:p>
            <a:endParaRPr lang="fr-FR" sz="1600" b="1" dirty="0">
              <a:solidFill>
                <a:schemeClr val="tx1"/>
              </a:solidFill>
            </a:endParaRPr>
          </a:p>
        </p:txBody>
      </p:sp>
      <p:cxnSp>
        <p:nvCxnSpPr>
          <p:cNvPr id="37" name="Elbow Connector 36"/>
          <p:cNvCxnSpPr>
            <a:stCxn id="4" idx="3"/>
            <a:endCxn id="5" idx="1"/>
          </p:cNvCxnSpPr>
          <p:nvPr/>
        </p:nvCxnSpPr>
        <p:spPr>
          <a:xfrm flipV="1">
            <a:off x="2964575" y="1188196"/>
            <a:ext cx="946678" cy="2333999"/>
          </a:xfrm>
          <a:prstGeom prst="bentConnector3">
            <a:avLst>
              <a:gd name="adj1" fmla="val 47117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4" idx="3"/>
            <a:endCxn id="10" idx="1"/>
          </p:cNvCxnSpPr>
          <p:nvPr/>
        </p:nvCxnSpPr>
        <p:spPr>
          <a:xfrm>
            <a:off x="2964575" y="3522195"/>
            <a:ext cx="905166" cy="1923609"/>
          </a:xfrm>
          <a:prstGeom prst="bentConnector3">
            <a:avLst>
              <a:gd name="adj1" fmla="val 4945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174417" y="3522195"/>
            <a:ext cx="6953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0218" y="387927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</a:t>
            </a:r>
            <a:r>
              <a:rPr lang="fr-FR" sz="2000" b="1" dirty="0" smtClean="0"/>
              <a:t>ème année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1750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85781" y="1340960"/>
            <a:ext cx="1013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Réécoutez le passage. Écrivez en français et en phrases complètes un paragraphe de 90 mots au maximum où vous résumez ce que vous avez compris selon les points suivants:</a:t>
            </a:r>
            <a:endParaRPr lang="fr-FR" sz="2400" b="1" dirty="0"/>
          </a:p>
          <a:p>
            <a:pPr algn="just"/>
            <a:endParaRPr lang="fr-FR" sz="2400" dirty="0"/>
          </a:p>
        </p:txBody>
      </p:sp>
      <p:sp>
        <p:nvSpPr>
          <p:cNvPr id="7" name="Rectangle 6"/>
          <p:cNvSpPr/>
          <p:nvPr/>
        </p:nvSpPr>
        <p:spPr>
          <a:xfrm>
            <a:off x="836401" y="1340960"/>
            <a:ext cx="10709564" cy="5065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1283363" y="2845945"/>
            <a:ext cx="9620024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/>
              <a:t>La raison pour laquelle les sans-papiers sont pris au piège (1 détail)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/>
              <a:t>Les conditions de travail des sans-papiers chez Buffalo Grill (</a:t>
            </a:r>
            <a:r>
              <a:rPr lang="fr-FR" sz="2400" b="1" dirty="0"/>
              <a:t>2</a:t>
            </a:r>
            <a:r>
              <a:rPr lang="fr-FR" sz="2400" b="1" dirty="0" smtClean="0"/>
              <a:t> détails)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sz="2400" b="1" dirty="0" smtClean="0"/>
              <a:t>Le mauvais traitement des centaines de femmes asiatiques et africaines mentionnées (</a:t>
            </a:r>
            <a:r>
              <a:rPr lang="fr-FR" sz="2400" b="1" dirty="0"/>
              <a:t>4</a:t>
            </a:r>
            <a:r>
              <a:rPr lang="fr-FR" sz="2400" b="1" dirty="0" smtClean="0"/>
              <a:t> détails)</a:t>
            </a:r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fr-FR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947235" y="5527964"/>
            <a:ext cx="10411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/>
              <a:t>Attention! Il y a 5 points supplémentaires pour la qualité de votre langue. Essayez donc d’utiliser vos propres mots autant que possible.</a:t>
            </a:r>
            <a:endParaRPr lang="fr-FR" sz="20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296" y="141122"/>
            <a:ext cx="654237" cy="549603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727363" y="191952"/>
            <a:ext cx="10515600" cy="909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L’exploitation des immigrés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200" b="1" dirty="0" smtClean="0"/>
              <a:t>(feuille d’exercice)</a:t>
            </a:r>
            <a:endParaRPr lang="fr-FR" sz="3200" b="1" dirty="0"/>
          </a:p>
        </p:txBody>
      </p:sp>
      <p:pic>
        <p:nvPicPr>
          <p:cNvPr id="4" name="exploit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53564" y="175618"/>
            <a:ext cx="552488" cy="5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6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18 at 15.12.5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72" y="1694896"/>
            <a:ext cx="10827388" cy="4722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6829" y="300033"/>
            <a:ext cx="10515600" cy="6186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600" b="1" dirty="0" smtClean="0"/>
              <a:t>L’exploitation des immigrés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sz="3200" b="1" dirty="0"/>
          </a:p>
        </p:txBody>
      </p:sp>
      <p:pic>
        <p:nvPicPr>
          <p:cNvPr id="6" name="exploit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1027" y="175630"/>
            <a:ext cx="647046" cy="6470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0128" y="932188"/>
            <a:ext cx="10505100" cy="461665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Utilisez la transcription pour corrigez et améliorer votre paragraphe si nécessaire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3597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4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86" t="33009" r="59358" b="39309"/>
          <a:stretch/>
        </p:blipFill>
        <p:spPr>
          <a:xfrm>
            <a:off x="82114" y="188285"/>
            <a:ext cx="12027771" cy="59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9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14" t="60489" r="50833" b="21123"/>
          <a:stretch/>
        </p:blipFill>
        <p:spPr>
          <a:xfrm>
            <a:off x="219636" y="1721223"/>
            <a:ext cx="11398955" cy="298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73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Attention à </a:t>
            </a:r>
            <a:r>
              <a:rPr lang="en-GB" dirty="0" err="1" smtClean="0"/>
              <a:t>votre</a:t>
            </a:r>
            <a:r>
              <a:rPr lang="en-GB" dirty="0" smtClean="0"/>
              <a:t> </a:t>
            </a:r>
            <a:r>
              <a:rPr lang="en-GB" dirty="0" err="1" smtClean="0"/>
              <a:t>grammaire</a:t>
            </a:r>
            <a:r>
              <a:rPr lang="en-GB" dirty="0" smtClean="0"/>
              <a:t>!!!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288" t="22736" r="10251" b="42447"/>
          <a:stretch/>
        </p:blipFill>
        <p:spPr>
          <a:xfrm>
            <a:off x="1093695" y="1532965"/>
            <a:ext cx="8919882" cy="492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9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47"/>
            <a:ext cx="10515600" cy="783221"/>
          </a:xfrm>
        </p:spPr>
        <p:txBody>
          <a:bodyPr/>
          <a:lstStyle/>
          <a:p>
            <a:r>
              <a:rPr lang="fr-FR" b="1" dirty="0" smtClean="0"/>
              <a:t>La crise des réfugiés</a:t>
            </a:r>
            <a:endParaRPr lang="fr-FR" b="1" dirty="0"/>
          </a:p>
        </p:txBody>
      </p:sp>
      <p:pic>
        <p:nvPicPr>
          <p:cNvPr id="4" name="Picture 3" descr="Screen Shot 2018-02-18 at 16.03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6" y="1751343"/>
            <a:ext cx="6879195" cy="4084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364" y="138201"/>
            <a:ext cx="672397" cy="672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416" y="175629"/>
            <a:ext cx="744547" cy="7445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282251" y="1553647"/>
            <a:ext cx="3431797" cy="4708981"/>
          </a:xfrm>
          <a:prstGeom prst="rect">
            <a:avLst/>
          </a:prstGeom>
          <a:solidFill>
            <a:srgbClr val="DEEBF7"/>
          </a:solidFill>
        </p:spPr>
        <p:txBody>
          <a:bodyPr wrap="square" rtlCol="0">
            <a:spAutoFit/>
          </a:bodyPr>
          <a:lstStyle/>
          <a:p>
            <a:pPr algn="just"/>
            <a:endParaRPr lang="fr-FR" sz="2000" b="1" dirty="0" smtClean="0"/>
          </a:p>
          <a:p>
            <a:pPr algn="just"/>
            <a:endParaRPr lang="fr-FR" sz="2000" b="1" dirty="0" smtClean="0"/>
          </a:p>
          <a:p>
            <a:pPr algn="just"/>
            <a:r>
              <a:rPr lang="fr-FR" sz="2000" b="1" dirty="0" smtClean="0"/>
              <a:t>Que pouvez-vous dire sur la crise des réfugiés?</a:t>
            </a:r>
          </a:p>
          <a:p>
            <a:pPr algn="just"/>
            <a:endParaRPr lang="fr-FR" sz="2000" b="1" dirty="0" smtClean="0"/>
          </a:p>
          <a:p>
            <a:pPr algn="just"/>
            <a:endParaRPr lang="fr-FR" sz="2000" b="1" dirty="0"/>
          </a:p>
          <a:p>
            <a:pPr algn="just"/>
            <a:endParaRPr lang="fr-FR" sz="2000" b="1" dirty="0"/>
          </a:p>
          <a:p>
            <a:pPr algn="just"/>
            <a:r>
              <a:rPr lang="fr-FR" sz="2000" b="1" dirty="0" smtClean="0"/>
              <a:t>D’après les statistiques, quelle est l’opinion des français en ce qui concerne les migrants de Syrie?</a:t>
            </a:r>
          </a:p>
          <a:p>
            <a:pPr algn="just"/>
            <a:endParaRPr lang="fr-FR" sz="2000" b="1" dirty="0" smtClean="0"/>
          </a:p>
          <a:p>
            <a:pPr algn="just"/>
            <a:endParaRPr lang="fr-FR" sz="2000" b="1" dirty="0" smtClean="0"/>
          </a:p>
          <a:p>
            <a:pPr algn="just"/>
            <a:endParaRPr lang="fr-FR" sz="2000" b="1" dirty="0"/>
          </a:p>
          <a:p>
            <a:pPr algn="just"/>
            <a:r>
              <a:rPr lang="fr-FR" sz="2000" b="1" dirty="0" smtClean="0"/>
              <a:t>Et vous? Qu’en pensez-vous?</a:t>
            </a:r>
            <a:endParaRPr lang="fr-FR" sz="2000" b="1" dirty="0"/>
          </a:p>
        </p:txBody>
      </p:sp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88" y="1710435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89" y="3264082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373" y="3264082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1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89" y="5344617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2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260" y="5345377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3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2657" y="5351752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31818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23" y="94927"/>
            <a:ext cx="10515600" cy="904812"/>
          </a:xfrm>
        </p:spPr>
        <p:txBody>
          <a:bodyPr/>
          <a:lstStyle/>
          <a:p>
            <a:r>
              <a:rPr lang="fr-FR" b="1" dirty="0" err="1" smtClean="0"/>
              <a:t>Aylan</a:t>
            </a:r>
            <a:r>
              <a:rPr lang="fr-FR" b="1" dirty="0" smtClean="0"/>
              <a:t> </a:t>
            </a:r>
            <a:r>
              <a:rPr lang="fr-FR" b="1" dirty="0" err="1" smtClean="0"/>
              <a:t>Kurdi</a:t>
            </a:r>
            <a:endParaRPr lang="fr-FR" b="1" dirty="0"/>
          </a:p>
        </p:txBody>
      </p:sp>
      <p:pic>
        <p:nvPicPr>
          <p:cNvPr id="4" name="Picture 3" descr="Photo-04-09-2015-22-46-3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3" y="1648217"/>
            <a:ext cx="4248861" cy="28235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4912" y="0"/>
            <a:ext cx="797088" cy="7970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63964" y="1296957"/>
            <a:ext cx="6890617" cy="3477875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000" b="1" dirty="0"/>
              <a:t>Début septembre, une embarcation a </a:t>
            </a:r>
            <a:r>
              <a:rPr lang="fr-FR" sz="2000" b="1" dirty="0" smtClean="0"/>
              <a:t>sombré et douze migrants cherchant à fuir le conflit en Syrie sont morts noyés. Parmi eux, </a:t>
            </a:r>
            <a:r>
              <a:rPr lang="fr-FR" sz="2000" b="1" dirty="0" err="1"/>
              <a:t>Aylan</a:t>
            </a:r>
            <a:r>
              <a:rPr lang="fr-FR" sz="2000" b="1" dirty="0"/>
              <a:t> </a:t>
            </a:r>
            <a:r>
              <a:rPr lang="fr-FR" sz="2000" b="1" dirty="0" err="1"/>
              <a:t>Kurdi</a:t>
            </a:r>
            <a:r>
              <a:rPr lang="fr-FR" sz="2000" b="1" dirty="0"/>
              <a:t>, âgé de 3 </a:t>
            </a:r>
            <a:r>
              <a:rPr lang="fr-FR" sz="2000" b="1" dirty="0" smtClean="0"/>
              <a:t>ans.</a:t>
            </a:r>
          </a:p>
          <a:p>
            <a:pPr algn="just"/>
            <a:endParaRPr lang="fr-FR" sz="2000" b="1" dirty="0"/>
          </a:p>
          <a:p>
            <a:pPr algn="just"/>
            <a:r>
              <a:rPr lang="fr-FR" sz="2000" b="1" dirty="0" smtClean="0"/>
              <a:t>Contrairement aux autres pays, en France, </a:t>
            </a:r>
            <a:r>
              <a:rPr lang="fr-FR" sz="2000" b="1" dirty="0"/>
              <a:t>la plupart des </a:t>
            </a:r>
            <a:r>
              <a:rPr lang="fr-FR" sz="2000" b="1" dirty="0" smtClean="0"/>
              <a:t>journaux n'ont </a:t>
            </a:r>
            <a:r>
              <a:rPr lang="fr-FR" sz="2000" b="1" dirty="0"/>
              <a:t>pas publié la photo dès les premières heures de la matinée, </a:t>
            </a:r>
            <a:r>
              <a:rPr lang="fr-FR" sz="2000" b="1" dirty="0" smtClean="0"/>
              <a:t>et ont ensuite choisi de publier celle ou le garde- côte porte l’enfant. Jean</a:t>
            </a:r>
            <a:r>
              <a:rPr lang="fr-FR" sz="2000" b="1" dirty="0"/>
              <a:t>-Marie Charon, spécialiste des médias, a expliqué </a:t>
            </a:r>
            <a:r>
              <a:rPr lang="fr-FR" sz="2000" b="1" dirty="0" smtClean="0"/>
              <a:t>qu’il s’agissait </a:t>
            </a:r>
            <a:r>
              <a:rPr lang="fr-FR" sz="2000" b="1" dirty="0"/>
              <a:t>«d'une question de traditions journalistiques et </a:t>
            </a:r>
            <a:r>
              <a:rPr lang="fr-FR" sz="2000" b="1" dirty="0" smtClean="0"/>
              <a:t>culturelles considérant que les </a:t>
            </a:r>
            <a:r>
              <a:rPr lang="fr-FR" sz="2000" b="1" dirty="0"/>
              <a:t>photos de l’enfant mort étaient trop </a:t>
            </a:r>
            <a:r>
              <a:rPr lang="fr-FR" sz="2000" b="1" dirty="0" smtClean="0"/>
              <a:t>dures</a:t>
            </a:r>
            <a:r>
              <a:rPr lang="fr-FR" sz="2000" b="1" dirty="0"/>
              <a:t>.</a:t>
            </a:r>
            <a:r>
              <a:rPr lang="fr-FR" sz="2000" b="1" dirty="0" smtClean="0"/>
              <a:t>»</a:t>
            </a:r>
            <a:endParaRPr lang="fr-FR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18657" y="5066240"/>
            <a:ext cx="9302547" cy="1708160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r>
              <a:rPr lang="fr-FR" sz="2100" b="1" dirty="0" smtClean="0"/>
              <a:t>Questions:</a:t>
            </a:r>
          </a:p>
          <a:p>
            <a:endParaRPr lang="fr-FR" sz="2100" b="1" dirty="0"/>
          </a:p>
          <a:p>
            <a:pPr marL="342900" indent="-342900">
              <a:buAutoNum type="arabicPeriod"/>
            </a:pPr>
            <a:r>
              <a:rPr lang="fr-FR" sz="2100" b="1" dirty="0" smtClean="0"/>
              <a:t>Qu’apprend-on sur cette carte?</a:t>
            </a:r>
          </a:p>
          <a:p>
            <a:pPr marL="342900" indent="-342900">
              <a:buAutoNum type="arabicPeriod"/>
            </a:pPr>
            <a:r>
              <a:rPr lang="fr-FR" sz="2100" b="1" dirty="0" smtClean="0"/>
              <a:t>Comment réagissez-vous aux informations qui sont données ici?</a:t>
            </a:r>
          </a:p>
          <a:p>
            <a:pPr marL="342900" indent="-342900">
              <a:buAutoNum type="arabicPeriod"/>
            </a:pPr>
            <a:r>
              <a:rPr lang="fr-FR" sz="2100" b="1" dirty="0" smtClean="0"/>
              <a:t>Est-ce qu’un pays devraient être juridiquement obligé d’accueillir des réfugiés?</a:t>
            </a:r>
            <a:endParaRPr lang="fr-FR" sz="2100" b="1" dirty="0"/>
          </a:p>
        </p:txBody>
      </p:sp>
    </p:spTree>
    <p:extLst>
      <p:ext uri="{BB962C8B-B14F-4D97-AF65-F5344CB8AC3E}">
        <p14:creationId xmlns:p14="http://schemas.microsoft.com/office/powerpoint/2010/main" val="14392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602" y="94686"/>
            <a:ext cx="10515600" cy="893008"/>
          </a:xfrm>
        </p:spPr>
        <p:txBody>
          <a:bodyPr>
            <a:normAutofit/>
          </a:bodyPr>
          <a:lstStyle/>
          <a:p>
            <a:r>
              <a:rPr lang="fr-FR" sz="4000" b="1" dirty="0" smtClean="0"/>
              <a:t>Répondez aux questions dans les cahiers</a:t>
            </a:r>
            <a:endParaRPr lang="fr-FR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2772" y="1496395"/>
            <a:ext cx="9648625" cy="4664929"/>
          </a:xfrm>
          <a:solidFill>
            <a:srgbClr val="DEEBF7"/>
          </a:solidFill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fr-FR" b="1" dirty="0" smtClean="0"/>
              <a:t>La France est-elle un pays d’immigration? Pourquoi (pas)?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b="1" dirty="0" smtClean="0"/>
              <a:t>Quelles idées reçues a-t-on sur l’immigration en France? Sont-elles vraies?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b="1" dirty="0" smtClean="0"/>
              <a:t>Existe-t-il des problèmes liés à l’immigration? Lesquels?</a:t>
            </a:r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 smtClean="0"/>
              <a:t>Quelle est la situation en France en ce qui concerne l’immigration illégale?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b="1" dirty="0" smtClean="0"/>
              <a:t>Selon ce que vous en savez, comment les français réagissent-ils à la crise des réfugiés?</a:t>
            </a:r>
          </a:p>
          <a:p>
            <a:pPr marL="0" indent="0" algn="just">
              <a:buNone/>
            </a:pPr>
            <a:endParaRPr lang="fr-FR" b="1" dirty="0" smtClean="0"/>
          </a:p>
          <a:p>
            <a:pPr marL="0" indent="0" algn="just">
              <a:buNone/>
            </a:pPr>
            <a:r>
              <a:rPr lang="fr-FR" b="1" dirty="0"/>
              <a:t>Est-ce qu’un pays devraient être juridiquement obligé d’accueillir des réfugiés</a:t>
            </a:r>
            <a:r>
              <a:rPr lang="fr-FR" b="1" dirty="0" smtClean="0"/>
              <a:t>?</a:t>
            </a:r>
            <a:endParaRPr lang="fr-FR" b="1" dirty="0"/>
          </a:p>
          <a:p>
            <a:pPr marL="0" indent="0" algn="just">
              <a:buNone/>
            </a:pPr>
            <a:endParaRPr lang="fr-F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960" y="88043"/>
            <a:ext cx="879037" cy="738450"/>
          </a:xfrm>
          <a:prstGeom prst="rect">
            <a:avLst/>
          </a:prstGeom>
        </p:spPr>
      </p:pic>
      <p:pic>
        <p:nvPicPr>
          <p:cNvPr id="5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32" y="1498786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833" y="3133183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19" y="3133184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112" y="4861646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59" y="4861647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6" y="4861646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32502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594" y="-330173"/>
            <a:ext cx="2930546" cy="1325563"/>
          </a:xfrm>
        </p:spPr>
        <p:txBody>
          <a:bodyPr>
            <a:normAutofit/>
          </a:bodyPr>
          <a:lstStyle/>
          <a:p>
            <a:r>
              <a:rPr lang="fr-FR" sz="3600" dirty="0" smtClean="0"/>
              <a:t>Les objectifs:</a:t>
            </a:r>
            <a:endParaRPr lang="fr-FR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1773767" y="937170"/>
            <a:ext cx="5947835" cy="16450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Difficile: </a:t>
            </a:r>
          </a:p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connaissances: identifier les problèmes liés à l’immigration</a:t>
            </a:r>
          </a:p>
        </p:txBody>
      </p:sp>
      <p:pic>
        <p:nvPicPr>
          <p:cNvPr id="205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45" y="1087463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sp>
        <p:nvSpPr>
          <p:cNvPr id="6" name="Rounded Rectangle 5"/>
          <p:cNvSpPr/>
          <p:nvPr/>
        </p:nvSpPr>
        <p:spPr>
          <a:xfrm>
            <a:off x="1773767" y="4495910"/>
            <a:ext cx="5947835" cy="19919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plus difficile:</a:t>
            </a:r>
          </a:p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L’analyse: Comparer l’opinion des français sur ces problèmes à sa propre opinion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73767" y="2757495"/>
            <a:ext cx="5947835" cy="164509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Plus difficile:</a:t>
            </a:r>
          </a:p>
          <a:p>
            <a:r>
              <a:rPr lang="fr-F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L’application: relever des informations spécifiques sur les clandestins et les réfugiés</a:t>
            </a:r>
          </a:p>
        </p:txBody>
      </p:sp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45" y="2867990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516" y="2867990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96" y="4627216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1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45" y="4627216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2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2" y="4627216"/>
            <a:ext cx="264320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4001515"/>
              </p:ext>
            </p:extLst>
          </p:nvPr>
        </p:nvGraphicFramePr>
        <p:xfrm>
          <a:off x="8486511" y="1125712"/>
          <a:ext cx="2787557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7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6954">
                <a:tc>
                  <a:txBody>
                    <a:bodyPr/>
                    <a:lstStyle/>
                    <a:p>
                      <a:pPr algn="ctr"/>
                      <a:r>
                        <a:rPr lang="fr-FR" sz="2400" noProof="0" dirty="0" smtClean="0"/>
                        <a:t>Solutions politiques à la question de l’immigration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L’évolution de l’immigration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1570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Les clandestins et les réfugiés</a:t>
                      </a:r>
                      <a:endParaRPr lang="fr-FR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126">
                <a:tc>
                  <a:txBody>
                    <a:bodyPr/>
                    <a:lstStyle/>
                    <a:p>
                      <a:pPr algn="ctr"/>
                      <a:r>
                        <a:rPr lang="fr-FR" sz="2400" b="1" noProof="0" dirty="0" smtClean="0">
                          <a:solidFill>
                            <a:schemeClr val="tx1"/>
                          </a:solidFill>
                        </a:rPr>
                        <a:t>Solutions proposées et efficacité</a:t>
                      </a:r>
                      <a:endParaRPr lang="fr-FR" sz="2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Pentagon 22"/>
          <p:cNvSpPr/>
          <p:nvPr/>
        </p:nvSpPr>
        <p:spPr>
          <a:xfrm rot="5400000">
            <a:off x="9629485" y="3668551"/>
            <a:ext cx="486114" cy="2787557"/>
          </a:xfrm>
          <a:prstGeom prst="homePlate">
            <a:avLst>
              <a:gd name="adj" fmla="val 53348"/>
            </a:avLst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/>
          </a:p>
        </p:txBody>
      </p:sp>
      <p:pic>
        <p:nvPicPr>
          <p:cNvPr id="24" name="Picture 4" descr="https://pixabay.com/static/uploads/photo/2014/04/02/11/01/tick-305245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145" y="3155057"/>
            <a:ext cx="530682" cy="65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12" y="-121233"/>
            <a:ext cx="10515600" cy="931832"/>
          </a:xfrm>
        </p:spPr>
        <p:txBody>
          <a:bodyPr>
            <a:normAutofit/>
          </a:bodyPr>
          <a:lstStyle/>
          <a:p>
            <a:r>
              <a:rPr lang="fr-FR" b="1" dirty="0" smtClean="0"/>
              <a:t>Pour commencer:</a:t>
            </a:r>
            <a:endParaRPr lang="fr-FR" b="1" dirty="0"/>
          </a:p>
        </p:txBody>
      </p:sp>
      <p:sp>
        <p:nvSpPr>
          <p:cNvPr id="4" name="Cloud 3"/>
          <p:cNvSpPr/>
          <p:nvPr/>
        </p:nvSpPr>
        <p:spPr>
          <a:xfrm>
            <a:off x="3579062" y="2783055"/>
            <a:ext cx="4623515" cy="227012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Les problèmes liés à l’immigration</a:t>
            </a:r>
          </a:p>
        </p:txBody>
      </p:sp>
      <p:cxnSp>
        <p:nvCxnSpPr>
          <p:cNvPr id="5" name="Curved Connector 4"/>
          <p:cNvCxnSpPr/>
          <p:nvPr/>
        </p:nvCxnSpPr>
        <p:spPr>
          <a:xfrm rot="5400000" flipH="1" flipV="1">
            <a:off x="7714829" y="2094008"/>
            <a:ext cx="1053778" cy="999815"/>
          </a:xfrm>
          <a:prstGeom prst="curvedConnector3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7880699" y="4299963"/>
            <a:ext cx="1198704" cy="102296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V="1">
            <a:off x="4228976" y="2202107"/>
            <a:ext cx="922470" cy="733368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0800000">
            <a:off x="2040167" y="3282923"/>
            <a:ext cx="1729411" cy="891660"/>
          </a:xfrm>
          <a:prstGeom prst="curvedConnector3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>
            <a:off x="4350601" y="5160771"/>
            <a:ext cx="1391526" cy="106736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10661" y="743049"/>
            <a:ext cx="10727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Réfléchissez aux problèmes qui pourraient être liés à l’immigration et complétez le diagramme</a:t>
            </a:r>
            <a:endParaRPr lang="fr-FR" sz="20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290" y="0"/>
            <a:ext cx="822710" cy="82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0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579062" y="2783055"/>
            <a:ext cx="4623515" cy="227012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381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>
                <a:solidFill>
                  <a:schemeClr val="tx1"/>
                </a:solidFill>
              </a:rPr>
              <a:t>Les problèmes liés à l’immigration</a:t>
            </a:r>
          </a:p>
        </p:txBody>
      </p:sp>
      <p:cxnSp>
        <p:nvCxnSpPr>
          <p:cNvPr id="5" name="Curved Connector 4"/>
          <p:cNvCxnSpPr/>
          <p:nvPr/>
        </p:nvCxnSpPr>
        <p:spPr>
          <a:xfrm rot="5400000" flipH="1" flipV="1">
            <a:off x="7714829" y="2094008"/>
            <a:ext cx="1053778" cy="999815"/>
          </a:xfrm>
          <a:prstGeom prst="curvedConnector3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>
            <a:off x="7880699" y="4299963"/>
            <a:ext cx="1198704" cy="102296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6200000" flipV="1">
            <a:off x="4228976" y="2202107"/>
            <a:ext cx="922470" cy="733368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0800000">
            <a:off x="2040167" y="3282923"/>
            <a:ext cx="1729411" cy="891660"/>
          </a:xfrm>
          <a:prstGeom prst="curvedConnector3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>
            <a:off x="4350601" y="5160771"/>
            <a:ext cx="1391526" cy="1067366"/>
          </a:xfrm>
          <a:prstGeom prst="curvedConnector3">
            <a:avLst>
              <a:gd name="adj1" fmla="val 50000"/>
            </a:avLst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290" y="0"/>
            <a:ext cx="822710" cy="822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842" y="743049"/>
            <a:ext cx="3542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Les réponses possibles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1639" y="1584458"/>
            <a:ext cx="3498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L’immigration clandestine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2832" y="5529370"/>
            <a:ext cx="2735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La crise des réfugiés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65542" y="1611478"/>
            <a:ext cx="3649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Les difficultés d’intégration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466" y="2827375"/>
            <a:ext cx="20547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La xénophobie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 le racisme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6423" y="6396335"/>
            <a:ext cx="194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L’exploitation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730112" y="-121233"/>
            <a:ext cx="10515600" cy="931832"/>
          </a:xfrm>
        </p:spPr>
        <p:txBody>
          <a:bodyPr>
            <a:normAutofit/>
          </a:bodyPr>
          <a:lstStyle/>
          <a:p>
            <a:r>
              <a:rPr lang="fr-FR" b="1" dirty="0" smtClean="0"/>
              <a:t>Pour commencer: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25562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78" y="0"/>
            <a:ext cx="10515600" cy="972362"/>
          </a:xfrm>
        </p:spPr>
        <p:txBody>
          <a:bodyPr/>
          <a:lstStyle/>
          <a:p>
            <a:r>
              <a:rPr lang="fr-FR" b="1" dirty="0" smtClean="0"/>
              <a:t>La Jungle de Calais</a:t>
            </a:r>
            <a:endParaRPr lang="fr-FR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14239"/>
              </p:ext>
            </p:extLst>
          </p:nvPr>
        </p:nvGraphicFramePr>
        <p:xfrm>
          <a:off x="1148436" y="1956030"/>
          <a:ext cx="9957616" cy="4482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9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2521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676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fr-FR" sz="1600" b="1" dirty="0" smtClean="0"/>
                        <a:t>Qu’est-ce que c’est ‘La Jungle’?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fr-FR" sz="1600" b="1" dirty="0" smtClean="0"/>
                        <a:t>2. Qui sont les personnes qui vivent dans la Jungle?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fr-FR" sz="1600" b="1" dirty="0" smtClean="0"/>
                        <a:t>3. Où veulent-ils aller?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endParaRPr lang="fr-FR" sz="1600" b="1" dirty="0" smtClean="0"/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fr-FR" sz="1600" b="1" dirty="0" smtClean="0"/>
                        <a:t>4. Quelles sont les conditions de vie dans la Jungle?</a:t>
                      </a:r>
                      <a:endParaRPr lang="fr-FR" sz="1600" b="1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fr-FR" sz="1600" b="1" dirty="0" smtClean="0"/>
                        <a:t>Qu’est-ce que c’est ‘La Jungle’ et où est-elle située?</a:t>
                      </a:r>
                    </a:p>
                    <a:p>
                      <a:pPr marL="0" indent="0"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buNone/>
                      </a:pPr>
                      <a:r>
                        <a:rPr lang="fr-FR" sz="1600" b="1" dirty="0" smtClean="0"/>
                        <a:t>2. Qui sont les personnes qui y vivent et d’où viennent-ils?</a:t>
                      </a:r>
                    </a:p>
                    <a:p>
                      <a:pPr marL="0" indent="0"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buNone/>
                      </a:pPr>
                      <a:r>
                        <a:rPr lang="fr-FR" sz="1600" b="1" dirty="0" smtClean="0"/>
                        <a:t>3. Pourquoi ne peuvent-ils pas être expulsés vers leur pays?</a:t>
                      </a:r>
                    </a:p>
                    <a:p>
                      <a:pPr marL="0" indent="0"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buNone/>
                      </a:pPr>
                      <a:endParaRPr lang="fr-FR" sz="1600" b="1" dirty="0" smtClean="0"/>
                    </a:p>
                    <a:p>
                      <a:pPr marL="0" indent="0">
                        <a:buNone/>
                      </a:pPr>
                      <a:r>
                        <a:rPr lang="fr-FR" sz="1600" b="1" dirty="0" smtClean="0"/>
                        <a:t>4. Où veulent-ils</a:t>
                      </a:r>
                      <a:r>
                        <a:rPr lang="fr-FR" sz="1600" b="1" baseline="0" dirty="0" smtClean="0"/>
                        <a:t> aller et pourquoi?</a:t>
                      </a:r>
                    </a:p>
                    <a:p>
                      <a:pPr marL="0" indent="0">
                        <a:buNone/>
                      </a:pPr>
                      <a:endParaRPr lang="fr-FR" sz="1600" b="1" baseline="0" dirty="0" smtClean="0"/>
                    </a:p>
                    <a:p>
                      <a:pPr marL="0" indent="0">
                        <a:buNone/>
                      </a:pPr>
                      <a:endParaRPr lang="fr-FR" sz="1600" b="1" baseline="0" dirty="0" smtClean="0"/>
                    </a:p>
                    <a:p>
                      <a:pPr marL="0" indent="0">
                        <a:buNone/>
                      </a:pPr>
                      <a:r>
                        <a:rPr lang="fr-FR" sz="1600" b="1" baseline="0" dirty="0" smtClean="0"/>
                        <a:t>5. Quelles sont les conditions de vie dans la Jungle? Donnez un exemple.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fr-FR" sz="1600" dirty="0" smtClean="0"/>
                    </a:p>
                    <a:p>
                      <a:pPr marL="342900" indent="-342900">
                        <a:buAutoNum type="arabicPeriod"/>
                      </a:pPr>
                      <a:endParaRPr lang="fr-FR" sz="1600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0881" y="959208"/>
            <a:ext cx="794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Regardez la vidéo et répondez aux questions         ou  </a:t>
            </a:r>
            <a:endParaRPr lang="fr-FR" sz="2800" b="1" dirty="0"/>
          </a:p>
        </p:txBody>
      </p:sp>
      <p:pic>
        <p:nvPicPr>
          <p:cNvPr id="6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83" y="2003865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070" y="1048446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935" y="1990354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1842" y="2003864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61" y="1031146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1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168" y="1031146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537" y="0"/>
            <a:ext cx="829108" cy="829108"/>
          </a:xfrm>
        </p:spPr>
      </p:pic>
    </p:spTree>
    <p:extLst>
      <p:ext uri="{BB962C8B-B14F-4D97-AF65-F5344CB8AC3E}">
        <p14:creationId xmlns:p14="http://schemas.microsoft.com/office/powerpoint/2010/main" val="2925306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5319904"/>
              </p:ext>
            </p:extLst>
          </p:nvPr>
        </p:nvGraphicFramePr>
        <p:xfrm>
          <a:off x="837683" y="1175368"/>
          <a:ext cx="10943920" cy="5298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7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6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4548"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700" dirty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3839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fr-FR" sz="1700" b="1" dirty="0" smtClean="0"/>
                        <a:t>Qu’est-ce que c’est ‘La Jungle’?</a:t>
                      </a:r>
                      <a:r>
                        <a:rPr lang="fr-FR" sz="1700" b="1" baseline="0" dirty="0" smtClean="0"/>
                        <a:t> </a:t>
                      </a:r>
                      <a:r>
                        <a:rPr lang="fr-FR" sz="1700" b="1" baseline="0" dirty="0" smtClean="0">
                          <a:solidFill>
                            <a:srgbClr val="FF0000"/>
                          </a:solidFill>
                        </a:rPr>
                        <a:t>C’est le surnom donner </a:t>
                      </a:r>
                      <a:r>
                        <a:rPr lang="fr-FR" sz="1700" b="1" i="1" baseline="0" dirty="0" smtClean="0">
                          <a:solidFill>
                            <a:srgbClr val="FF0000"/>
                          </a:solidFill>
                        </a:rPr>
                        <a:t>au terrain vague/ campement sauvage/ bidonville </a:t>
                      </a:r>
                      <a:r>
                        <a:rPr lang="fr-FR" sz="1700" b="1" baseline="0" dirty="0" smtClean="0">
                          <a:solidFill>
                            <a:srgbClr val="FF0000"/>
                          </a:solidFill>
                        </a:rPr>
                        <a:t>à Calais</a:t>
                      </a:r>
                      <a:endParaRPr lang="fr-FR" sz="17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fr-FR" sz="1700" b="1" dirty="0" smtClean="0"/>
                        <a:t>Qui sont les personnes qui vivent dans la Jungle?</a:t>
                      </a:r>
                      <a:r>
                        <a:rPr lang="fr-FR" sz="1700" b="1" baseline="0" dirty="0" smtClean="0"/>
                        <a:t> </a:t>
                      </a:r>
                      <a:r>
                        <a:rPr lang="fr-FR" sz="1700" b="1" baseline="0" dirty="0" smtClean="0">
                          <a:solidFill>
                            <a:srgbClr val="FF0000"/>
                          </a:solidFill>
                        </a:rPr>
                        <a:t>Les migrants clandestins vivent dans ‘la jungle’</a:t>
                      </a:r>
                      <a:endParaRPr lang="fr-FR" sz="17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fr-FR" sz="1700" b="1" dirty="0" smtClean="0"/>
                        <a:t>Où veulent-ils aller? </a:t>
                      </a:r>
                      <a:r>
                        <a:rPr lang="fr-FR" sz="1700" b="1" dirty="0" smtClean="0">
                          <a:solidFill>
                            <a:srgbClr val="FF0000"/>
                          </a:solidFill>
                        </a:rPr>
                        <a:t>Ils</a:t>
                      </a:r>
                      <a:r>
                        <a:rPr lang="fr-FR" sz="1700" b="1" baseline="0" dirty="0" smtClean="0">
                          <a:solidFill>
                            <a:srgbClr val="FF0000"/>
                          </a:solidFill>
                        </a:rPr>
                        <a:t> veulent aller e</a:t>
                      </a:r>
                      <a:r>
                        <a:rPr lang="fr-FR" sz="1700" b="1" dirty="0" smtClean="0">
                          <a:solidFill>
                            <a:srgbClr val="FF0000"/>
                          </a:solidFill>
                        </a:rPr>
                        <a:t>n Angleterre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AutoNum type="arabicPeriod"/>
                      </a:pPr>
                      <a:r>
                        <a:rPr lang="fr-FR" sz="1700" b="1" dirty="0" smtClean="0"/>
                        <a:t>Quelles sont les conditions de vie dans la Jungle?</a:t>
                      </a:r>
                      <a:r>
                        <a:rPr lang="fr-FR" sz="1700" b="1" baseline="0" dirty="0" smtClean="0">
                          <a:solidFill>
                            <a:srgbClr val="FF0000"/>
                          </a:solidFill>
                        </a:rPr>
                        <a:t> Les conditions sont mauvaises (s’aggravent/ s’empirent). Ils vivent dans le froid, la faim et la peur (des descentes de police)</a:t>
                      </a:r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fr-FR" sz="1700" b="1" dirty="0" smtClean="0"/>
                        <a:t>1.Qu’est-ce que c’est ‘La Jungle’ et où est-elle située? </a:t>
                      </a:r>
                      <a:r>
                        <a:rPr lang="fr-FR" sz="1700" b="1" dirty="0" smtClean="0">
                          <a:solidFill>
                            <a:srgbClr val="FF0000"/>
                          </a:solidFill>
                        </a:rPr>
                        <a:t>C’est le</a:t>
                      </a:r>
                      <a:r>
                        <a:rPr lang="fr-FR" sz="17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700" b="1" dirty="0" smtClean="0">
                          <a:solidFill>
                            <a:srgbClr val="FF0000"/>
                          </a:solidFill>
                        </a:rPr>
                        <a:t>surnom donner au terrain vague situé prés du port de Calais. La jungle est un campement sauvages/ un bidonville</a:t>
                      </a:r>
                      <a:endParaRPr lang="fr-FR" sz="1700" b="1" dirty="0" smtClean="0"/>
                    </a:p>
                    <a:p>
                      <a:pPr marL="0" indent="0">
                        <a:buNone/>
                      </a:pPr>
                      <a:r>
                        <a:rPr lang="fr-FR" sz="1700" b="1" dirty="0" smtClean="0"/>
                        <a:t>2. Qui sont les personnes qui y vivent et d’où viennent-ils?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700" b="1" dirty="0" smtClean="0">
                          <a:solidFill>
                            <a:srgbClr val="FF0000"/>
                          </a:solidFill>
                        </a:rPr>
                        <a:t>Les migrants clandestins y vivent. Ils sont Afghans, Irakiens et Erythréens (de</a:t>
                      </a:r>
                      <a:r>
                        <a:rPr lang="fr-FR" sz="1700" b="1" baseline="0" dirty="0" smtClean="0">
                          <a:solidFill>
                            <a:srgbClr val="FF0000"/>
                          </a:solidFill>
                        </a:rPr>
                        <a:t> l’</a:t>
                      </a:r>
                      <a:r>
                        <a:rPr lang="fr-FR" sz="17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État d'Érythrée- Pays d’Afrique</a:t>
                      </a:r>
                      <a:r>
                        <a:rPr lang="fr-FR" sz="1700" b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fr-FR" sz="1700" b="1" dirty="0" smtClean="0"/>
                    </a:p>
                    <a:p>
                      <a:pPr marL="0" indent="0">
                        <a:buNone/>
                      </a:pPr>
                      <a:r>
                        <a:rPr lang="fr-FR" sz="1700" b="1" dirty="0" smtClean="0"/>
                        <a:t>3. Pourquoi ne peuvent-ils pas être expulsés vers leur pays? </a:t>
                      </a:r>
                      <a:r>
                        <a:rPr lang="fr-FR" sz="1700" b="1" dirty="0" smtClean="0">
                          <a:solidFill>
                            <a:srgbClr val="FF0000"/>
                          </a:solidFill>
                        </a:rPr>
                        <a:t>Ils ne peuvent pas être expulsés car ils viennent de territoires en guerre</a:t>
                      </a:r>
                      <a:endParaRPr lang="fr-FR" sz="1700" b="1" dirty="0" smtClean="0"/>
                    </a:p>
                    <a:p>
                      <a:pPr marL="0" indent="0">
                        <a:buNone/>
                      </a:pPr>
                      <a:r>
                        <a:rPr lang="fr-FR" sz="1700" b="1" dirty="0" smtClean="0"/>
                        <a:t>4. Où veulent-ils</a:t>
                      </a:r>
                      <a:r>
                        <a:rPr lang="fr-FR" sz="1700" b="1" baseline="0" dirty="0" smtClean="0"/>
                        <a:t> aller et pourquoi? </a:t>
                      </a:r>
                      <a:r>
                        <a:rPr lang="fr-FR" sz="1700" b="1" baseline="0" dirty="0" smtClean="0">
                          <a:solidFill>
                            <a:srgbClr val="FF0000"/>
                          </a:solidFill>
                        </a:rPr>
                        <a:t>Ils veulent aller en Angleterre car ils pensent que la situation est magnifique, qu’on leur donnera de l’argent, du travail et un logement</a:t>
                      </a:r>
                      <a:endParaRPr lang="fr-FR" sz="1700" b="1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700" b="1" baseline="0" dirty="0" smtClean="0"/>
                        <a:t>5. Quelles sont les conditions de vie dans la Jungle? Donnez un exemple. </a:t>
                      </a:r>
                      <a:r>
                        <a:rPr lang="fr-FR" sz="1700" b="1" baseline="0" dirty="0" smtClean="0">
                          <a:solidFill>
                            <a:srgbClr val="FF0000"/>
                          </a:solidFill>
                        </a:rPr>
                        <a:t>Les conditions sont mauvaises (s’aggravent/ s’empirent). Ils vivent dans le froid, la faim et la peur des descentes de police</a:t>
                      </a:r>
                    </a:p>
                    <a:p>
                      <a:pPr marL="0" indent="0">
                        <a:buNone/>
                      </a:pPr>
                      <a:r>
                        <a:rPr lang="fr-FR" sz="1700" b="1" baseline="0" dirty="0" smtClean="0">
                          <a:solidFill>
                            <a:srgbClr val="FF0000"/>
                          </a:solidFill>
                        </a:rPr>
                        <a:t>. Par exemple, les conditions d’hygiène sont déplorables et il y a 4 douches pour 500 personnes</a:t>
                      </a:r>
                    </a:p>
                    <a:p>
                      <a:pPr marL="0" indent="0">
                        <a:buNone/>
                      </a:pPr>
                      <a:endParaRPr lang="fr-FR" sz="1700" dirty="0" smtClean="0"/>
                    </a:p>
                  </a:txBody>
                  <a:tcPr marL="68580" marR="68580" marT="34290" marB="3429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1178" y="0"/>
            <a:ext cx="10200297" cy="972362"/>
          </a:xfrm>
        </p:spPr>
        <p:txBody>
          <a:bodyPr/>
          <a:lstStyle/>
          <a:p>
            <a:r>
              <a:rPr lang="fr-FR" b="1" dirty="0" smtClean="0"/>
              <a:t>La Jungle de Calais</a:t>
            </a:r>
            <a:endParaRPr lang="fr-F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47326" y="472849"/>
            <a:ext cx="3542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Les réponses possibles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38" y="1233796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8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79" y="1233796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9" name="Picture 2" descr="https://upload.wikimedia.org/wikipedia/en/thumb/c/c3/Flag_of_France.svg/1280px-Flag_of_Franc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908" y="1233797"/>
            <a:ext cx="398301" cy="42633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537" y="0"/>
            <a:ext cx="829108" cy="829108"/>
          </a:xfrm>
        </p:spPr>
      </p:pic>
    </p:spTree>
    <p:extLst>
      <p:ext uri="{BB962C8B-B14F-4D97-AF65-F5344CB8AC3E}">
        <p14:creationId xmlns:p14="http://schemas.microsoft.com/office/powerpoint/2010/main" val="1382930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78" y="148966"/>
            <a:ext cx="10515600" cy="823753"/>
          </a:xfrm>
        </p:spPr>
        <p:txBody>
          <a:bodyPr/>
          <a:lstStyle/>
          <a:p>
            <a:r>
              <a:rPr lang="fr-FR" b="1" dirty="0" smtClean="0"/>
              <a:t>Traduisez le passage en anglais</a:t>
            </a:r>
            <a:endParaRPr lang="fr-F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730" y="0"/>
            <a:ext cx="1748270" cy="874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6304" y="1337487"/>
            <a:ext cx="10376458" cy="50167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3200" b="1" dirty="0" smtClean="0"/>
              <a:t>Ils sont des milliers à vivre en Europe sans papiers. Ils arrivent des quatre coins du monde, tous à la recherche d’une  meilleure vie. </a:t>
            </a:r>
            <a:r>
              <a:rPr lang="fr-FR" sz="3200" b="1" dirty="0" err="1" smtClean="0"/>
              <a:t>Chaouki</a:t>
            </a:r>
            <a:r>
              <a:rPr lang="fr-FR" sz="3200" b="1" dirty="0" smtClean="0"/>
              <a:t> vient d’arriver de Tunisie. Une des priorités de chaque clandestin est de trouver du travail au noir pour subvenir à ses besoins. Une tâche qui ne s’avère pas simple car rares sont les employeurs qui osent embaucher un sans-papiers. Toutefois, </a:t>
            </a:r>
            <a:r>
              <a:rPr lang="fr-FR" sz="3200" b="1" dirty="0" err="1" smtClean="0"/>
              <a:t>Chaouki</a:t>
            </a:r>
            <a:r>
              <a:rPr lang="fr-FR" sz="3200" b="1" dirty="0" smtClean="0"/>
              <a:t> est parvenu à se faire embaucher dans un restaurant. Pourtant chaque fois qu’il s’y rend, il y va avec une peur au ventre: se faire arrêter. 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7460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Réponses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They are thousands to live in Europe without papers. They come from all over the world, all looking for a better life. </a:t>
            </a:r>
            <a:r>
              <a:rPr lang="en-GB" dirty="0" err="1" smtClean="0"/>
              <a:t>Chaouki</a:t>
            </a:r>
            <a:r>
              <a:rPr lang="en-GB" dirty="0" smtClean="0"/>
              <a:t> </a:t>
            </a:r>
            <a:r>
              <a:rPr lang="en-GB" dirty="0"/>
              <a:t>has just arrived from Tunisia. One of the priorities of each </a:t>
            </a:r>
            <a:r>
              <a:rPr lang="en-GB" dirty="0" smtClean="0"/>
              <a:t>clandestine / illegal immigrant </a:t>
            </a:r>
            <a:r>
              <a:rPr lang="en-GB" dirty="0"/>
              <a:t>is to find work in the dark to support themselves. A task that is not easy because few employers dare to hire a sans-</a:t>
            </a:r>
            <a:r>
              <a:rPr lang="en-GB" dirty="0" err="1"/>
              <a:t>papier</a:t>
            </a:r>
            <a:r>
              <a:rPr lang="en-GB" dirty="0"/>
              <a:t>. However, </a:t>
            </a:r>
            <a:r>
              <a:rPr lang="en-GB" dirty="0" err="1" smtClean="0"/>
              <a:t>Chaouki</a:t>
            </a:r>
            <a:r>
              <a:rPr lang="en-GB" dirty="0" smtClean="0"/>
              <a:t> </a:t>
            </a:r>
            <a:r>
              <a:rPr lang="en-GB" dirty="0"/>
              <a:t>managed to get hired in a restaurant. Yet every time he goes there, he comes with a fear in his belly: to be arrested. </a:t>
            </a:r>
          </a:p>
        </p:txBody>
      </p:sp>
    </p:spTree>
    <p:extLst>
      <p:ext uri="{BB962C8B-B14F-4D97-AF65-F5344CB8AC3E}">
        <p14:creationId xmlns:p14="http://schemas.microsoft.com/office/powerpoint/2010/main" val="343642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465" y="8191"/>
            <a:ext cx="10972800" cy="850106"/>
          </a:xfrm>
        </p:spPr>
        <p:txBody>
          <a:bodyPr>
            <a:normAutofit/>
          </a:bodyPr>
          <a:lstStyle/>
          <a:p>
            <a:r>
              <a:rPr lang="fr-FR" sz="3600" b="1" dirty="0" smtClean="0"/>
              <a:t>L’exploitation des immigrés </a:t>
            </a:r>
            <a:r>
              <a:rPr lang="fr-FR" sz="2800" b="1" dirty="0" smtClean="0"/>
              <a:t>(feuille d’exercice)</a:t>
            </a:r>
            <a:endParaRPr lang="fr-FR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465" y="899514"/>
            <a:ext cx="10163389" cy="64062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b="1" dirty="0" smtClean="0"/>
              <a:t>Écoutez le passage et cochez les mots lorsque vous les entendez</a:t>
            </a:r>
          </a:p>
          <a:p>
            <a:pPr marL="0" indent="0">
              <a:buNone/>
            </a:pPr>
            <a:endParaRPr lang="fr-FR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819715" y="6223802"/>
            <a:ext cx="9289472" cy="461665"/>
          </a:xfrm>
          <a:prstGeom prst="rect">
            <a:avLst/>
          </a:prstGeom>
          <a:solidFill>
            <a:srgbClr val="DEEBF7"/>
          </a:solidFill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Utilisez un dictionnaire et cherchez les mots que vous ne connaissez pas</a:t>
            </a:r>
            <a:endParaRPr lang="fr-FR" sz="2400" b="1" dirty="0"/>
          </a:p>
        </p:txBody>
      </p:sp>
      <p:pic>
        <p:nvPicPr>
          <p:cNvPr id="22" name="l'exploit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1780" y="108064"/>
            <a:ext cx="606532" cy="606532"/>
          </a:xfrm>
          <a:prstGeom prst="rect">
            <a:avLst/>
          </a:prstGeom>
        </p:spPr>
      </p:pic>
      <p:pic>
        <p:nvPicPr>
          <p:cNvPr id="23" name="Picture 22" descr="Screen Shot 2018-02-18 at 14.28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7" y="1853682"/>
            <a:ext cx="11052008" cy="4060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716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77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2830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3388</TotalTime>
  <Words>1223</Words>
  <Application>Microsoft Office PowerPoint</Application>
  <PresentationFormat>Widescreen</PresentationFormat>
  <Paragraphs>131</Paragraphs>
  <Slides>17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Les objectifs:</vt:lpstr>
      <vt:lpstr>Pour commencer:</vt:lpstr>
      <vt:lpstr>Pour commencer:</vt:lpstr>
      <vt:lpstr>La Jungle de Calais</vt:lpstr>
      <vt:lpstr>La Jungle de Calais</vt:lpstr>
      <vt:lpstr>Traduisez le passage en anglais</vt:lpstr>
      <vt:lpstr>Réponses</vt:lpstr>
      <vt:lpstr>L’exploitation des immigrés (feuille d’exercice)</vt:lpstr>
      <vt:lpstr>PowerPoint Presentation</vt:lpstr>
      <vt:lpstr>PowerPoint Presentation</vt:lpstr>
      <vt:lpstr>PowerPoint Presentation</vt:lpstr>
      <vt:lpstr>PowerPoint Presentation</vt:lpstr>
      <vt:lpstr>Attention à votre grammaire!!!</vt:lpstr>
      <vt:lpstr>La crise des réfugiés</vt:lpstr>
      <vt:lpstr>Aylan Kurdi</vt:lpstr>
      <vt:lpstr>Répondez aux questions dans les cahiers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GUILLE</dc:creator>
  <cp:lastModifiedBy>Françoise Marteel</cp:lastModifiedBy>
  <cp:revision>445</cp:revision>
  <cp:lastPrinted>2017-11-21T07:05:18Z</cp:lastPrinted>
  <dcterms:created xsi:type="dcterms:W3CDTF">2017-10-29T09:19:52Z</dcterms:created>
  <dcterms:modified xsi:type="dcterms:W3CDTF">2019-02-14T14:03:20Z</dcterms:modified>
</cp:coreProperties>
</file>