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7" r:id="rId2"/>
    <p:sldId id="291" r:id="rId3"/>
    <p:sldId id="267" r:id="rId4"/>
    <p:sldId id="323" r:id="rId5"/>
    <p:sldId id="324" r:id="rId6"/>
    <p:sldId id="325" r:id="rId7"/>
    <p:sldId id="336" r:id="rId8"/>
    <p:sldId id="329" r:id="rId9"/>
    <p:sldId id="330" r:id="rId10"/>
    <p:sldId id="326" r:id="rId11"/>
    <p:sldId id="327" r:id="rId12"/>
    <p:sldId id="328" r:id="rId13"/>
    <p:sldId id="340" r:id="rId14"/>
    <p:sldId id="342" r:id="rId15"/>
    <p:sldId id="343" r:id="rId16"/>
    <p:sldId id="345" r:id="rId17"/>
    <p:sldId id="346" r:id="rId18"/>
    <p:sldId id="331" r:id="rId19"/>
    <p:sldId id="333" r:id="rId20"/>
    <p:sldId id="335" r:id="rId21"/>
    <p:sldId id="344" r:id="rId22"/>
    <p:sldId id="270" r:id="rId23"/>
    <p:sldId id="339" r:id="rId24"/>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70" autoAdjust="0"/>
    <p:restoredTop sz="94660"/>
  </p:normalViewPr>
  <p:slideViewPr>
    <p:cSldViewPr snapToGrid="0">
      <p:cViewPr varScale="1">
        <p:scale>
          <a:sx n="109" d="100"/>
          <a:sy n="109" d="100"/>
        </p:scale>
        <p:origin x="45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22FF365-F60B-4EA8-8B63-C1DF69708A40}" type="datetimeFigureOut">
              <a:rPr lang="fr-FR" smtClean="0"/>
              <a:t>14/02/2019</a:t>
            </a:fld>
            <a:endParaRPr lang="fr-FR"/>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61AEEF32-60EF-4A6E-AB98-E6FA3F2B725A}" type="slidenum">
              <a:rPr lang="fr-FR" smtClean="0"/>
              <a:t>‹#›</a:t>
            </a:fld>
            <a:endParaRPr lang="fr-FR"/>
          </a:p>
        </p:txBody>
      </p:sp>
    </p:spTree>
    <p:extLst>
      <p:ext uri="{BB962C8B-B14F-4D97-AF65-F5344CB8AC3E}">
        <p14:creationId xmlns:p14="http://schemas.microsoft.com/office/powerpoint/2010/main" val="2794282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EF5252C6-324E-4A1F-A028-CABD48B3BA7F}" type="datetimeFigureOut">
              <a:rPr lang="fr-FR" smtClean="0"/>
              <a:t>14/02/2019</a:t>
            </a:fld>
            <a:endParaRPr lang="fr-FR"/>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760B39B9-4632-4180-8A4C-CA6539A82B04}" type="slidenum">
              <a:rPr lang="fr-FR" smtClean="0"/>
              <a:t>‹#›</a:t>
            </a:fld>
            <a:endParaRPr lang="fr-FR"/>
          </a:p>
        </p:txBody>
      </p:sp>
    </p:spTree>
    <p:extLst>
      <p:ext uri="{BB962C8B-B14F-4D97-AF65-F5344CB8AC3E}">
        <p14:creationId xmlns:p14="http://schemas.microsoft.com/office/powerpoint/2010/main" val="298434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This </a:t>
            </a:r>
            <a:r>
              <a:rPr lang="fr-FR" dirty="0" err="1" smtClean="0"/>
              <a:t>slide</a:t>
            </a:r>
            <a:r>
              <a:rPr lang="fr-FR" dirty="0" smtClean="0"/>
              <a:t> </a:t>
            </a:r>
            <a:r>
              <a:rPr lang="fr-FR" dirty="0" err="1" smtClean="0"/>
              <a:t>can</a:t>
            </a:r>
            <a:r>
              <a:rPr lang="fr-FR" dirty="0" smtClean="0"/>
              <a:t> </a:t>
            </a:r>
            <a:r>
              <a:rPr lang="fr-FR" dirty="0" err="1" smtClean="0"/>
              <a:t>be</a:t>
            </a:r>
            <a:r>
              <a:rPr lang="fr-FR" dirty="0" smtClean="0"/>
              <a:t> </a:t>
            </a:r>
            <a:r>
              <a:rPr lang="fr-FR" dirty="0" err="1" smtClean="0"/>
              <a:t>printed</a:t>
            </a:r>
            <a:r>
              <a:rPr lang="fr-FR" baseline="0" dirty="0" smtClean="0"/>
              <a:t> for </a:t>
            </a:r>
            <a:r>
              <a:rPr lang="fr-FR" baseline="0" dirty="0" err="1" smtClean="0"/>
              <a:t>students</a:t>
            </a:r>
            <a:r>
              <a:rPr lang="fr-FR" baseline="0" dirty="0" smtClean="0"/>
              <a:t> </a:t>
            </a:r>
            <a:endParaRPr lang="fr-FR" dirty="0"/>
          </a:p>
        </p:txBody>
      </p:sp>
      <p:sp>
        <p:nvSpPr>
          <p:cNvPr id="4" name="Slide Number Placeholder 3"/>
          <p:cNvSpPr>
            <a:spLocks noGrp="1"/>
          </p:cNvSpPr>
          <p:nvPr>
            <p:ph type="sldNum" sz="quarter" idx="10"/>
          </p:nvPr>
        </p:nvSpPr>
        <p:spPr/>
        <p:txBody>
          <a:bodyPr/>
          <a:lstStyle/>
          <a:p>
            <a:fld id="{760B39B9-4632-4180-8A4C-CA6539A82B04}" type="slidenum">
              <a:rPr lang="fr-FR" smtClean="0"/>
              <a:t>8</a:t>
            </a:fld>
            <a:endParaRPr lang="fr-FR"/>
          </a:p>
        </p:txBody>
      </p:sp>
    </p:spTree>
    <p:extLst>
      <p:ext uri="{BB962C8B-B14F-4D97-AF65-F5344CB8AC3E}">
        <p14:creationId xmlns:p14="http://schemas.microsoft.com/office/powerpoint/2010/main" val="1114005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14/02/2019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30251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14/02/2019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24172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14/02/2019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84061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14/02/2019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678485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37D85-D84B-4CFB-BB0A-F4455B32746E}" type="datetimeFigureOut">
              <a:rPr lang="fr-FR" smtClean="0"/>
              <a:t>14/02/2019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02505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3CB37D85-D84B-4CFB-BB0A-F4455B32746E}" type="datetimeFigureOut">
              <a:rPr lang="fr-FR" smtClean="0"/>
              <a:t>14/02/2019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429278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3CB37D85-D84B-4CFB-BB0A-F4455B32746E}" type="datetimeFigureOut">
              <a:rPr lang="fr-FR" smtClean="0"/>
              <a:t>14/02/2019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7427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3CB37D85-D84B-4CFB-BB0A-F4455B32746E}" type="datetimeFigureOut">
              <a:rPr lang="fr-FR" smtClean="0"/>
              <a:t>14/02/2019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805594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37D85-D84B-4CFB-BB0A-F4455B32746E}" type="datetimeFigureOut">
              <a:rPr lang="fr-FR" smtClean="0"/>
              <a:t>14/02/2019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79683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37D85-D84B-4CFB-BB0A-F4455B32746E}" type="datetimeFigureOut">
              <a:rPr lang="fr-FR" smtClean="0"/>
              <a:t>14/02/2019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210321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37D85-D84B-4CFB-BB0A-F4455B32746E}" type="datetimeFigureOut">
              <a:rPr lang="fr-FR" smtClean="0"/>
              <a:t>14/02/2019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36033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37D85-D84B-4CFB-BB0A-F4455B32746E}" type="datetimeFigureOut">
              <a:rPr lang="fr-FR" smtClean="0"/>
              <a:t>14/02/2019</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3C8C8-59B0-40E2-8E53-9D17CC1F5A67}" type="slidenum">
              <a:rPr lang="fr-FR" smtClean="0"/>
              <a:t>‹#›</a:t>
            </a:fld>
            <a:endParaRPr lang="fr-FR"/>
          </a:p>
        </p:txBody>
      </p:sp>
    </p:spTree>
    <p:extLst>
      <p:ext uri="{BB962C8B-B14F-4D97-AF65-F5344CB8AC3E}">
        <p14:creationId xmlns:p14="http://schemas.microsoft.com/office/powerpoint/2010/main" val="214690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375" y="2923175"/>
            <a:ext cx="2743200" cy="1198039"/>
          </a:xfrm>
          <a:prstGeom prst="rect">
            <a:avLst/>
          </a:prstGeom>
          <a:solidFill>
            <a:srgbClr val="AE78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rPr>
              <a:t>Thème 2: Les Aspects de la Vie Politique dans les Pays Francophones</a:t>
            </a:r>
            <a:endParaRPr lang="fr-FR" sz="2000" b="1" dirty="0">
              <a:solidFill>
                <a:schemeClr val="tx1"/>
              </a:solidFill>
            </a:endParaRPr>
          </a:p>
        </p:txBody>
      </p:sp>
      <p:sp>
        <p:nvSpPr>
          <p:cNvPr id="5" name="Rectangle 4"/>
          <p:cNvSpPr/>
          <p:nvPr/>
        </p:nvSpPr>
        <p:spPr>
          <a:xfrm>
            <a:off x="3911253" y="632110"/>
            <a:ext cx="2179150" cy="1112172"/>
          </a:xfrm>
          <a:prstGeom prst="rect">
            <a:avLst/>
          </a:prstGeom>
          <a:solidFill>
            <a:schemeClr val="accent1">
              <a:lumMod val="60000"/>
              <a:lumOff val="40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1. Les ados, le droit de vote et l’engagement politique</a:t>
            </a:r>
            <a:endParaRPr lang="fr-FR" sz="1600" b="1" dirty="0">
              <a:solidFill>
                <a:schemeClr val="tx1"/>
              </a:solidFill>
            </a:endParaRPr>
          </a:p>
        </p:txBody>
      </p:sp>
      <p:sp>
        <p:nvSpPr>
          <p:cNvPr id="9" name="Rectangle 8"/>
          <p:cNvSpPr/>
          <p:nvPr/>
        </p:nvSpPr>
        <p:spPr>
          <a:xfrm>
            <a:off x="3869742" y="2950338"/>
            <a:ext cx="2220661" cy="1123955"/>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2. Manifestations, grèves- à qui le pouvoir?</a:t>
            </a:r>
            <a:endParaRPr lang="fr-FR" sz="1600" b="1" dirty="0">
              <a:solidFill>
                <a:schemeClr val="tx1"/>
              </a:solidFill>
            </a:endParaRPr>
          </a:p>
        </p:txBody>
      </p:sp>
      <p:sp>
        <p:nvSpPr>
          <p:cNvPr id="10" name="Rectangle 9"/>
          <p:cNvSpPr/>
          <p:nvPr/>
        </p:nvSpPr>
        <p:spPr>
          <a:xfrm>
            <a:off x="3869741" y="4865205"/>
            <a:ext cx="2220662" cy="1161198"/>
          </a:xfrm>
          <a:prstGeom prst="rect">
            <a:avLst/>
          </a:prstGeom>
          <a:solidFill>
            <a:schemeClr val="accent6">
              <a:lumMod val="60000"/>
              <a:lumOff val="40000"/>
            </a:schemeClr>
          </a:solidFill>
          <a:ln w="762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3: La politique et l’immigration</a:t>
            </a:r>
            <a:endParaRPr lang="fr-FR" sz="1600" b="1" dirty="0">
              <a:solidFill>
                <a:schemeClr val="tx1"/>
              </a:solidFill>
            </a:endParaRPr>
          </a:p>
        </p:txBody>
      </p:sp>
      <p:sp>
        <p:nvSpPr>
          <p:cNvPr id="11" name="Rectangle 10"/>
          <p:cNvSpPr/>
          <p:nvPr/>
        </p:nvSpPr>
        <p:spPr>
          <a:xfrm>
            <a:off x="6340568" y="211352"/>
            <a:ext cx="4327433" cy="538619"/>
          </a:xfrm>
          <a:prstGeom prst="rect">
            <a:avLst/>
          </a:prstGeom>
          <a:solidFill>
            <a:schemeClr val="accent1">
              <a:lumMod val="60000"/>
              <a:lumOff val="40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Pour ou contre le droit de vote?</a:t>
            </a:r>
            <a:endParaRPr lang="fr-FR" sz="1600" b="1" dirty="0">
              <a:solidFill>
                <a:schemeClr val="tx1"/>
              </a:solidFill>
            </a:endParaRPr>
          </a:p>
        </p:txBody>
      </p:sp>
      <p:sp>
        <p:nvSpPr>
          <p:cNvPr id="12" name="Rectangle 11"/>
          <p:cNvSpPr/>
          <p:nvPr/>
        </p:nvSpPr>
        <p:spPr>
          <a:xfrm>
            <a:off x="6340567" y="901723"/>
            <a:ext cx="4327433" cy="556796"/>
          </a:xfrm>
          <a:prstGeom prst="rect">
            <a:avLst/>
          </a:prstGeom>
          <a:solidFill>
            <a:schemeClr val="accent1">
              <a:lumMod val="60000"/>
              <a:lumOff val="40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b. Les ados et l’engagement politique- motivés ou démotivés?</a:t>
            </a:r>
            <a:endParaRPr lang="fr-FR" sz="1600" b="1" dirty="0">
              <a:solidFill>
                <a:schemeClr val="tx1"/>
              </a:solidFill>
            </a:endParaRPr>
          </a:p>
        </p:txBody>
      </p:sp>
      <p:sp>
        <p:nvSpPr>
          <p:cNvPr id="13" name="Rectangle 12"/>
          <p:cNvSpPr/>
          <p:nvPr/>
        </p:nvSpPr>
        <p:spPr>
          <a:xfrm>
            <a:off x="6340567" y="1635339"/>
            <a:ext cx="4327433" cy="533620"/>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c. Quel avenir pour la politique?</a:t>
            </a:r>
            <a:endParaRPr lang="fr-FR" sz="1600" b="1" dirty="0">
              <a:solidFill>
                <a:schemeClr val="tx1"/>
              </a:solidFill>
            </a:endParaRPr>
          </a:p>
        </p:txBody>
      </p:sp>
      <p:sp>
        <p:nvSpPr>
          <p:cNvPr id="30" name="Rectangle 29"/>
          <p:cNvSpPr/>
          <p:nvPr/>
        </p:nvSpPr>
        <p:spPr>
          <a:xfrm>
            <a:off x="6300245" y="2416718"/>
            <a:ext cx="4327433" cy="533620"/>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Le pouvoir des syndicats</a:t>
            </a:r>
            <a:endParaRPr lang="fr-FR" sz="1600" b="1" dirty="0">
              <a:solidFill>
                <a:schemeClr val="tx1"/>
              </a:solidFill>
            </a:endParaRPr>
          </a:p>
        </p:txBody>
      </p:sp>
      <p:sp>
        <p:nvSpPr>
          <p:cNvPr id="31" name="Rectangle 30"/>
          <p:cNvSpPr/>
          <p:nvPr/>
        </p:nvSpPr>
        <p:spPr>
          <a:xfrm>
            <a:off x="6300245" y="3077989"/>
            <a:ext cx="4327433" cy="533620"/>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b. Manifestations et grèves- sont-elles efficaces?</a:t>
            </a:r>
          </a:p>
          <a:p>
            <a:endParaRPr lang="fr-FR" sz="1600" b="1" dirty="0">
              <a:solidFill>
                <a:schemeClr val="tx1"/>
              </a:solidFill>
            </a:endParaRPr>
          </a:p>
        </p:txBody>
      </p:sp>
      <p:sp>
        <p:nvSpPr>
          <p:cNvPr id="32" name="Rectangle 31"/>
          <p:cNvSpPr/>
          <p:nvPr/>
        </p:nvSpPr>
        <p:spPr>
          <a:xfrm>
            <a:off x="6300244" y="3756741"/>
            <a:ext cx="4327433" cy="533620"/>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c. Attitudes différentes envers ces tensions politiques</a:t>
            </a:r>
          </a:p>
          <a:p>
            <a:endParaRPr lang="fr-FR" sz="1600" b="1" dirty="0">
              <a:solidFill>
                <a:schemeClr val="tx1"/>
              </a:solidFill>
            </a:endParaRPr>
          </a:p>
        </p:txBody>
      </p:sp>
      <p:sp>
        <p:nvSpPr>
          <p:cNvPr id="33" name="Rectangle 32"/>
          <p:cNvSpPr/>
          <p:nvPr/>
        </p:nvSpPr>
        <p:spPr>
          <a:xfrm>
            <a:off x="6300241" y="4588550"/>
            <a:ext cx="4327433" cy="533620"/>
          </a:xfrm>
          <a:prstGeom prst="rect">
            <a:avLst/>
          </a:prstGeom>
          <a:solidFill>
            <a:schemeClr val="accent6">
              <a:lumMod val="60000"/>
              <a:lumOff val="40000"/>
            </a:schemeClr>
          </a:solid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a. Solutions politiques à la question de l’immigration</a:t>
            </a:r>
          </a:p>
          <a:p>
            <a:endParaRPr lang="fr-FR" sz="1600" b="1" dirty="0">
              <a:solidFill>
                <a:schemeClr val="tx1"/>
              </a:solidFill>
            </a:endParaRPr>
          </a:p>
        </p:txBody>
      </p:sp>
      <p:sp>
        <p:nvSpPr>
          <p:cNvPr id="34" name="Rectangle 33"/>
          <p:cNvSpPr/>
          <p:nvPr/>
        </p:nvSpPr>
        <p:spPr>
          <a:xfrm>
            <a:off x="6300241" y="5248915"/>
            <a:ext cx="4327433" cy="53362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b. L’immigration et les partis politiques</a:t>
            </a:r>
          </a:p>
          <a:p>
            <a:endParaRPr lang="fr-FR" sz="1600" b="1" dirty="0">
              <a:solidFill>
                <a:schemeClr val="tx1"/>
              </a:solidFill>
            </a:endParaRPr>
          </a:p>
        </p:txBody>
      </p:sp>
      <p:sp>
        <p:nvSpPr>
          <p:cNvPr id="35" name="Rectangle 34"/>
          <p:cNvSpPr/>
          <p:nvPr/>
        </p:nvSpPr>
        <p:spPr>
          <a:xfrm>
            <a:off x="6300240" y="5937700"/>
            <a:ext cx="4327433" cy="53362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c. L’engagement politique chez les immigrés</a:t>
            </a:r>
          </a:p>
          <a:p>
            <a:endParaRPr lang="fr-FR" sz="1600" b="1" dirty="0">
              <a:solidFill>
                <a:schemeClr val="tx1"/>
              </a:solidFill>
            </a:endParaRPr>
          </a:p>
        </p:txBody>
      </p:sp>
      <p:cxnSp>
        <p:nvCxnSpPr>
          <p:cNvPr id="37" name="Elbow Connector 36"/>
          <p:cNvCxnSpPr>
            <a:stCxn id="4" idx="3"/>
            <a:endCxn id="5" idx="1"/>
          </p:cNvCxnSpPr>
          <p:nvPr/>
        </p:nvCxnSpPr>
        <p:spPr>
          <a:xfrm flipV="1">
            <a:off x="2964575" y="1188196"/>
            <a:ext cx="946678" cy="2333999"/>
          </a:xfrm>
          <a:prstGeom prst="bentConnector3">
            <a:avLst>
              <a:gd name="adj1" fmla="val 47117"/>
            </a:avLst>
          </a:prstGeom>
          <a:ln>
            <a:tailEnd type="triangle"/>
          </a:ln>
        </p:spPr>
        <p:style>
          <a:lnRef idx="3">
            <a:schemeClr val="dk1"/>
          </a:lnRef>
          <a:fillRef idx="0">
            <a:schemeClr val="dk1"/>
          </a:fillRef>
          <a:effectRef idx="2">
            <a:schemeClr val="dk1"/>
          </a:effectRef>
          <a:fontRef idx="minor">
            <a:schemeClr val="tx1"/>
          </a:fontRef>
        </p:style>
      </p:cxnSp>
      <p:cxnSp>
        <p:nvCxnSpPr>
          <p:cNvPr id="39" name="Elbow Connector 38"/>
          <p:cNvCxnSpPr>
            <a:stCxn id="4" idx="3"/>
            <a:endCxn id="10" idx="1"/>
          </p:cNvCxnSpPr>
          <p:nvPr/>
        </p:nvCxnSpPr>
        <p:spPr>
          <a:xfrm>
            <a:off x="2964575" y="3522195"/>
            <a:ext cx="905166" cy="1923609"/>
          </a:xfrm>
          <a:prstGeom prst="bentConnector3">
            <a:avLst>
              <a:gd name="adj1" fmla="val 49454"/>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3174417" y="3522195"/>
            <a:ext cx="69532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360218" y="387927"/>
            <a:ext cx="1502334" cy="400110"/>
          </a:xfrm>
          <a:prstGeom prst="rect">
            <a:avLst/>
          </a:prstGeom>
          <a:noFill/>
        </p:spPr>
        <p:txBody>
          <a:bodyPr wrap="none" rtlCol="0">
            <a:spAutoFit/>
          </a:bodyPr>
          <a:lstStyle/>
          <a:p>
            <a:r>
              <a:rPr lang="fr-FR" sz="2000" b="1" dirty="0"/>
              <a:t>2</a:t>
            </a:r>
            <a:r>
              <a:rPr lang="fr-FR" sz="2000" b="1" dirty="0" smtClean="0"/>
              <a:t>ème année</a:t>
            </a:r>
            <a:endParaRPr lang="fr-FR" sz="2000" b="1" dirty="0"/>
          </a:p>
        </p:txBody>
      </p:sp>
    </p:spTree>
    <p:extLst>
      <p:ext uri="{BB962C8B-B14F-4D97-AF65-F5344CB8AC3E}">
        <p14:creationId xmlns:p14="http://schemas.microsoft.com/office/powerpoint/2010/main" val="1175039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1" y="141719"/>
            <a:ext cx="10515600" cy="751909"/>
          </a:xfrm>
        </p:spPr>
        <p:txBody>
          <a:bodyPr/>
          <a:lstStyle/>
          <a:p>
            <a:r>
              <a:rPr lang="fr-FR" b="1" dirty="0" smtClean="0"/>
              <a:t>Les accords de Schengen</a:t>
            </a:r>
            <a:endParaRPr lang="fr-FR" b="1" dirty="0"/>
          </a:p>
        </p:txBody>
      </p:sp>
      <p:sp>
        <p:nvSpPr>
          <p:cNvPr id="4" name="TextBox 3"/>
          <p:cNvSpPr txBox="1"/>
          <p:nvPr/>
        </p:nvSpPr>
        <p:spPr>
          <a:xfrm>
            <a:off x="999585" y="3339341"/>
            <a:ext cx="10422244" cy="1077218"/>
          </a:xfrm>
          <a:prstGeom prst="rect">
            <a:avLst/>
          </a:prstGeom>
          <a:solidFill>
            <a:srgbClr val="E2F0D9"/>
          </a:solidFill>
          <a:ln w="38100" cmpd="sng">
            <a:solidFill>
              <a:schemeClr val="tx1"/>
            </a:solidFill>
          </a:ln>
        </p:spPr>
        <p:txBody>
          <a:bodyPr wrap="none" rtlCol="0">
            <a:spAutoFit/>
          </a:bodyPr>
          <a:lstStyle/>
          <a:p>
            <a:pPr algn="ctr"/>
            <a:r>
              <a:rPr lang="fr-FR" sz="3200" b="1" dirty="0" smtClean="0"/>
              <a:t>Pour contrôler le flux de réfugiés qui pénètre son territoire, </a:t>
            </a:r>
          </a:p>
          <a:p>
            <a:pPr algn="ctr"/>
            <a:r>
              <a:rPr lang="fr-FR" sz="3200" b="1" dirty="0" smtClean="0"/>
              <a:t>la France devrait suspendre les accords de Schengen. </a:t>
            </a:r>
            <a:endParaRPr lang="fr-FR" sz="32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7202" y="0"/>
            <a:ext cx="794798" cy="794798"/>
          </a:xfrm>
          <a:prstGeom prst="rect">
            <a:avLst/>
          </a:prstGeom>
        </p:spPr>
      </p:pic>
      <p:sp>
        <p:nvSpPr>
          <p:cNvPr id="6" name="TextBox 5"/>
          <p:cNvSpPr txBox="1"/>
          <p:nvPr/>
        </p:nvSpPr>
        <p:spPr>
          <a:xfrm>
            <a:off x="917266" y="1152309"/>
            <a:ext cx="6370604" cy="954107"/>
          </a:xfrm>
          <a:prstGeom prst="rect">
            <a:avLst/>
          </a:prstGeom>
          <a:noFill/>
        </p:spPr>
        <p:txBody>
          <a:bodyPr wrap="none" rtlCol="0">
            <a:spAutoFit/>
          </a:bodyPr>
          <a:lstStyle/>
          <a:p>
            <a:r>
              <a:rPr lang="fr-FR" sz="2800" b="1" dirty="0" smtClean="0"/>
              <a:t>À deux: faites un débat</a:t>
            </a:r>
          </a:p>
          <a:p>
            <a:r>
              <a:rPr lang="fr-FR" sz="2800" b="1" dirty="0" smtClean="0"/>
              <a:t>une personne est pour, l’autre est contre</a:t>
            </a:r>
            <a:endParaRPr lang="fr-FR" sz="2800" b="1" dirty="0"/>
          </a:p>
        </p:txBody>
      </p:sp>
    </p:spTree>
    <p:extLst>
      <p:ext uri="{BB962C8B-B14F-4D97-AF65-F5344CB8AC3E}">
        <p14:creationId xmlns:p14="http://schemas.microsoft.com/office/powerpoint/2010/main" val="4028496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641" y="0"/>
            <a:ext cx="10515600" cy="810700"/>
          </a:xfrm>
        </p:spPr>
        <p:txBody>
          <a:bodyPr>
            <a:normAutofit/>
          </a:bodyPr>
          <a:lstStyle/>
          <a:p>
            <a:r>
              <a:rPr lang="fr-FR" sz="4000" b="1" dirty="0" smtClean="0"/>
              <a:t>La loi de 2009</a:t>
            </a:r>
            <a:endParaRPr lang="fr-FR" sz="4000" b="1" dirty="0"/>
          </a:p>
        </p:txBody>
      </p:sp>
      <p:sp>
        <p:nvSpPr>
          <p:cNvPr id="3" name="Content Placeholder 2"/>
          <p:cNvSpPr>
            <a:spLocks noGrp="1"/>
          </p:cNvSpPr>
          <p:nvPr>
            <p:ph idx="1"/>
          </p:nvPr>
        </p:nvSpPr>
        <p:spPr>
          <a:xfrm>
            <a:off x="873480" y="685075"/>
            <a:ext cx="10515600" cy="690641"/>
          </a:xfrm>
        </p:spPr>
        <p:txBody>
          <a:bodyPr>
            <a:normAutofit/>
          </a:bodyPr>
          <a:lstStyle/>
          <a:p>
            <a:pPr marL="0" indent="0">
              <a:buNone/>
            </a:pPr>
            <a:r>
              <a:rPr lang="fr-FR" sz="2400" b="1" dirty="0" smtClean="0"/>
              <a:t>Écoutez le passage et répondez aux questions en français</a:t>
            </a:r>
            <a:endParaRPr lang="fr-FR" sz="2400" b="1" dirty="0"/>
          </a:p>
        </p:txBody>
      </p:sp>
      <p:pic>
        <p:nvPicPr>
          <p:cNvPr id="4" name="Loi de 2009.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797" y="164597"/>
            <a:ext cx="543108" cy="543108"/>
          </a:xfrm>
          <a:prstGeom prst="rect">
            <a:avLst/>
          </a:prstGeom>
        </p:spPr>
      </p:pic>
      <p:sp>
        <p:nvSpPr>
          <p:cNvPr id="5" name="TextBox 4"/>
          <p:cNvSpPr txBox="1"/>
          <p:nvPr/>
        </p:nvSpPr>
        <p:spPr>
          <a:xfrm>
            <a:off x="821437" y="1354454"/>
            <a:ext cx="10936638" cy="5247590"/>
          </a:xfrm>
          <a:prstGeom prst="rect">
            <a:avLst/>
          </a:prstGeom>
          <a:solidFill>
            <a:schemeClr val="accent1">
              <a:lumMod val="20000"/>
              <a:lumOff val="80000"/>
            </a:schemeClr>
          </a:solidFill>
          <a:ln w="38100" cmpd="sng">
            <a:solidFill>
              <a:schemeClr val="tx1"/>
            </a:solidFill>
          </a:ln>
        </p:spPr>
        <p:txBody>
          <a:bodyPr wrap="square" rtlCol="0">
            <a:spAutoFit/>
          </a:bodyPr>
          <a:lstStyle/>
          <a:p>
            <a:pPr>
              <a:lnSpc>
                <a:spcPct val="150000"/>
              </a:lnSpc>
            </a:pPr>
            <a:r>
              <a:rPr lang="fr-FR" sz="2000" b="1" dirty="0" smtClean="0"/>
              <a:t>1.Quelles sont les deux façons dont l’immigration clandestine existe? Donnez deux détails</a:t>
            </a:r>
          </a:p>
          <a:p>
            <a:pPr>
              <a:lnSpc>
                <a:spcPct val="150000"/>
              </a:lnSpc>
            </a:pPr>
            <a:endParaRPr lang="fr-FR" sz="2000" b="1" dirty="0" smtClean="0"/>
          </a:p>
          <a:p>
            <a:pPr>
              <a:lnSpc>
                <a:spcPct val="250000"/>
              </a:lnSpc>
            </a:pPr>
            <a:r>
              <a:rPr lang="fr-FR" sz="2000" b="1" dirty="0" smtClean="0"/>
              <a:t>2. Que sont les clandestins encouragés à faire avec la loi passée en 2009? Donnez un détail</a:t>
            </a:r>
          </a:p>
          <a:p>
            <a:pPr>
              <a:lnSpc>
                <a:spcPct val="250000"/>
              </a:lnSpc>
            </a:pPr>
            <a:r>
              <a:rPr lang="fr-FR" sz="2000" b="1" dirty="0" smtClean="0"/>
              <a:t>3. Selon cette loi, que peuvent obtenir les immigrés qui coopèrent? Donnez deux détails</a:t>
            </a:r>
          </a:p>
          <a:p>
            <a:pPr>
              <a:lnSpc>
                <a:spcPct val="150000"/>
              </a:lnSpc>
            </a:pPr>
            <a:endParaRPr lang="fr-FR" sz="2000" b="1" dirty="0" smtClean="0"/>
          </a:p>
          <a:p>
            <a:pPr>
              <a:lnSpc>
                <a:spcPct val="250000"/>
              </a:lnSpc>
            </a:pPr>
            <a:r>
              <a:rPr lang="fr-FR" sz="2000" b="1" dirty="0" smtClean="0"/>
              <a:t>4. Que reçoivent-ils si leurs informations conduisent à une arrestation? Donnez un détail</a:t>
            </a:r>
          </a:p>
          <a:p>
            <a:pPr>
              <a:lnSpc>
                <a:spcPct val="250000"/>
              </a:lnSpc>
            </a:pPr>
            <a:r>
              <a:rPr lang="fr-FR" sz="2000" b="1" dirty="0" smtClean="0"/>
              <a:t>5. Que révèle l’examen plus détaillé? Donnez deux détails</a:t>
            </a:r>
          </a:p>
          <a:p>
            <a:pPr>
              <a:lnSpc>
                <a:spcPct val="250000"/>
              </a:lnSpc>
            </a:pPr>
            <a:endParaRPr lang="fr-FR" sz="2000" b="1" dirty="0"/>
          </a:p>
        </p:txBody>
      </p:sp>
    </p:spTree>
    <p:extLst>
      <p:ext uri="{BB962C8B-B14F-4D97-AF65-F5344CB8AC3E}">
        <p14:creationId xmlns:p14="http://schemas.microsoft.com/office/powerpoint/2010/main" val="2858113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79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641" y="0"/>
            <a:ext cx="10515600" cy="810700"/>
          </a:xfrm>
        </p:spPr>
        <p:txBody>
          <a:bodyPr>
            <a:normAutofit/>
          </a:bodyPr>
          <a:lstStyle/>
          <a:p>
            <a:r>
              <a:rPr lang="fr-FR" sz="4000" b="1" dirty="0" smtClean="0"/>
              <a:t>La loi de 2009</a:t>
            </a:r>
            <a:endParaRPr lang="fr-FR" sz="4000" b="1" dirty="0"/>
          </a:p>
        </p:txBody>
      </p:sp>
      <p:sp>
        <p:nvSpPr>
          <p:cNvPr id="3" name="Content Placeholder 2"/>
          <p:cNvSpPr>
            <a:spLocks noGrp="1"/>
          </p:cNvSpPr>
          <p:nvPr>
            <p:ph idx="1"/>
          </p:nvPr>
        </p:nvSpPr>
        <p:spPr>
          <a:xfrm>
            <a:off x="873480" y="685075"/>
            <a:ext cx="10515600" cy="690641"/>
          </a:xfrm>
        </p:spPr>
        <p:txBody>
          <a:bodyPr>
            <a:normAutofit/>
          </a:bodyPr>
          <a:lstStyle/>
          <a:p>
            <a:pPr marL="0" indent="0">
              <a:buNone/>
            </a:pPr>
            <a:r>
              <a:rPr lang="fr-FR" sz="2400" b="1" dirty="0" smtClean="0"/>
              <a:t>Écoutez le passage et répondez aux questions en français</a:t>
            </a:r>
            <a:endParaRPr lang="fr-FR" sz="2400" b="1" dirty="0"/>
          </a:p>
        </p:txBody>
      </p:sp>
      <p:pic>
        <p:nvPicPr>
          <p:cNvPr id="4" name="Loi de 2009.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797" y="164597"/>
            <a:ext cx="543108" cy="543108"/>
          </a:xfrm>
          <a:prstGeom prst="rect">
            <a:avLst/>
          </a:prstGeom>
        </p:spPr>
      </p:pic>
      <p:sp>
        <p:nvSpPr>
          <p:cNvPr id="5" name="TextBox 4"/>
          <p:cNvSpPr txBox="1"/>
          <p:nvPr/>
        </p:nvSpPr>
        <p:spPr>
          <a:xfrm>
            <a:off x="821437" y="1354454"/>
            <a:ext cx="10936638" cy="5324535"/>
          </a:xfrm>
          <a:prstGeom prst="rect">
            <a:avLst/>
          </a:prstGeom>
          <a:solidFill>
            <a:schemeClr val="accent1">
              <a:lumMod val="20000"/>
              <a:lumOff val="80000"/>
            </a:schemeClr>
          </a:solidFill>
          <a:ln w="38100" cmpd="sng">
            <a:solidFill>
              <a:schemeClr val="tx1"/>
            </a:solidFill>
          </a:ln>
        </p:spPr>
        <p:txBody>
          <a:bodyPr wrap="square" rtlCol="0">
            <a:spAutoFit/>
          </a:bodyPr>
          <a:lstStyle/>
          <a:p>
            <a:r>
              <a:rPr lang="fr-FR" sz="2000" b="1" dirty="0" smtClean="0"/>
              <a:t>1.Quelles sont les deux façons dont l’immigration clandestine existe? Donnez deux détails</a:t>
            </a:r>
          </a:p>
          <a:p>
            <a:r>
              <a:rPr lang="fr-FR" sz="2000" b="1" dirty="0" smtClean="0">
                <a:solidFill>
                  <a:srgbClr val="FF0000"/>
                </a:solidFill>
              </a:rPr>
              <a:t>Il y a les immigrants qui arrivent en secret, sans les documents nécessaires </a:t>
            </a:r>
            <a:r>
              <a:rPr lang="fr-FR" sz="2000" b="1" dirty="0" smtClean="0"/>
              <a:t>(1 mark) </a:t>
            </a:r>
            <a:r>
              <a:rPr lang="fr-FR" sz="2000" b="1" dirty="0" smtClean="0">
                <a:solidFill>
                  <a:srgbClr val="FF0000"/>
                </a:solidFill>
              </a:rPr>
              <a:t>et ceux qui restent en France après l’échéance de leur carte de séjour </a:t>
            </a:r>
            <a:r>
              <a:rPr lang="fr-FR" sz="2000" b="1" dirty="0" smtClean="0"/>
              <a:t>(1 mark). </a:t>
            </a:r>
          </a:p>
          <a:p>
            <a:endParaRPr lang="fr-FR" sz="2000" b="1" dirty="0" smtClean="0"/>
          </a:p>
          <a:p>
            <a:r>
              <a:rPr lang="fr-FR" sz="2000" b="1" dirty="0" smtClean="0"/>
              <a:t>2. Que sont les clandestins encouragés à faire avec la loi passée en 2009? Donnez un détail</a:t>
            </a:r>
          </a:p>
          <a:p>
            <a:r>
              <a:rPr lang="fr-FR" sz="2000" b="1" dirty="0" smtClean="0">
                <a:solidFill>
                  <a:srgbClr val="FF0000"/>
                </a:solidFill>
              </a:rPr>
              <a:t>Elle les encourage à exposer les passeurs qui les amènent en France. </a:t>
            </a:r>
            <a:r>
              <a:rPr lang="fr-FR" sz="2000" b="1" dirty="0" smtClean="0"/>
              <a:t>(1 mark)</a:t>
            </a:r>
          </a:p>
          <a:p>
            <a:endParaRPr lang="fr-FR" sz="2000" b="1" dirty="0" smtClean="0"/>
          </a:p>
          <a:p>
            <a:r>
              <a:rPr lang="fr-FR" sz="2000" b="1" dirty="0" smtClean="0"/>
              <a:t>3. Selon cette loi, que peuvent obtenir les immigrés qui coopèrent? Donnez deux détails</a:t>
            </a:r>
          </a:p>
          <a:p>
            <a:r>
              <a:rPr lang="fr-FR" sz="2000" b="1" dirty="0" smtClean="0">
                <a:solidFill>
                  <a:srgbClr val="FF0000"/>
                </a:solidFill>
              </a:rPr>
              <a:t>Ils peuvent obtenir une carte de séjour temporaire de 6 mois </a:t>
            </a:r>
            <a:r>
              <a:rPr lang="fr-FR" sz="2000" b="1" dirty="0" smtClean="0"/>
              <a:t>(1 mark) </a:t>
            </a:r>
            <a:r>
              <a:rPr lang="fr-FR" sz="2000" b="1" dirty="0" smtClean="0">
                <a:solidFill>
                  <a:srgbClr val="FF0000"/>
                </a:solidFill>
              </a:rPr>
              <a:t>et s’intégrer à la société française. </a:t>
            </a:r>
            <a:r>
              <a:rPr lang="fr-FR" sz="2000" b="1" dirty="0" smtClean="0"/>
              <a:t>(1 mark)</a:t>
            </a:r>
          </a:p>
          <a:p>
            <a:endParaRPr lang="fr-FR" sz="2000" b="1" dirty="0" smtClean="0"/>
          </a:p>
          <a:p>
            <a:r>
              <a:rPr lang="fr-FR" sz="2000" b="1" dirty="0" smtClean="0"/>
              <a:t>4. Que reçoivent-ils si leurs informations conduisent à une arrestation? Donnez un détail</a:t>
            </a:r>
          </a:p>
          <a:p>
            <a:r>
              <a:rPr lang="fr-FR" sz="2000" b="1" dirty="0" smtClean="0">
                <a:solidFill>
                  <a:srgbClr val="FF0000"/>
                </a:solidFill>
              </a:rPr>
              <a:t>Ils reçoivent une carte de résidence de 10 ans. </a:t>
            </a:r>
            <a:r>
              <a:rPr lang="fr-FR" sz="2000" b="1" dirty="0" smtClean="0"/>
              <a:t>(1 mark)</a:t>
            </a:r>
          </a:p>
          <a:p>
            <a:endParaRPr lang="fr-FR" sz="2000" b="1" dirty="0" smtClean="0"/>
          </a:p>
          <a:p>
            <a:r>
              <a:rPr lang="fr-FR" sz="2000" b="1" dirty="0" smtClean="0"/>
              <a:t>5. Que révèle l’examen plus détaillé? Donnez deux détails</a:t>
            </a:r>
          </a:p>
          <a:p>
            <a:r>
              <a:rPr lang="fr-FR" sz="2000" b="1" dirty="0" smtClean="0">
                <a:solidFill>
                  <a:srgbClr val="FF0000"/>
                </a:solidFill>
              </a:rPr>
              <a:t>Bien que la loi semble être en faveur des immigrés </a:t>
            </a:r>
            <a:r>
              <a:rPr lang="fr-FR" sz="2000" b="1" dirty="0" smtClean="0"/>
              <a:t>(1 mark), </a:t>
            </a:r>
            <a:r>
              <a:rPr lang="fr-FR" sz="2000" b="1" dirty="0" smtClean="0">
                <a:solidFill>
                  <a:srgbClr val="FF0000"/>
                </a:solidFill>
              </a:rPr>
              <a:t>l’examen révèle qu’en réalité, la loi les pénalise.</a:t>
            </a:r>
            <a:r>
              <a:rPr lang="fr-FR" sz="2000" b="1" dirty="0" smtClean="0"/>
              <a:t> (1 mark)</a:t>
            </a:r>
          </a:p>
        </p:txBody>
      </p:sp>
      <p:sp>
        <p:nvSpPr>
          <p:cNvPr id="6" name="TextBox 5"/>
          <p:cNvSpPr txBox="1"/>
          <p:nvPr/>
        </p:nvSpPr>
        <p:spPr>
          <a:xfrm>
            <a:off x="8552471" y="743048"/>
            <a:ext cx="2095746" cy="523220"/>
          </a:xfrm>
          <a:prstGeom prst="rect">
            <a:avLst/>
          </a:prstGeom>
          <a:noFill/>
        </p:spPr>
        <p:txBody>
          <a:bodyPr wrap="none" rtlCol="0">
            <a:spAutoFit/>
          </a:bodyPr>
          <a:lstStyle/>
          <a:p>
            <a:r>
              <a:rPr lang="fr-FR" sz="2800" b="1" dirty="0" smtClean="0">
                <a:solidFill>
                  <a:srgbClr val="FF0000"/>
                </a:solidFill>
              </a:rPr>
              <a:t>Les réponses </a:t>
            </a:r>
            <a:endParaRPr lang="fr-FR" sz="2800" b="1" dirty="0">
              <a:solidFill>
                <a:srgbClr val="FF0000"/>
              </a:solidFill>
            </a:endParaRPr>
          </a:p>
        </p:txBody>
      </p:sp>
    </p:spTree>
    <p:extLst>
      <p:ext uri="{BB962C8B-B14F-4D97-AF65-F5344CB8AC3E}">
        <p14:creationId xmlns:p14="http://schemas.microsoft.com/office/powerpoint/2010/main" val="35453938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79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Lisez</a:t>
            </a:r>
            <a:r>
              <a:rPr lang="en-GB" dirty="0" smtClean="0"/>
              <a:t> et </a:t>
            </a:r>
            <a:r>
              <a:rPr lang="en-GB" dirty="0" err="1" smtClean="0"/>
              <a:t>remplissez</a:t>
            </a:r>
            <a:r>
              <a:rPr lang="en-GB" dirty="0" smtClean="0"/>
              <a:t> les </a:t>
            </a:r>
            <a:r>
              <a:rPr lang="en-GB" dirty="0" err="1" smtClean="0"/>
              <a:t>blancs</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610" y="2385433"/>
            <a:ext cx="7875373" cy="424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336" y="2385433"/>
            <a:ext cx="3211494" cy="166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9336" y="4295254"/>
            <a:ext cx="3077778" cy="222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752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80918" y="312486"/>
            <a:ext cx="7707926" cy="3653308"/>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918" y="4547286"/>
            <a:ext cx="7677622" cy="181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252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80918" y="312486"/>
            <a:ext cx="7707926" cy="3653308"/>
          </a:xfrm>
          <a:prstGeom prst="rect">
            <a:avLst/>
          </a:prstGeom>
        </p:spPr>
      </p:pic>
      <p:sp>
        <p:nvSpPr>
          <p:cNvPr id="5" name="Rectangle 4"/>
          <p:cNvSpPr/>
          <p:nvPr/>
        </p:nvSpPr>
        <p:spPr>
          <a:xfrm>
            <a:off x="4348977" y="4137102"/>
            <a:ext cx="2397510" cy="2497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5" name="Rectangle 1"/>
          <p:cNvSpPr>
            <a:spLocks noChangeArrowheads="1"/>
          </p:cNvSpPr>
          <p:nvPr/>
        </p:nvSpPr>
        <p:spPr bwMode="auto">
          <a:xfrm>
            <a:off x="4471640" y="4236472"/>
            <a:ext cx="404789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sz="2000" b="0" i="0" u="none" strike="noStrike" cap="none" normalizeH="0" baseline="0" dirty="0" smtClean="0">
                <a:ln>
                  <a:noFill/>
                </a:ln>
                <a:solidFill>
                  <a:srgbClr val="FF0000"/>
                </a:solidFill>
                <a:effectLst/>
                <a:latin typeface="Arial" pitchFamily="34" charset="0"/>
                <a:ea typeface="Cambria" pitchFamily="18" charset="0"/>
                <a:cs typeface="Times New Roman" pitchFamily="18" charset="0"/>
              </a:rPr>
              <a:t>1	liens</a:t>
            </a:r>
            <a:endParaRPr kumimoji="0" lang="en-GB"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sz="2000" b="0" i="0" u="none" strike="noStrike" cap="none" normalizeH="0" baseline="0" dirty="0" smtClean="0">
                <a:ln>
                  <a:noFill/>
                </a:ln>
                <a:solidFill>
                  <a:srgbClr val="FF0000"/>
                </a:solidFill>
                <a:effectLst/>
                <a:latin typeface="Arial" pitchFamily="34" charset="0"/>
                <a:ea typeface="Cambria" pitchFamily="18" charset="0"/>
                <a:cs typeface="Times New Roman" pitchFamily="18" charset="0"/>
              </a:rPr>
              <a:t>2	facultatifs</a:t>
            </a:r>
            <a:endParaRPr kumimoji="0" lang="en-GB"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sz="2000" b="0" i="0" u="none" strike="noStrike" cap="none" normalizeH="0" baseline="0" dirty="0" smtClean="0">
                <a:ln>
                  <a:noFill/>
                </a:ln>
                <a:solidFill>
                  <a:srgbClr val="FF0000"/>
                </a:solidFill>
                <a:effectLst/>
                <a:latin typeface="Arial" pitchFamily="34" charset="0"/>
                <a:ea typeface="Cambria" pitchFamily="18" charset="0"/>
                <a:cs typeface="Times New Roman" pitchFamily="18" charset="0"/>
              </a:rPr>
              <a:t>3	obligés </a:t>
            </a:r>
            <a:endParaRPr kumimoji="0" lang="en-GB"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sz="2000" b="0" i="0" u="none" strike="noStrike" cap="none" normalizeH="0" baseline="0" dirty="0" smtClean="0">
                <a:ln>
                  <a:noFill/>
                </a:ln>
                <a:solidFill>
                  <a:srgbClr val="FF0000"/>
                </a:solidFill>
                <a:effectLst/>
                <a:latin typeface="Arial" pitchFamily="34" charset="0"/>
                <a:ea typeface="Cambria" pitchFamily="18" charset="0"/>
                <a:cs typeface="Times New Roman" pitchFamily="18" charset="0"/>
              </a:rPr>
              <a:t>4	niveau</a:t>
            </a:r>
            <a:endParaRPr kumimoji="0" lang="en-GB"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sz="2000" b="0" i="0" u="none" strike="noStrike" cap="none" normalizeH="0" baseline="0" dirty="0" smtClean="0">
                <a:ln>
                  <a:noFill/>
                </a:ln>
                <a:solidFill>
                  <a:srgbClr val="FF0000"/>
                </a:solidFill>
                <a:effectLst/>
                <a:latin typeface="Arial" pitchFamily="34" charset="0"/>
                <a:ea typeface="Cambria" pitchFamily="18" charset="0"/>
                <a:cs typeface="Times New Roman" pitchFamily="18" charset="0"/>
              </a:rPr>
              <a:t>5	valeurs</a:t>
            </a:r>
            <a:endParaRPr kumimoji="0" lang="en-GB"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GB" sz="2000" b="0" i="0" u="none" strike="noStrike" cap="none" normalizeH="0" baseline="0" dirty="0" smtClean="0">
                <a:ln>
                  <a:noFill/>
                </a:ln>
                <a:solidFill>
                  <a:srgbClr val="FF0000"/>
                </a:solidFill>
                <a:effectLst/>
                <a:latin typeface="Arial" pitchFamily="34" charset="0"/>
                <a:ea typeface="Cambria" pitchFamily="18" charset="0"/>
                <a:cs typeface="Times New Roman" pitchFamily="18" charset="0"/>
              </a:rPr>
              <a:t>6	</a:t>
            </a:r>
            <a:r>
              <a:rPr kumimoji="0" lang="en-GB" sz="2000" b="0" i="0" u="none" strike="noStrike" cap="none" normalizeH="0" baseline="0" dirty="0" err="1" smtClean="0">
                <a:ln>
                  <a:noFill/>
                </a:ln>
                <a:solidFill>
                  <a:srgbClr val="FF0000"/>
                </a:solidFill>
                <a:effectLst/>
                <a:latin typeface="Arial" pitchFamily="34" charset="0"/>
                <a:ea typeface="Cambria" pitchFamily="18" charset="0"/>
                <a:cs typeface="Times New Roman" pitchFamily="18" charset="0"/>
              </a:rPr>
              <a:t>politique</a:t>
            </a:r>
            <a:endParaRPr kumimoji="0" lang="en-GB"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GB" sz="2000" b="0" i="0" u="none" strike="noStrike" cap="none" normalizeH="0" baseline="0" dirty="0" smtClean="0">
                <a:ln>
                  <a:noFill/>
                </a:ln>
                <a:solidFill>
                  <a:srgbClr val="FF0000"/>
                </a:solidFill>
                <a:effectLst/>
                <a:latin typeface="Arial" pitchFamily="34" charset="0"/>
                <a:ea typeface="Cambria" pitchFamily="18" charset="0"/>
                <a:cs typeface="Times New Roman" pitchFamily="18" charset="0"/>
              </a:rPr>
              <a:t>7	</a:t>
            </a:r>
            <a:r>
              <a:rPr kumimoji="0" lang="en-GB" sz="2000" b="0" i="0" u="none" strike="noStrike" cap="none" normalizeH="0" baseline="0" dirty="0" err="1" smtClean="0">
                <a:ln>
                  <a:noFill/>
                </a:ln>
                <a:solidFill>
                  <a:srgbClr val="FF0000"/>
                </a:solidFill>
                <a:effectLst/>
                <a:latin typeface="Arial" pitchFamily="34" charset="0"/>
                <a:ea typeface="Cambria" pitchFamily="18" charset="0"/>
                <a:cs typeface="Times New Roman" pitchFamily="18" charset="0"/>
              </a:rPr>
              <a:t>développement</a:t>
            </a:r>
            <a:endParaRPr kumimoji="0" lang="en-GB" sz="2000" b="0" i="0" u="none" strike="noStrike" cap="none" normalizeH="0" baseline="0" dirty="0" smtClean="0">
              <a:ln>
                <a:noFill/>
              </a:ln>
              <a:solidFill>
                <a:srgbClr val="FF0000"/>
              </a:solidFill>
              <a:effectLst/>
              <a:latin typeface="Arial" pitchFamily="34" charset="0"/>
              <a:cs typeface="Arial" pitchFamily="34" charset="0"/>
            </a:endParaRPr>
          </a:p>
        </p:txBody>
      </p:sp>
    </p:spTree>
    <p:extLst>
      <p:ext uri="{BB962C8B-B14F-4D97-AF65-F5344CB8AC3E}">
        <p14:creationId xmlns:p14="http://schemas.microsoft.com/office/powerpoint/2010/main" val="2391651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23193" y="896814"/>
            <a:ext cx="10065673" cy="5661941"/>
          </a:xfrm>
          <a:prstGeom prst="rect">
            <a:avLst/>
          </a:prstGeom>
        </p:spPr>
      </p:pic>
    </p:spTree>
    <p:extLst>
      <p:ext uri="{BB962C8B-B14F-4D97-AF65-F5344CB8AC3E}">
        <p14:creationId xmlns:p14="http://schemas.microsoft.com/office/powerpoint/2010/main" val="1533273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1567" y="357310"/>
            <a:ext cx="10869028" cy="6113828"/>
          </a:xfrm>
          <a:prstGeom prst="rect">
            <a:avLst/>
          </a:prstGeom>
        </p:spPr>
      </p:pic>
    </p:spTree>
    <p:extLst>
      <p:ext uri="{BB962C8B-B14F-4D97-AF65-F5344CB8AC3E}">
        <p14:creationId xmlns:p14="http://schemas.microsoft.com/office/powerpoint/2010/main" val="3158662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2572" y="1418337"/>
            <a:ext cx="10964781" cy="5120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498926" y="98528"/>
            <a:ext cx="5461576" cy="646331"/>
          </a:xfrm>
          <a:prstGeom prst="rect">
            <a:avLst/>
          </a:prstGeom>
          <a:noFill/>
        </p:spPr>
        <p:txBody>
          <a:bodyPr wrap="none" rtlCol="0">
            <a:spAutoFit/>
          </a:bodyPr>
          <a:lstStyle/>
          <a:p>
            <a:r>
              <a:rPr lang="fr-FR" sz="3600" b="1" dirty="0" smtClean="0"/>
              <a:t>Loi sur l’immigration (2007)</a:t>
            </a:r>
            <a:endParaRPr lang="fr-FR" sz="3600" b="1" dirty="0"/>
          </a:p>
        </p:txBody>
      </p:sp>
      <p:sp>
        <p:nvSpPr>
          <p:cNvPr id="2" name="TextBox 1"/>
          <p:cNvSpPr txBox="1"/>
          <p:nvPr/>
        </p:nvSpPr>
        <p:spPr>
          <a:xfrm>
            <a:off x="662040" y="810598"/>
            <a:ext cx="9456560" cy="523220"/>
          </a:xfrm>
          <a:prstGeom prst="rect">
            <a:avLst/>
          </a:prstGeom>
          <a:noFill/>
        </p:spPr>
        <p:txBody>
          <a:bodyPr wrap="none" rtlCol="0">
            <a:spAutoFit/>
          </a:bodyPr>
          <a:lstStyle/>
          <a:p>
            <a:r>
              <a:rPr lang="fr-FR" sz="2800" b="1" dirty="0" smtClean="0"/>
              <a:t>Résumez cet article en 90 mots maximum    (feuille d’exercice)</a:t>
            </a:r>
            <a:endParaRPr lang="fr-FR" sz="28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6457" y="107957"/>
            <a:ext cx="759779" cy="66145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5296" y="141122"/>
            <a:ext cx="654237" cy="549603"/>
          </a:xfrm>
          <a:prstGeom prst="rect">
            <a:avLst/>
          </a:prstGeom>
        </p:spPr>
      </p:pic>
    </p:spTree>
    <p:extLst>
      <p:ext uri="{BB962C8B-B14F-4D97-AF65-F5344CB8AC3E}">
        <p14:creationId xmlns:p14="http://schemas.microsoft.com/office/powerpoint/2010/main" val="641128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6402"/>
          </a:xfrm>
        </p:spPr>
        <p:txBody>
          <a:bodyPr/>
          <a:lstStyle/>
          <a:p>
            <a:r>
              <a:rPr lang="fr-FR" b="1" dirty="0" smtClean="0"/>
              <a:t>Exemple de paragraphe</a:t>
            </a:r>
            <a:endParaRPr lang="fr-FR" b="1" dirty="0"/>
          </a:p>
        </p:txBody>
      </p:sp>
      <p:sp>
        <p:nvSpPr>
          <p:cNvPr id="3" name="Content Placeholder 2"/>
          <p:cNvSpPr>
            <a:spLocks noGrp="1"/>
          </p:cNvSpPr>
          <p:nvPr>
            <p:ph idx="1"/>
          </p:nvPr>
        </p:nvSpPr>
        <p:spPr>
          <a:xfrm>
            <a:off x="892244" y="1852645"/>
            <a:ext cx="10515600" cy="3835054"/>
          </a:xfrm>
          <a:ln w="38100" cmpd="sng">
            <a:solidFill>
              <a:schemeClr val="tx1"/>
            </a:solidFill>
          </a:ln>
        </p:spPr>
        <p:txBody>
          <a:bodyPr/>
          <a:lstStyle/>
          <a:p>
            <a:pPr marL="0" indent="0" algn="just">
              <a:buNone/>
            </a:pPr>
            <a:r>
              <a:rPr lang="fr-FR" b="1" dirty="0"/>
              <a:t>Le regroupement familial impose des conditions. Premièrement, les immigrants doivent passer un test linguistique. S’ils échouent, ils doivent effectuer une formation qui peut durer jusqu’à deux mois. Ensuite, l’immigrant doit toucher un salaire minimum variant de 1 à 1,33 fois le Smic selon le nombre de personnes concernées. Les parents qui font venir leurs enfants doivent aussi signer un contrat avec l’Etat. Si celui-ci n’est pas respecté, les aides financières sont suspendues. Enfin, il y a la possibilité de passer un test ADN afin de prouver un lien de parenté. </a:t>
            </a:r>
            <a:r>
              <a:rPr lang="fr-FR" b="1" dirty="0" smtClean="0"/>
              <a:t>		(</a:t>
            </a:r>
            <a:r>
              <a:rPr lang="fr-FR" b="1" dirty="0"/>
              <a:t>90 </a:t>
            </a:r>
            <a:r>
              <a:rPr lang="fr-FR" b="1" dirty="0" err="1"/>
              <a:t>words</a:t>
            </a:r>
            <a:r>
              <a:rPr lang="fr-FR" b="1" dirty="0"/>
              <a:t>)</a:t>
            </a:r>
            <a:endParaRPr lang="en-GB" b="1" dirty="0"/>
          </a:p>
          <a:p>
            <a:pPr marL="0" indent="0" algn="just">
              <a:buNone/>
            </a:pPr>
            <a:endParaRPr lang="fr-FR" b="1" dirty="0"/>
          </a:p>
        </p:txBody>
      </p:sp>
    </p:spTree>
    <p:extLst>
      <p:ext uri="{BB962C8B-B14F-4D97-AF65-F5344CB8AC3E}">
        <p14:creationId xmlns:p14="http://schemas.microsoft.com/office/powerpoint/2010/main" val="1024209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certaines des solutions proposées</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Evaluer leur efficacité</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relevez des informations spécifiques sur ces solutions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ext uri="{D42A27DB-BD31-4B8C-83A1-F6EECF244321}">
                <p14:modId xmlns:p14="http://schemas.microsoft.com/office/powerpoint/2010/main" val="4117782140"/>
              </p:ext>
            </p:extLst>
          </p:nvPr>
        </p:nvGraphicFramePr>
        <p:xfrm>
          <a:off x="8486511" y="1125712"/>
          <a:ext cx="2787557" cy="3657600"/>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pPr algn="ctr"/>
                      <a:r>
                        <a:rPr lang="fr-FR" sz="2400" noProof="0" dirty="0" smtClean="0"/>
                        <a:t>Solutions politiques à la question de l’immigration</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400" b="1" noProof="0" dirty="0" smtClean="0">
                          <a:solidFill>
                            <a:schemeClr val="tx1"/>
                          </a:solidFill>
                        </a:rPr>
                        <a:t>L’évolution de l’immigration</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algn="ctr"/>
                      <a:r>
                        <a:rPr lang="fr-FR" sz="2400" b="1" noProof="0" dirty="0" smtClean="0">
                          <a:solidFill>
                            <a:schemeClr val="tx1"/>
                          </a:solidFill>
                        </a:rPr>
                        <a:t>Les clandestins et les réfugiés</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algn="ctr"/>
                      <a:r>
                        <a:rPr lang="fr-FR" sz="2400" b="1" noProof="0" dirty="0" smtClean="0">
                          <a:solidFill>
                            <a:schemeClr val="tx1"/>
                          </a:solidFill>
                        </a:rPr>
                        <a:t>Solutions proposées et efficacité</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629485" y="3668551"/>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75996" y="3924500"/>
            <a:ext cx="530682" cy="6556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42728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623" y="94927"/>
            <a:ext cx="10515600" cy="904812"/>
          </a:xfrm>
        </p:spPr>
        <p:txBody>
          <a:bodyPr/>
          <a:lstStyle/>
          <a:p>
            <a:r>
              <a:rPr lang="fr-FR" b="1" dirty="0" smtClean="0"/>
              <a:t>Traduisez en français</a:t>
            </a:r>
            <a:endParaRPr lang="fr-FR" b="1" dirty="0"/>
          </a:p>
        </p:txBody>
      </p:sp>
      <p:sp>
        <p:nvSpPr>
          <p:cNvPr id="4" name="TextBox 3"/>
          <p:cNvSpPr txBox="1"/>
          <p:nvPr/>
        </p:nvSpPr>
        <p:spPr>
          <a:xfrm>
            <a:off x="864705" y="1594177"/>
            <a:ext cx="10484546" cy="4493538"/>
          </a:xfrm>
          <a:prstGeom prst="rect">
            <a:avLst/>
          </a:prstGeom>
          <a:solidFill>
            <a:schemeClr val="accent6">
              <a:lumMod val="20000"/>
              <a:lumOff val="80000"/>
            </a:schemeClr>
          </a:solidFill>
          <a:ln w="38100" cmpd="sng">
            <a:solidFill>
              <a:schemeClr val="tx1"/>
            </a:solidFill>
          </a:ln>
        </p:spPr>
        <p:txBody>
          <a:bodyPr wrap="square" rtlCol="0">
            <a:spAutoFit/>
          </a:bodyPr>
          <a:lstStyle/>
          <a:p>
            <a:pPr algn="just"/>
            <a:r>
              <a:rPr lang="en-GB" sz="2600" b="1" dirty="0" smtClean="0"/>
              <a:t>Immigration in France has mainly been influenced by its colonial heritage, as well as a long tradition of recruiting a foreign workforce.</a:t>
            </a:r>
          </a:p>
          <a:p>
            <a:pPr algn="just"/>
            <a:endParaRPr lang="en-GB" sz="2600" b="1" dirty="0" smtClean="0"/>
          </a:p>
          <a:p>
            <a:pPr algn="just"/>
            <a:r>
              <a:rPr lang="en-GB" sz="2600" b="1" dirty="0" smtClean="0"/>
              <a:t>Overall, there has been a steady rise in immigration which has inevitably had a strong impact on the nature of French society. Recent censuses show that about 100,000 foreigners add to the French population each year.</a:t>
            </a:r>
          </a:p>
          <a:p>
            <a:pPr algn="just"/>
            <a:endParaRPr lang="en-GB" sz="2600" b="1" dirty="0" smtClean="0"/>
          </a:p>
          <a:p>
            <a:pPr algn="just"/>
            <a:r>
              <a:rPr lang="en-GB" sz="2600" b="1" dirty="0" smtClean="0"/>
              <a:t>Unfortunately, although immigration has always been considered an economic success, over the past two decades, immigration has been increasingly seen as a root cause of social problems and a major source of conflict.</a:t>
            </a:r>
            <a:endParaRPr lang="en-GB" sz="26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875" y="0"/>
            <a:ext cx="1729296" cy="864648"/>
          </a:xfrm>
          <a:prstGeom prst="rect">
            <a:avLst/>
          </a:prstGeom>
        </p:spPr>
      </p:pic>
    </p:spTree>
    <p:extLst>
      <p:ext uri="{BB962C8B-B14F-4D97-AF65-F5344CB8AC3E}">
        <p14:creationId xmlns:p14="http://schemas.microsoft.com/office/powerpoint/2010/main" val="1601837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452" t="5528" r="57426" b="13849"/>
          <a:stretch/>
        </p:blipFill>
        <p:spPr>
          <a:xfrm>
            <a:off x="3086100" y="70313"/>
            <a:ext cx="6005146" cy="6787687"/>
          </a:xfrm>
          <a:prstGeom prst="rect">
            <a:avLst/>
          </a:prstGeom>
        </p:spPr>
      </p:pic>
    </p:spTree>
    <p:extLst>
      <p:ext uri="{BB962C8B-B14F-4D97-AF65-F5344CB8AC3E}">
        <p14:creationId xmlns:p14="http://schemas.microsoft.com/office/powerpoint/2010/main" val="522950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230" y="2235707"/>
            <a:ext cx="10258425" cy="435133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p:cNvSpPr>
            <a:spLocks noGrp="1"/>
          </p:cNvSpPr>
          <p:nvPr>
            <p:ph idx="1"/>
          </p:nvPr>
        </p:nvSpPr>
        <p:spPr>
          <a:xfrm>
            <a:off x="1237880" y="2235707"/>
            <a:ext cx="4854078" cy="4351338"/>
          </a:xfrm>
        </p:spPr>
        <p:txBody>
          <a:bodyPr>
            <a:normAutofit/>
          </a:bodyPr>
          <a:lstStyle/>
          <a:p>
            <a:pPr marL="514350" indent="-514350">
              <a:buAutoNum type="arabicPeriod"/>
            </a:pPr>
            <a:r>
              <a:rPr lang="fr-FR" b="1" dirty="0" smtClean="0"/>
              <a:t>Les sans-papiers</a:t>
            </a:r>
          </a:p>
          <a:p>
            <a:pPr marL="514350" indent="-514350">
              <a:buAutoNum type="arabicPeriod"/>
            </a:pPr>
            <a:r>
              <a:rPr lang="fr-FR" b="1" dirty="0" smtClean="0"/>
              <a:t>Les descendants d’immigrés</a:t>
            </a:r>
          </a:p>
          <a:p>
            <a:pPr marL="514350" indent="-514350">
              <a:buAutoNum type="arabicPeriod"/>
            </a:pPr>
            <a:r>
              <a:rPr lang="fr-FR" b="1" dirty="0" smtClean="0"/>
              <a:t>La Jungle de Calais</a:t>
            </a:r>
          </a:p>
          <a:p>
            <a:pPr marL="514350" indent="-514350">
              <a:buAutoNum type="arabicPeriod"/>
            </a:pPr>
            <a:r>
              <a:rPr lang="fr-FR" b="1" dirty="0" smtClean="0"/>
              <a:t>xénophobe</a:t>
            </a:r>
          </a:p>
          <a:p>
            <a:pPr marL="514350" indent="-514350">
              <a:buAutoNum type="arabicPeriod"/>
            </a:pPr>
            <a:r>
              <a:rPr lang="fr-FR" b="1" dirty="0" smtClean="0"/>
              <a:t>Le rapatriement</a:t>
            </a:r>
          </a:p>
          <a:p>
            <a:pPr marL="514350" indent="-514350">
              <a:buAutoNum type="arabicPeriod"/>
            </a:pPr>
            <a:r>
              <a:rPr lang="fr-FR" b="1" dirty="0" smtClean="0"/>
              <a:t>Le regroupement familial</a:t>
            </a:r>
          </a:p>
          <a:p>
            <a:pPr marL="514350" indent="-514350">
              <a:buAutoNum type="arabicPeriod"/>
            </a:pPr>
            <a:r>
              <a:rPr lang="fr-FR" b="1" dirty="0" smtClean="0"/>
              <a:t>Les tests ADN</a:t>
            </a:r>
          </a:p>
          <a:p>
            <a:pPr marL="514350" indent="-514350">
              <a:buAutoNum type="arabicPeriod"/>
            </a:pPr>
            <a:r>
              <a:rPr lang="fr-FR" b="1" dirty="0" smtClean="0"/>
              <a:t>Les passeurs</a:t>
            </a:r>
            <a:endParaRPr lang="fr-FR" b="1" dirty="0"/>
          </a:p>
        </p:txBody>
      </p:sp>
      <p:sp>
        <p:nvSpPr>
          <p:cNvPr id="4" name="TextBox 3"/>
          <p:cNvSpPr txBox="1"/>
          <p:nvPr/>
        </p:nvSpPr>
        <p:spPr>
          <a:xfrm>
            <a:off x="768730" y="910125"/>
            <a:ext cx="10481113" cy="1015663"/>
          </a:xfrm>
          <a:prstGeom prst="rect">
            <a:avLst/>
          </a:prstGeom>
          <a:noFill/>
        </p:spPr>
        <p:txBody>
          <a:bodyPr wrap="square" rtlCol="0">
            <a:spAutoFit/>
          </a:bodyPr>
          <a:lstStyle/>
          <a:p>
            <a:r>
              <a:rPr lang="fr-FR" sz="2000" b="1" i="1" dirty="0" smtClean="0"/>
              <a:t>Choisissez 7 numéros en secret et écrivez-les sur le post-it. </a:t>
            </a:r>
          </a:p>
          <a:p>
            <a:r>
              <a:rPr lang="fr-FR" sz="2000" b="1" i="1" dirty="0" smtClean="0"/>
              <a:t>Chacun votre tour, faites deviner l’expression pour un de vos numéros à votre partenaire. Attention! Vous ne pouvez pas dire les mots qui sont dans l’expression.</a:t>
            </a:r>
            <a:endParaRPr lang="fr-FR" sz="2000" b="1" i="1" dirty="0"/>
          </a:p>
        </p:txBody>
      </p:sp>
      <p:sp>
        <p:nvSpPr>
          <p:cNvPr id="5" name="Content Placeholder 2"/>
          <p:cNvSpPr txBox="1">
            <a:spLocks/>
          </p:cNvSpPr>
          <p:nvPr/>
        </p:nvSpPr>
        <p:spPr>
          <a:xfrm>
            <a:off x="6657605" y="2235707"/>
            <a:ext cx="45053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smtClean="0"/>
              <a:t>9. Le travail au noir</a:t>
            </a:r>
          </a:p>
          <a:p>
            <a:pPr marL="0" indent="0">
              <a:buNone/>
            </a:pPr>
            <a:r>
              <a:rPr lang="fr-FR" b="1" dirty="0" smtClean="0"/>
              <a:t>10. La loi sur l’immigration</a:t>
            </a:r>
          </a:p>
          <a:p>
            <a:pPr marL="0" indent="0">
              <a:buNone/>
            </a:pPr>
            <a:r>
              <a:rPr lang="fr-FR" b="1" dirty="0" smtClean="0"/>
              <a:t>11. L’esclavage moderne</a:t>
            </a:r>
          </a:p>
          <a:p>
            <a:pPr marL="0" indent="0">
              <a:buNone/>
            </a:pPr>
            <a:r>
              <a:rPr lang="fr-FR" b="1" dirty="0" smtClean="0"/>
              <a:t>12. Émigrer</a:t>
            </a:r>
          </a:p>
          <a:p>
            <a:pPr marL="0" indent="0">
              <a:buNone/>
            </a:pPr>
            <a:r>
              <a:rPr lang="fr-FR" b="1" dirty="0" smtClean="0"/>
              <a:t>13. Les emplois précaires</a:t>
            </a:r>
          </a:p>
          <a:p>
            <a:pPr marL="0" indent="0">
              <a:buNone/>
            </a:pPr>
            <a:r>
              <a:rPr lang="fr-FR" b="1" dirty="0" smtClean="0"/>
              <a:t>14. Les afflux migratoires</a:t>
            </a:r>
          </a:p>
          <a:p>
            <a:pPr marL="0" indent="0">
              <a:buNone/>
            </a:pPr>
            <a:r>
              <a:rPr lang="fr-FR" b="1" dirty="0" smtClean="0"/>
              <a:t>15. La puissance coloniale</a:t>
            </a:r>
          </a:p>
          <a:p>
            <a:pPr marL="0" indent="0">
              <a:buNone/>
            </a:pPr>
            <a:r>
              <a:rPr lang="fr-FR" b="1" dirty="0" smtClean="0"/>
              <a:t>16. La crise des réfugiés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7202" y="0"/>
            <a:ext cx="794798" cy="79479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1113" y="0"/>
            <a:ext cx="818165" cy="818165"/>
          </a:xfrm>
          <a:prstGeom prst="rect">
            <a:avLst/>
          </a:prstGeom>
        </p:spPr>
      </p:pic>
      <p:sp>
        <p:nvSpPr>
          <p:cNvPr id="10" name="TextBox 9"/>
          <p:cNvSpPr txBox="1"/>
          <p:nvPr/>
        </p:nvSpPr>
        <p:spPr>
          <a:xfrm>
            <a:off x="744068" y="0"/>
            <a:ext cx="8739492" cy="584776"/>
          </a:xfrm>
          <a:prstGeom prst="rect">
            <a:avLst/>
          </a:prstGeom>
          <a:noFill/>
        </p:spPr>
        <p:txBody>
          <a:bodyPr wrap="none" rtlCol="0">
            <a:spAutoFit/>
          </a:bodyPr>
          <a:lstStyle/>
          <a:p>
            <a:r>
              <a:rPr lang="fr-FR" sz="3200" b="1" dirty="0" smtClean="0"/>
              <a:t>Solutions politiques à la question de l’immigration</a:t>
            </a:r>
            <a:endParaRPr lang="fr-FR" sz="3200" b="1" dirty="0"/>
          </a:p>
        </p:txBody>
      </p:sp>
    </p:spTree>
    <p:extLst>
      <p:ext uri="{BB962C8B-B14F-4D97-AF65-F5344CB8AC3E}">
        <p14:creationId xmlns:p14="http://schemas.microsoft.com/office/powerpoint/2010/main" val="1327285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certaines des solutions proposées</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Evaluer leur efficacité</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relevez des informations spécifiques sur ces solutions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ext uri="{D42A27DB-BD31-4B8C-83A1-F6EECF244321}">
                <p14:modId xmlns:p14="http://schemas.microsoft.com/office/powerpoint/2010/main" val="1682110629"/>
              </p:ext>
            </p:extLst>
          </p:nvPr>
        </p:nvGraphicFramePr>
        <p:xfrm>
          <a:off x="8486511" y="1125712"/>
          <a:ext cx="2787557" cy="3657600"/>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pPr algn="ctr"/>
                      <a:r>
                        <a:rPr lang="fr-FR" sz="2400" noProof="0" dirty="0" smtClean="0"/>
                        <a:t>Solutions politiques à la question de l’immigration</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400" b="1" noProof="0" dirty="0" smtClean="0">
                          <a:solidFill>
                            <a:schemeClr val="tx1"/>
                          </a:solidFill>
                        </a:rPr>
                        <a:t>L’évolution de l’immigration</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algn="ctr"/>
                      <a:r>
                        <a:rPr lang="fr-FR" sz="2400" b="1" noProof="0" dirty="0" smtClean="0">
                          <a:solidFill>
                            <a:schemeClr val="tx1"/>
                          </a:solidFill>
                        </a:rPr>
                        <a:t>Les clandestins et les réfugiés</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algn="ctr"/>
                      <a:r>
                        <a:rPr lang="fr-FR" sz="2400" b="1" noProof="0" dirty="0" smtClean="0">
                          <a:solidFill>
                            <a:schemeClr val="tx1"/>
                          </a:solidFill>
                        </a:rPr>
                        <a:t>Solutions proposées et efficacité</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629485" y="3668551"/>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75996" y="3924500"/>
            <a:ext cx="530682" cy="6556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84471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921" y="0"/>
            <a:ext cx="10515600" cy="963557"/>
          </a:xfrm>
        </p:spPr>
        <p:txBody>
          <a:bodyPr/>
          <a:lstStyle/>
          <a:p>
            <a:r>
              <a:rPr lang="fr-FR" b="1" dirty="0" smtClean="0"/>
              <a:t>Pour commencer:</a:t>
            </a:r>
            <a:endParaRPr lang="fr-FR" b="1" dirty="0"/>
          </a:p>
        </p:txBody>
      </p:sp>
      <p:pic>
        <p:nvPicPr>
          <p:cNvPr id="4" name="Picture 3" descr="Screen Shot 2018-02-18 at 18.04.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892" y="1041670"/>
            <a:ext cx="4898908" cy="5440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Screen Shot 2018-02-18 at 18.04.3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035" y="4292636"/>
            <a:ext cx="5306683" cy="2139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4912" y="0"/>
            <a:ext cx="797088" cy="797088"/>
          </a:xfrm>
          <a:prstGeom prst="rect">
            <a:avLst/>
          </a:prstGeom>
        </p:spPr>
      </p:pic>
      <p:sp>
        <p:nvSpPr>
          <p:cNvPr id="7" name="TextBox 6"/>
          <p:cNvSpPr txBox="1"/>
          <p:nvPr/>
        </p:nvSpPr>
        <p:spPr>
          <a:xfrm>
            <a:off x="6056312" y="1281649"/>
            <a:ext cx="5009686" cy="2677656"/>
          </a:xfrm>
          <a:prstGeom prst="rect">
            <a:avLst/>
          </a:prstGeom>
          <a:solidFill>
            <a:srgbClr val="DEEBF7"/>
          </a:solidFill>
        </p:spPr>
        <p:txBody>
          <a:bodyPr wrap="square" rtlCol="0">
            <a:spAutoFit/>
          </a:bodyPr>
          <a:lstStyle/>
          <a:p>
            <a:endParaRPr lang="fr-FR" sz="2800" b="1" dirty="0" smtClean="0"/>
          </a:p>
          <a:p>
            <a:r>
              <a:rPr lang="fr-FR" sz="2800" b="1" dirty="0" smtClean="0"/>
              <a:t>Faites des phrases pour résumer l’opinion des français </a:t>
            </a:r>
          </a:p>
          <a:p>
            <a:endParaRPr lang="fr-FR" sz="2800" b="1" dirty="0" smtClean="0"/>
          </a:p>
          <a:p>
            <a:endParaRPr lang="fr-FR" sz="2800" b="1" dirty="0"/>
          </a:p>
          <a:p>
            <a:r>
              <a:rPr lang="fr-FR" sz="2800" b="1" dirty="0" smtClean="0"/>
              <a:t>Qu’en pensez-vous?</a:t>
            </a:r>
            <a:endParaRPr lang="fr-FR" sz="2800" b="1" dirty="0"/>
          </a:p>
        </p:txBody>
      </p:sp>
      <p:pic>
        <p:nvPicPr>
          <p:cNvPr id="8"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601" y="1334171"/>
            <a:ext cx="398301"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7362" y="3015600"/>
            <a:ext cx="398301"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5994" y="3015600"/>
            <a:ext cx="398301" cy="426332"/>
          </a:xfrm>
          <a:prstGeom prst="rect">
            <a:avLst/>
          </a:prstGeom>
          <a:solidFill>
            <a:schemeClr val="bg1"/>
          </a:solidFill>
          <a:ln>
            <a:solidFill>
              <a:srgbClr val="0070C0"/>
            </a:solidFill>
          </a:ln>
        </p:spPr>
      </p:pic>
    </p:spTree>
    <p:extLst>
      <p:ext uri="{BB962C8B-B14F-4D97-AF65-F5344CB8AC3E}">
        <p14:creationId xmlns:p14="http://schemas.microsoft.com/office/powerpoint/2010/main" val="347981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79" y="105824"/>
            <a:ext cx="7926184" cy="656823"/>
          </a:xfrm>
        </p:spPr>
        <p:txBody>
          <a:bodyPr>
            <a:normAutofit fontScale="90000"/>
          </a:bodyPr>
          <a:lstStyle/>
          <a:p>
            <a:r>
              <a:rPr lang="en-GB" b="1" dirty="0" err="1" smtClean="0">
                <a:latin typeface="Aharoni" panose="02010803020104030203" pitchFamily="2" charset="-79"/>
                <a:cs typeface="Aharoni" panose="02010803020104030203" pitchFamily="2" charset="-79"/>
              </a:rPr>
              <a:t>L’espace</a:t>
            </a:r>
            <a:r>
              <a:rPr lang="en-GB" b="1" dirty="0" smtClean="0">
                <a:latin typeface="Aharoni" panose="02010803020104030203" pitchFamily="2" charset="-79"/>
                <a:cs typeface="Aharoni" panose="02010803020104030203" pitchFamily="2" charset="-79"/>
              </a:rPr>
              <a:t> Schengen</a:t>
            </a:r>
            <a:endParaRPr lang="fr-FR" b="1" dirty="0">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1377"/>
          <a:stretch/>
        </p:blipFill>
        <p:spPr>
          <a:xfrm>
            <a:off x="423355" y="1575606"/>
            <a:ext cx="2475848" cy="1511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82" y="3351102"/>
            <a:ext cx="3042112" cy="3263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Oval 6"/>
          <p:cNvSpPr/>
          <p:nvPr/>
        </p:nvSpPr>
        <p:spPr>
          <a:xfrm>
            <a:off x="2175082" y="6333186"/>
            <a:ext cx="297661" cy="28655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7"/>
          <p:cNvSpPr txBox="1"/>
          <p:nvPr/>
        </p:nvSpPr>
        <p:spPr>
          <a:xfrm>
            <a:off x="2175082" y="5965671"/>
            <a:ext cx="1091646" cy="369332"/>
          </a:xfrm>
          <a:prstGeom prst="rect">
            <a:avLst/>
          </a:prstGeom>
          <a:noFill/>
        </p:spPr>
        <p:txBody>
          <a:bodyPr wrap="none" rtlCol="0">
            <a:spAutoFit/>
          </a:bodyPr>
          <a:lstStyle/>
          <a:p>
            <a:r>
              <a:rPr lang="en-GB" b="1" dirty="0" smtClean="0"/>
              <a:t>Schengen</a:t>
            </a:r>
            <a:endParaRPr lang="fr-FR" b="1"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b="5845"/>
          <a:stretch/>
        </p:blipFill>
        <p:spPr>
          <a:xfrm>
            <a:off x="4285416" y="4973741"/>
            <a:ext cx="2899838" cy="1668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4611" y="4985498"/>
            <a:ext cx="2485599" cy="16524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3574986" y="1291768"/>
            <a:ext cx="8349477" cy="3277821"/>
          </a:xfrm>
          <a:prstGeom prst="rect">
            <a:avLst/>
          </a:prstGeom>
          <a:noFill/>
          <a:ln w="38100" cmpd="sng">
            <a:solidFill>
              <a:schemeClr val="tx1"/>
            </a:solidFill>
          </a:ln>
        </p:spPr>
        <p:txBody>
          <a:bodyPr wrap="square" rtlCol="0">
            <a:spAutoFit/>
          </a:bodyPr>
          <a:lstStyle/>
          <a:p>
            <a:pPr marL="285750" indent="-285750" algn="just">
              <a:buFont typeface="Arial" panose="020B0604020202020204" pitchFamily="34" charset="0"/>
              <a:buChar char="•"/>
            </a:pPr>
            <a:r>
              <a:rPr lang="fr-FR" sz="2300" b="1" dirty="0" smtClean="0"/>
              <a:t>Accord signé le 14 Juin 1985 par les trois états du Benelux (Belgique, Pays Bas et Luxembourg), la France et l’Allemagne.</a:t>
            </a:r>
          </a:p>
          <a:p>
            <a:pPr marL="285750" indent="-285750" algn="just">
              <a:buFont typeface="Arial" panose="020B0604020202020204" pitchFamily="34" charset="0"/>
              <a:buChar char="•"/>
            </a:pPr>
            <a:endParaRPr lang="fr-FR" sz="2300" b="1" dirty="0" smtClean="0"/>
          </a:p>
          <a:p>
            <a:pPr marL="285750" indent="-285750" algn="just">
              <a:buFont typeface="Arial" panose="020B0604020202020204" pitchFamily="34" charset="0"/>
              <a:buChar char="•"/>
            </a:pPr>
            <a:r>
              <a:rPr lang="fr-FR" sz="2300" b="1" dirty="0" smtClean="0"/>
              <a:t>Schengen est le nom d’un village Luxembourgeois où a été signé l’accord. Le choix de ce lieu est symbolique </a:t>
            </a:r>
            <a:r>
              <a:rPr lang="fr-FR" sz="2300" b="1" dirty="0" err="1" smtClean="0"/>
              <a:t>puiqu’il</a:t>
            </a:r>
            <a:r>
              <a:rPr lang="fr-FR" sz="2300" b="1" dirty="0" smtClean="0"/>
              <a:t> s’agit d’un </a:t>
            </a:r>
            <a:r>
              <a:rPr lang="fr-FR" sz="2300" b="1" dirty="0" err="1" smtClean="0"/>
              <a:t>tripoint</a:t>
            </a:r>
            <a:r>
              <a:rPr lang="fr-FR" sz="2300" b="1" dirty="0" smtClean="0"/>
              <a:t> frontalier entre le Benelux, la France et l’Allemagne. </a:t>
            </a:r>
          </a:p>
          <a:p>
            <a:pPr marL="285750" indent="-285750" algn="just">
              <a:buFont typeface="Arial" panose="020B0604020202020204" pitchFamily="34" charset="0"/>
              <a:buChar char="•"/>
            </a:pPr>
            <a:endParaRPr lang="fr-FR" sz="2300" b="1" dirty="0" smtClean="0"/>
          </a:p>
          <a:p>
            <a:pPr marL="285750" indent="-285750" algn="just">
              <a:buFont typeface="Arial" panose="020B0604020202020204" pitchFamily="34" charset="0"/>
              <a:buChar char="•"/>
            </a:pPr>
            <a:r>
              <a:rPr lang="fr-FR" sz="2300" b="1" dirty="0" smtClean="0"/>
              <a:t>L’accord est mis en application en 1995, il consiste maintenant de 26 états membres et permet la libre circulation.</a:t>
            </a:r>
            <a:endParaRPr lang="fr-FR" sz="2300" b="1" dirty="0"/>
          </a:p>
        </p:txBody>
      </p:sp>
    </p:spTree>
    <p:extLst>
      <p:ext uri="{BB962C8B-B14F-4D97-AF65-F5344CB8AC3E}">
        <p14:creationId xmlns:p14="http://schemas.microsoft.com/office/powerpoint/2010/main" val="2946434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7516" y="163701"/>
            <a:ext cx="7070222" cy="656823"/>
          </a:xfrm>
        </p:spPr>
        <p:txBody>
          <a:bodyPr>
            <a:normAutofit fontScale="90000"/>
          </a:bodyPr>
          <a:lstStyle/>
          <a:p>
            <a:r>
              <a:rPr lang="en-GB" b="1" dirty="0" err="1" smtClean="0">
                <a:latin typeface="Aharoni" panose="02010803020104030203" pitchFamily="2" charset="-79"/>
                <a:cs typeface="Aharoni" panose="02010803020104030203" pitchFamily="2" charset="-79"/>
              </a:rPr>
              <a:t>L’espace</a:t>
            </a:r>
            <a:r>
              <a:rPr lang="en-GB" b="1" dirty="0" smtClean="0">
                <a:latin typeface="Aharoni" panose="02010803020104030203" pitchFamily="2" charset="-79"/>
                <a:cs typeface="Aharoni" panose="02010803020104030203" pitchFamily="2" charset="-79"/>
              </a:rPr>
              <a:t> Schengen</a:t>
            </a:r>
            <a:endParaRPr lang="fr-FR" b="1" dirty="0">
              <a:latin typeface="Aharoni" panose="02010803020104030203" pitchFamily="2" charset="-79"/>
              <a:cs typeface="Aharoni" panose="02010803020104030203" pitchFamily="2" charset="-79"/>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394" y="1232451"/>
            <a:ext cx="8525632" cy="5380383"/>
          </a:xfrm>
          <a:prstGeom prst="rect">
            <a:avLst/>
          </a:prstGeom>
        </p:spPr>
      </p:pic>
      <p:sp>
        <p:nvSpPr>
          <p:cNvPr id="7" name="TextBox 6"/>
          <p:cNvSpPr txBox="1"/>
          <p:nvPr/>
        </p:nvSpPr>
        <p:spPr>
          <a:xfrm>
            <a:off x="0" y="1455470"/>
            <a:ext cx="3825025" cy="4893647"/>
          </a:xfrm>
          <a:prstGeom prst="rect">
            <a:avLst/>
          </a:prstGeom>
          <a:noFill/>
        </p:spPr>
        <p:txBody>
          <a:bodyPr wrap="square" rtlCol="0">
            <a:spAutoFit/>
          </a:bodyPr>
          <a:lstStyle/>
          <a:p>
            <a:pPr marL="285750" indent="-285750">
              <a:buFont typeface="Arial" panose="020B0604020202020204" pitchFamily="34" charset="0"/>
              <a:buChar char="•"/>
            </a:pPr>
            <a:r>
              <a:rPr lang="fr-FR" sz="2400" dirty="0" smtClean="0"/>
              <a:t>Suppression des contrôles policiers et douaniers aux frontières des pays membres.</a:t>
            </a:r>
          </a:p>
          <a:p>
            <a:pPr marL="285750" indent="-285750">
              <a:buFont typeface="Arial" panose="020B0604020202020204" pitchFamily="34" charset="0"/>
              <a:buChar char="•"/>
            </a:pPr>
            <a:endParaRPr lang="fr-FR" sz="2400" dirty="0" smtClean="0"/>
          </a:p>
          <a:p>
            <a:pPr marL="285750" indent="-285750">
              <a:buFont typeface="Arial" panose="020B0604020202020204" pitchFamily="34" charset="0"/>
              <a:buChar char="•"/>
            </a:pPr>
            <a:r>
              <a:rPr lang="fr-FR" sz="2400" dirty="0" smtClean="0"/>
              <a:t>Contrôles renforcés aux frontières extérieures à l’espace.</a:t>
            </a:r>
          </a:p>
          <a:p>
            <a:pPr marL="285750" indent="-285750">
              <a:buFont typeface="Arial" panose="020B0604020202020204" pitchFamily="34" charset="0"/>
              <a:buChar char="•"/>
            </a:pPr>
            <a:endParaRPr lang="fr-FR" sz="2400" dirty="0" smtClean="0"/>
          </a:p>
          <a:p>
            <a:pPr marL="285750" indent="-285750">
              <a:buFont typeface="Arial" panose="020B0604020202020204" pitchFamily="34" charset="0"/>
              <a:buChar char="•"/>
            </a:pPr>
            <a:r>
              <a:rPr lang="fr-FR" sz="2400" dirty="0" smtClean="0"/>
              <a:t>Intensification de la coopération entre les services de Police des différents états membres</a:t>
            </a:r>
            <a:endParaRPr lang="fr-FR" sz="2400" dirty="0"/>
          </a:p>
        </p:txBody>
      </p:sp>
    </p:spTree>
    <p:extLst>
      <p:ext uri="{BB962C8B-B14F-4D97-AF65-F5344CB8AC3E}">
        <p14:creationId xmlns:p14="http://schemas.microsoft.com/office/powerpoint/2010/main" val="212834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6168" y="5364307"/>
            <a:ext cx="10036935" cy="118485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smtClean="0">
                <a:solidFill>
                  <a:schemeClr val="tx1"/>
                </a:solidFill>
              </a:rPr>
              <a:t>L’autre</a:t>
            </a:r>
            <a:r>
              <a:rPr lang="en-GB" sz="2400" b="1" dirty="0" smtClean="0">
                <a:solidFill>
                  <a:schemeClr val="tx1"/>
                </a:solidFill>
              </a:rPr>
              <a:t>		</a:t>
            </a:r>
            <a:r>
              <a:rPr lang="en-GB" sz="2400" b="1" dirty="0" err="1" smtClean="0">
                <a:solidFill>
                  <a:schemeClr val="tx1"/>
                </a:solidFill>
              </a:rPr>
              <a:t>intérieures</a:t>
            </a:r>
            <a:r>
              <a:rPr lang="en-GB" sz="2400" b="1" dirty="0" smtClean="0">
                <a:solidFill>
                  <a:schemeClr val="tx1"/>
                </a:solidFill>
              </a:rPr>
              <a:t>	</a:t>
            </a:r>
            <a:r>
              <a:rPr lang="en-GB" sz="2400" b="1" dirty="0" err="1" smtClean="0">
                <a:solidFill>
                  <a:schemeClr val="tx1"/>
                </a:solidFill>
              </a:rPr>
              <a:t>perdre</a:t>
            </a:r>
            <a:r>
              <a:rPr lang="en-GB" sz="2400" b="1" dirty="0" smtClean="0">
                <a:solidFill>
                  <a:schemeClr val="tx1"/>
                </a:solidFill>
              </a:rPr>
              <a:t>		</a:t>
            </a:r>
            <a:r>
              <a:rPr lang="en-GB" sz="2400" b="1" dirty="0" err="1" smtClean="0">
                <a:solidFill>
                  <a:schemeClr val="tx1"/>
                </a:solidFill>
              </a:rPr>
              <a:t>différentes</a:t>
            </a:r>
            <a:r>
              <a:rPr lang="en-GB" sz="2400" b="1" dirty="0" smtClean="0">
                <a:solidFill>
                  <a:schemeClr val="tx1"/>
                </a:solidFill>
              </a:rPr>
              <a:t>	Union		zone</a:t>
            </a:r>
          </a:p>
          <a:p>
            <a:pPr algn="ctr"/>
            <a:r>
              <a:rPr lang="en-GB" sz="2400" b="1" dirty="0" err="1" smtClean="0">
                <a:solidFill>
                  <a:schemeClr val="tx1"/>
                </a:solidFill>
              </a:rPr>
              <a:t>Visiter</a:t>
            </a:r>
            <a:r>
              <a:rPr lang="en-GB" sz="2400" b="1" dirty="0" smtClean="0">
                <a:solidFill>
                  <a:schemeClr val="tx1"/>
                </a:solidFill>
              </a:rPr>
              <a:t>			sans		</a:t>
            </a:r>
            <a:r>
              <a:rPr lang="en-GB" sz="2400" b="1" dirty="0" err="1" smtClean="0">
                <a:solidFill>
                  <a:schemeClr val="tx1"/>
                </a:solidFill>
              </a:rPr>
              <a:t>signataires</a:t>
            </a:r>
            <a:r>
              <a:rPr lang="en-GB" sz="2400" b="1" dirty="0" smtClean="0">
                <a:solidFill>
                  <a:schemeClr val="tx1"/>
                </a:solidFill>
              </a:rPr>
              <a:t>	</a:t>
            </a:r>
          </a:p>
          <a:p>
            <a:pPr algn="ctr"/>
            <a:r>
              <a:rPr lang="en-GB" sz="2400" b="1" dirty="0" smtClean="0">
                <a:solidFill>
                  <a:schemeClr val="tx1"/>
                </a:solidFill>
              </a:rPr>
              <a:t>passer			</a:t>
            </a:r>
            <a:r>
              <a:rPr lang="en-GB" sz="2400" b="1" dirty="0" err="1" smtClean="0">
                <a:solidFill>
                  <a:schemeClr val="tx1"/>
                </a:solidFill>
              </a:rPr>
              <a:t>supplémentaires</a:t>
            </a:r>
            <a:r>
              <a:rPr lang="en-GB" sz="2400" b="1" dirty="0" smtClean="0">
                <a:solidFill>
                  <a:schemeClr val="tx1"/>
                </a:solidFill>
              </a:rPr>
              <a:t> 		</a:t>
            </a:r>
            <a:r>
              <a:rPr lang="en-GB" sz="2400" b="1" dirty="0" err="1" smtClean="0">
                <a:solidFill>
                  <a:schemeClr val="tx1"/>
                </a:solidFill>
              </a:rPr>
              <a:t>personnes</a:t>
            </a:r>
            <a:endParaRPr lang="fr-FR" sz="2400" b="1" dirty="0">
              <a:solidFill>
                <a:schemeClr val="tx1"/>
              </a:solidFill>
            </a:endParaRPr>
          </a:p>
        </p:txBody>
      </p:sp>
      <p:sp>
        <p:nvSpPr>
          <p:cNvPr id="4" name="Rectangle 3"/>
          <p:cNvSpPr/>
          <p:nvPr/>
        </p:nvSpPr>
        <p:spPr>
          <a:xfrm>
            <a:off x="1080888" y="1337797"/>
            <a:ext cx="10036935" cy="3693318"/>
          </a:xfrm>
          <a:prstGeom prst="rect">
            <a:avLst/>
          </a:prstGeom>
          <a:ln w="38100" cmpd="sng">
            <a:solidFill>
              <a:schemeClr val="tx1"/>
            </a:solidFill>
          </a:ln>
        </p:spPr>
        <p:txBody>
          <a:bodyPr wrap="square">
            <a:spAutoFit/>
          </a:bodyPr>
          <a:lstStyle/>
          <a:p>
            <a:pPr algn="just"/>
            <a:r>
              <a:rPr lang="fr-FR" sz="2600" b="1" dirty="0"/>
              <a:t>Transiter d'un pays à </a:t>
            </a:r>
            <a:r>
              <a:rPr lang="fr-FR" sz="2600" b="1" dirty="0" smtClean="0"/>
              <a:t>__________ </a:t>
            </a:r>
            <a:r>
              <a:rPr lang="fr-FR" sz="2600" b="1" dirty="0"/>
              <a:t>à l'intérieur de la </a:t>
            </a:r>
            <a:r>
              <a:rPr lang="fr-FR" sz="2600" b="1" dirty="0" smtClean="0"/>
              <a:t>__________ Schengen </a:t>
            </a:r>
            <a:r>
              <a:rPr lang="fr-FR" sz="2600" b="1" dirty="0"/>
              <a:t>se fait </a:t>
            </a:r>
            <a:r>
              <a:rPr lang="fr-FR" sz="2600" b="1" dirty="0" smtClean="0"/>
              <a:t>___________ </a:t>
            </a:r>
            <a:r>
              <a:rPr lang="fr-FR" sz="2600" b="1" dirty="0"/>
              <a:t>contrôle. En effet, le visa Schengen permet de </a:t>
            </a:r>
            <a:r>
              <a:rPr lang="fr-FR" sz="2600" b="1" dirty="0" smtClean="0"/>
              <a:t>____________ </a:t>
            </a:r>
            <a:r>
              <a:rPr lang="fr-FR" sz="2600" b="1" dirty="0"/>
              <a:t>tous les pays de l'espace Schengen et de </a:t>
            </a:r>
            <a:r>
              <a:rPr lang="fr-FR" sz="2600" b="1" dirty="0" smtClean="0"/>
              <a:t>__________ </a:t>
            </a:r>
            <a:r>
              <a:rPr lang="fr-FR" sz="2600" b="1" dirty="0"/>
              <a:t>les frontières </a:t>
            </a:r>
            <a:r>
              <a:rPr lang="fr-FR" sz="2600" b="1" dirty="0" smtClean="0"/>
              <a:t>___________ </a:t>
            </a:r>
            <a:r>
              <a:rPr lang="fr-FR" sz="2600" b="1" dirty="0"/>
              <a:t>sans formalités </a:t>
            </a:r>
            <a:r>
              <a:rPr lang="fr-FR" sz="2600" b="1" dirty="0" smtClean="0"/>
              <a:t>___________. </a:t>
            </a:r>
            <a:r>
              <a:rPr lang="fr-FR" sz="2600" b="1" dirty="0"/>
              <a:t>Ainsi, disposer d’un visa Schengen permet aux </a:t>
            </a:r>
            <a:r>
              <a:rPr lang="fr-FR" sz="2600" b="1" dirty="0" smtClean="0"/>
              <a:t>___________ </a:t>
            </a:r>
            <a:r>
              <a:rPr lang="fr-FR" sz="2600" b="1" dirty="0"/>
              <a:t>voyageant au sein des pays </a:t>
            </a:r>
            <a:r>
              <a:rPr lang="fr-FR" sz="2600" b="1" dirty="0" smtClean="0"/>
              <a:t>___________ </a:t>
            </a:r>
            <a:r>
              <a:rPr lang="fr-FR" sz="2600" b="1" dirty="0"/>
              <a:t>des accords de Schengen de pouvoir se déplacer aisément, sans </a:t>
            </a:r>
            <a:r>
              <a:rPr lang="fr-FR" sz="2600" b="1" dirty="0" smtClean="0"/>
              <a:t>__________ </a:t>
            </a:r>
            <a:r>
              <a:rPr lang="fr-FR" sz="2600" b="1" dirty="0"/>
              <a:t>trop de temps avec des formalités </a:t>
            </a:r>
            <a:r>
              <a:rPr lang="fr-FR" sz="2600" b="1" dirty="0" smtClean="0"/>
              <a:t>lourdes. Attention </a:t>
            </a:r>
            <a:r>
              <a:rPr lang="fr-FR" sz="2600" b="1" dirty="0"/>
              <a:t>toutefois, </a:t>
            </a:r>
            <a:r>
              <a:rPr lang="fr-FR" sz="2600" b="1" dirty="0" smtClean="0"/>
              <a:t>l‘__________ </a:t>
            </a:r>
            <a:r>
              <a:rPr lang="fr-FR" sz="2600" b="1" dirty="0"/>
              <a:t>Européenne et l'espace Schengen sont deux zones </a:t>
            </a:r>
            <a:r>
              <a:rPr lang="fr-FR" sz="2600" b="1" dirty="0" smtClean="0"/>
              <a:t>____________!</a:t>
            </a:r>
            <a:endParaRPr lang="fr-FR" sz="2600" b="1" dirty="0"/>
          </a:p>
        </p:txBody>
      </p:sp>
      <p:sp>
        <p:nvSpPr>
          <p:cNvPr id="2" name="TextBox 1"/>
          <p:cNvSpPr txBox="1"/>
          <p:nvPr/>
        </p:nvSpPr>
        <p:spPr>
          <a:xfrm>
            <a:off x="986810" y="0"/>
            <a:ext cx="6532057" cy="707886"/>
          </a:xfrm>
          <a:prstGeom prst="rect">
            <a:avLst/>
          </a:prstGeom>
          <a:noFill/>
        </p:spPr>
        <p:txBody>
          <a:bodyPr wrap="none" rtlCol="0">
            <a:spAutoFit/>
          </a:bodyPr>
          <a:lstStyle/>
          <a:p>
            <a:r>
              <a:rPr lang="en-GB" sz="4000" b="1" dirty="0" err="1" smtClean="0"/>
              <a:t>C’est</a:t>
            </a:r>
            <a:r>
              <a:rPr lang="en-GB" sz="4000" b="1" dirty="0" smtClean="0"/>
              <a:t> quoi </a:t>
            </a:r>
            <a:r>
              <a:rPr lang="en-GB" sz="4000" b="1" dirty="0" err="1"/>
              <a:t>l</a:t>
            </a:r>
            <a:r>
              <a:rPr lang="en-GB" sz="4000" b="1" dirty="0" err="1" smtClean="0"/>
              <a:t>’espace</a:t>
            </a:r>
            <a:r>
              <a:rPr lang="en-GB" sz="4000" b="1" dirty="0" smtClean="0"/>
              <a:t> Schengen?</a:t>
            </a:r>
            <a:endParaRPr lang="fr-FR" sz="4000" b="1" dirty="0"/>
          </a:p>
        </p:txBody>
      </p:sp>
      <p:sp>
        <p:nvSpPr>
          <p:cNvPr id="5" name="TextBox 4"/>
          <p:cNvSpPr txBox="1"/>
          <p:nvPr/>
        </p:nvSpPr>
        <p:spPr>
          <a:xfrm>
            <a:off x="1046626" y="681979"/>
            <a:ext cx="8373957" cy="461665"/>
          </a:xfrm>
          <a:prstGeom prst="rect">
            <a:avLst/>
          </a:prstGeom>
          <a:noFill/>
        </p:spPr>
        <p:txBody>
          <a:bodyPr wrap="none" rtlCol="0">
            <a:spAutoFit/>
          </a:bodyPr>
          <a:lstStyle/>
          <a:p>
            <a:r>
              <a:rPr lang="fr-FR" sz="2400" b="1" dirty="0" smtClean="0"/>
              <a:t>Remplissez les blancs avec les mots qui manquent pour résumer</a:t>
            </a:r>
            <a:endParaRPr lang="fr-FR" sz="24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5206" y="107957"/>
            <a:ext cx="759779" cy="661455"/>
          </a:xfrm>
          <a:prstGeom prst="rect">
            <a:avLst/>
          </a:prstGeom>
        </p:spPr>
      </p:pic>
    </p:spTree>
    <p:extLst>
      <p:ext uri="{BB962C8B-B14F-4D97-AF65-F5344CB8AC3E}">
        <p14:creationId xmlns:p14="http://schemas.microsoft.com/office/powerpoint/2010/main" val="3942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4932" y="2229456"/>
            <a:ext cx="10036935" cy="3293209"/>
          </a:xfrm>
          <a:prstGeom prst="rect">
            <a:avLst/>
          </a:prstGeom>
          <a:ln w="38100" cmpd="sng">
            <a:solidFill>
              <a:schemeClr val="tx1"/>
            </a:solidFill>
          </a:ln>
        </p:spPr>
        <p:txBody>
          <a:bodyPr wrap="square">
            <a:spAutoFit/>
          </a:bodyPr>
          <a:lstStyle/>
          <a:p>
            <a:pPr algn="just"/>
            <a:r>
              <a:rPr lang="fr-FR" sz="2600" b="1" dirty="0"/>
              <a:t>Transiter d'un pays à </a:t>
            </a:r>
            <a:r>
              <a:rPr lang="fr-FR" sz="2600" b="1" dirty="0" smtClean="0">
                <a:solidFill>
                  <a:srgbClr val="FF0000"/>
                </a:solidFill>
              </a:rPr>
              <a:t>l’autre</a:t>
            </a:r>
            <a:r>
              <a:rPr lang="fr-FR" sz="2600" b="1" dirty="0" smtClean="0"/>
              <a:t> </a:t>
            </a:r>
            <a:r>
              <a:rPr lang="fr-FR" sz="2600" b="1" dirty="0"/>
              <a:t>à l'intérieur de la </a:t>
            </a:r>
            <a:r>
              <a:rPr lang="fr-FR" sz="2600" b="1" dirty="0" smtClean="0">
                <a:solidFill>
                  <a:srgbClr val="FF0000"/>
                </a:solidFill>
              </a:rPr>
              <a:t>zone</a:t>
            </a:r>
            <a:r>
              <a:rPr lang="fr-FR" sz="2600" b="1" dirty="0" smtClean="0"/>
              <a:t> Schengen </a:t>
            </a:r>
            <a:r>
              <a:rPr lang="fr-FR" sz="2600" b="1" dirty="0"/>
              <a:t>se fait </a:t>
            </a:r>
            <a:r>
              <a:rPr lang="fr-FR" sz="2600" b="1" dirty="0" smtClean="0">
                <a:solidFill>
                  <a:srgbClr val="FF0000"/>
                </a:solidFill>
              </a:rPr>
              <a:t>sans</a:t>
            </a:r>
            <a:r>
              <a:rPr lang="fr-FR" sz="2600" b="1" dirty="0" smtClean="0"/>
              <a:t> </a:t>
            </a:r>
            <a:r>
              <a:rPr lang="fr-FR" sz="2600" b="1" dirty="0"/>
              <a:t>contrôle. En effet, le visa Schengen permet de </a:t>
            </a:r>
            <a:r>
              <a:rPr lang="fr-FR" sz="2600" b="1" dirty="0" smtClean="0">
                <a:solidFill>
                  <a:srgbClr val="FF0000"/>
                </a:solidFill>
              </a:rPr>
              <a:t>visiter</a:t>
            </a:r>
            <a:r>
              <a:rPr lang="fr-FR" sz="2600" b="1" dirty="0" smtClean="0"/>
              <a:t> </a:t>
            </a:r>
            <a:r>
              <a:rPr lang="fr-FR" sz="2600" b="1" dirty="0"/>
              <a:t>tous les pays de l'espace Schengen et de </a:t>
            </a:r>
            <a:r>
              <a:rPr lang="fr-FR" sz="2600" b="1" dirty="0" smtClean="0">
                <a:solidFill>
                  <a:srgbClr val="FF0000"/>
                </a:solidFill>
              </a:rPr>
              <a:t>passer</a:t>
            </a:r>
            <a:r>
              <a:rPr lang="fr-FR" sz="2600" b="1" dirty="0" smtClean="0"/>
              <a:t> </a:t>
            </a:r>
            <a:r>
              <a:rPr lang="fr-FR" sz="2600" b="1" dirty="0"/>
              <a:t>les frontières </a:t>
            </a:r>
            <a:r>
              <a:rPr lang="fr-FR" sz="2600" b="1" dirty="0" smtClean="0">
                <a:solidFill>
                  <a:srgbClr val="FF0000"/>
                </a:solidFill>
              </a:rPr>
              <a:t>intérieures</a:t>
            </a:r>
            <a:r>
              <a:rPr lang="fr-FR" sz="2600" b="1" dirty="0" smtClean="0"/>
              <a:t> </a:t>
            </a:r>
            <a:r>
              <a:rPr lang="fr-FR" sz="2600" b="1" dirty="0"/>
              <a:t>sans formalités </a:t>
            </a:r>
            <a:r>
              <a:rPr lang="fr-FR" sz="2600" b="1" dirty="0" smtClean="0">
                <a:solidFill>
                  <a:srgbClr val="FF0000"/>
                </a:solidFill>
              </a:rPr>
              <a:t>supplémentaires</a:t>
            </a:r>
            <a:r>
              <a:rPr lang="fr-FR" sz="2600" b="1" dirty="0" smtClean="0"/>
              <a:t>. </a:t>
            </a:r>
            <a:r>
              <a:rPr lang="fr-FR" sz="2600" b="1" dirty="0"/>
              <a:t>Ainsi, disposer d’un visa Schengen permet aux </a:t>
            </a:r>
            <a:r>
              <a:rPr lang="fr-FR" sz="2600" b="1" dirty="0" smtClean="0">
                <a:solidFill>
                  <a:srgbClr val="FF0000"/>
                </a:solidFill>
              </a:rPr>
              <a:t>personnes</a:t>
            </a:r>
            <a:r>
              <a:rPr lang="fr-FR" sz="2600" b="1" dirty="0" smtClean="0"/>
              <a:t> </a:t>
            </a:r>
            <a:r>
              <a:rPr lang="fr-FR" sz="2600" b="1" dirty="0"/>
              <a:t>voyageant au sein des pays </a:t>
            </a:r>
            <a:r>
              <a:rPr lang="fr-FR" sz="2600" b="1" dirty="0" smtClean="0">
                <a:solidFill>
                  <a:srgbClr val="FF0000"/>
                </a:solidFill>
              </a:rPr>
              <a:t>signataires</a:t>
            </a:r>
            <a:r>
              <a:rPr lang="fr-FR" sz="2600" b="1" dirty="0" smtClean="0"/>
              <a:t> </a:t>
            </a:r>
            <a:r>
              <a:rPr lang="fr-FR" sz="2600" b="1" dirty="0"/>
              <a:t>des accords de Schengen de pouvoir se déplacer aisément, sans </a:t>
            </a:r>
            <a:r>
              <a:rPr lang="fr-FR" sz="2600" b="1" dirty="0" smtClean="0">
                <a:solidFill>
                  <a:srgbClr val="FF0000"/>
                </a:solidFill>
              </a:rPr>
              <a:t>perdre</a:t>
            </a:r>
            <a:r>
              <a:rPr lang="fr-FR" sz="2600" b="1" dirty="0" smtClean="0"/>
              <a:t> </a:t>
            </a:r>
            <a:r>
              <a:rPr lang="fr-FR" sz="2600" b="1" dirty="0"/>
              <a:t>trop de temps avec des formalités </a:t>
            </a:r>
            <a:r>
              <a:rPr lang="fr-FR" sz="2600" b="1" dirty="0" smtClean="0"/>
              <a:t>lourdes. Attention </a:t>
            </a:r>
            <a:r>
              <a:rPr lang="fr-FR" sz="2600" b="1" dirty="0"/>
              <a:t>toutefois, </a:t>
            </a:r>
            <a:r>
              <a:rPr lang="fr-FR" sz="2600" b="1" dirty="0" smtClean="0"/>
              <a:t>l‘</a:t>
            </a:r>
            <a:r>
              <a:rPr lang="fr-FR" sz="2600" b="1" dirty="0" smtClean="0">
                <a:solidFill>
                  <a:srgbClr val="FF0000"/>
                </a:solidFill>
              </a:rPr>
              <a:t>Union</a:t>
            </a:r>
            <a:r>
              <a:rPr lang="fr-FR" sz="2600" b="1" dirty="0" smtClean="0"/>
              <a:t> </a:t>
            </a:r>
            <a:r>
              <a:rPr lang="fr-FR" sz="2600" b="1" dirty="0"/>
              <a:t>Européenne et l'espace Schengen sont deux zones </a:t>
            </a:r>
            <a:r>
              <a:rPr lang="fr-FR" sz="2600" b="1" dirty="0" smtClean="0">
                <a:solidFill>
                  <a:srgbClr val="FF0000"/>
                </a:solidFill>
              </a:rPr>
              <a:t>différentes</a:t>
            </a:r>
            <a:r>
              <a:rPr lang="fr-FR" sz="2600" b="1" dirty="0" smtClean="0"/>
              <a:t>!</a:t>
            </a:r>
            <a:endParaRPr lang="fr-FR" sz="2600" b="1" dirty="0"/>
          </a:p>
        </p:txBody>
      </p:sp>
      <p:sp>
        <p:nvSpPr>
          <p:cNvPr id="2" name="TextBox 1"/>
          <p:cNvSpPr txBox="1"/>
          <p:nvPr/>
        </p:nvSpPr>
        <p:spPr>
          <a:xfrm>
            <a:off x="986810" y="0"/>
            <a:ext cx="6532057" cy="707886"/>
          </a:xfrm>
          <a:prstGeom prst="rect">
            <a:avLst/>
          </a:prstGeom>
          <a:noFill/>
        </p:spPr>
        <p:txBody>
          <a:bodyPr wrap="none" rtlCol="0">
            <a:spAutoFit/>
          </a:bodyPr>
          <a:lstStyle/>
          <a:p>
            <a:r>
              <a:rPr lang="en-GB" sz="4000" b="1" dirty="0" err="1" smtClean="0"/>
              <a:t>C’est</a:t>
            </a:r>
            <a:r>
              <a:rPr lang="en-GB" sz="4000" b="1" dirty="0" smtClean="0"/>
              <a:t> quoi </a:t>
            </a:r>
            <a:r>
              <a:rPr lang="en-GB" sz="4000" b="1" dirty="0" err="1"/>
              <a:t>l</a:t>
            </a:r>
            <a:r>
              <a:rPr lang="en-GB" sz="4000" b="1" dirty="0" err="1" smtClean="0"/>
              <a:t>’espace</a:t>
            </a:r>
            <a:r>
              <a:rPr lang="en-GB" sz="4000" b="1" dirty="0" smtClean="0"/>
              <a:t> Schengen?</a:t>
            </a:r>
            <a:endParaRPr lang="fr-FR" sz="4000" b="1" dirty="0"/>
          </a:p>
        </p:txBody>
      </p:sp>
      <p:sp>
        <p:nvSpPr>
          <p:cNvPr id="5" name="TextBox 4"/>
          <p:cNvSpPr txBox="1"/>
          <p:nvPr/>
        </p:nvSpPr>
        <p:spPr>
          <a:xfrm>
            <a:off x="1046626" y="681979"/>
            <a:ext cx="8373957" cy="461665"/>
          </a:xfrm>
          <a:prstGeom prst="rect">
            <a:avLst/>
          </a:prstGeom>
          <a:noFill/>
        </p:spPr>
        <p:txBody>
          <a:bodyPr wrap="none" rtlCol="0">
            <a:spAutoFit/>
          </a:bodyPr>
          <a:lstStyle/>
          <a:p>
            <a:r>
              <a:rPr lang="fr-FR" sz="2400" b="1" dirty="0" smtClean="0"/>
              <a:t>Remplissez les blancs avec les mots qui manquent pour résumer</a:t>
            </a:r>
            <a:endParaRPr lang="fr-FR" sz="24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5206" y="107957"/>
            <a:ext cx="759779" cy="661455"/>
          </a:xfrm>
          <a:prstGeom prst="rect">
            <a:avLst/>
          </a:prstGeom>
        </p:spPr>
      </p:pic>
      <p:sp>
        <p:nvSpPr>
          <p:cNvPr id="7" name="TextBox 6"/>
          <p:cNvSpPr txBox="1"/>
          <p:nvPr/>
        </p:nvSpPr>
        <p:spPr>
          <a:xfrm>
            <a:off x="8565982" y="1472587"/>
            <a:ext cx="2368757" cy="584776"/>
          </a:xfrm>
          <a:prstGeom prst="rect">
            <a:avLst/>
          </a:prstGeom>
          <a:noFill/>
        </p:spPr>
        <p:txBody>
          <a:bodyPr wrap="none" rtlCol="0">
            <a:spAutoFit/>
          </a:bodyPr>
          <a:lstStyle/>
          <a:p>
            <a:r>
              <a:rPr lang="fr-FR" sz="3200" b="1" dirty="0" smtClean="0">
                <a:solidFill>
                  <a:srgbClr val="FF0000"/>
                </a:solidFill>
              </a:rPr>
              <a:t>Les réponses</a:t>
            </a:r>
            <a:endParaRPr lang="fr-FR" sz="3200" b="1" dirty="0">
              <a:solidFill>
                <a:srgbClr val="FF0000"/>
              </a:solidFill>
            </a:endParaRPr>
          </a:p>
        </p:txBody>
      </p:sp>
    </p:spTree>
    <p:extLst>
      <p:ext uri="{BB962C8B-B14F-4D97-AF65-F5344CB8AC3E}">
        <p14:creationId xmlns:p14="http://schemas.microsoft.com/office/powerpoint/2010/main" val="2987558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46"/>
            <a:ext cx="10515600" cy="783223"/>
          </a:xfrm>
        </p:spPr>
        <p:txBody>
          <a:bodyPr>
            <a:normAutofit/>
          </a:bodyPr>
          <a:lstStyle/>
          <a:p>
            <a:r>
              <a:rPr lang="fr-FR" b="1" dirty="0" smtClean="0"/>
              <a:t>La politique Migratoire</a:t>
            </a:r>
            <a:endParaRPr lang="fr-FR" b="1" dirty="0"/>
          </a:p>
        </p:txBody>
      </p:sp>
      <p:sp>
        <p:nvSpPr>
          <p:cNvPr id="3" name="Content Placeholder 2"/>
          <p:cNvSpPr>
            <a:spLocks noGrp="1"/>
          </p:cNvSpPr>
          <p:nvPr>
            <p:ph idx="1"/>
          </p:nvPr>
        </p:nvSpPr>
        <p:spPr>
          <a:xfrm>
            <a:off x="892244" y="2001255"/>
            <a:ext cx="10515600" cy="4351338"/>
          </a:xfrm>
          <a:solidFill>
            <a:schemeClr val="accent6">
              <a:lumMod val="20000"/>
              <a:lumOff val="80000"/>
            </a:schemeClr>
          </a:solidFill>
          <a:ln w="38100" cmpd="sng">
            <a:solidFill>
              <a:schemeClr val="tx1"/>
            </a:solidFill>
          </a:ln>
        </p:spPr>
        <p:txBody>
          <a:bodyPr>
            <a:normAutofit/>
          </a:bodyPr>
          <a:lstStyle/>
          <a:p>
            <a:pPr marL="0" indent="0">
              <a:buNone/>
            </a:pPr>
            <a:r>
              <a:rPr lang="fr-FR" b="1" dirty="0" smtClean="0"/>
              <a:t>1. Qu’est-ce qu’une politique migratoire?</a:t>
            </a:r>
          </a:p>
          <a:p>
            <a:pPr marL="0" indent="0">
              <a:buNone/>
            </a:pPr>
            <a:r>
              <a:rPr lang="fr-FR" b="1" dirty="0" smtClean="0"/>
              <a:t>2. Quels sont les quatre pôles principaux sur laquelle agit la politique migratoire?</a:t>
            </a:r>
          </a:p>
          <a:p>
            <a:pPr marL="0" indent="0">
              <a:buNone/>
            </a:pPr>
            <a:r>
              <a:rPr lang="fr-FR" b="1" dirty="0" smtClean="0"/>
              <a:t>3. Quel est le rôle de l’agence </a:t>
            </a:r>
            <a:r>
              <a:rPr lang="fr-FR" b="1" dirty="0" err="1" smtClean="0"/>
              <a:t>Frontex</a:t>
            </a:r>
            <a:r>
              <a:rPr lang="fr-FR" b="1" dirty="0" smtClean="0"/>
              <a:t>?</a:t>
            </a:r>
          </a:p>
          <a:p>
            <a:pPr marL="0" indent="0">
              <a:buNone/>
            </a:pPr>
            <a:r>
              <a:rPr lang="fr-FR" b="1" dirty="0" smtClean="0"/>
              <a:t>4. Que distingue-t-on dans les entrées de l’espace Schengen?</a:t>
            </a:r>
          </a:p>
          <a:p>
            <a:pPr marL="0" indent="0">
              <a:buNone/>
            </a:pPr>
            <a:r>
              <a:rPr lang="fr-FR" b="1" dirty="0" smtClean="0"/>
              <a:t>5. Comment est faite la répartition des migrants?</a:t>
            </a:r>
          </a:p>
          <a:p>
            <a:pPr marL="0" indent="0">
              <a:buNone/>
            </a:pPr>
            <a:r>
              <a:rPr lang="fr-FR" b="1" dirty="0" smtClean="0"/>
              <a:t>6. Quels sont les obstacles que l’on peut rencontrer au niveau de l’intégration?</a:t>
            </a:r>
          </a:p>
          <a:p>
            <a:pPr marL="0" indent="0">
              <a:buNone/>
            </a:pPr>
            <a:r>
              <a:rPr lang="fr-FR" b="1" dirty="0" smtClean="0"/>
              <a:t>7. Quelles sont les lacunes de la politique migratoire en </a:t>
            </a:r>
            <a:r>
              <a:rPr lang="fr-FR" b="1" dirty="0"/>
              <a:t>E</a:t>
            </a:r>
            <a:r>
              <a:rPr lang="fr-FR" b="1" dirty="0" smtClean="0"/>
              <a:t>urope?</a:t>
            </a:r>
          </a:p>
        </p:txBody>
      </p:sp>
      <p:sp>
        <p:nvSpPr>
          <p:cNvPr id="4" name="TextBox 3"/>
          <p:cNvSpPr txBox="1"/>
          <p:nvPr/>
        </p:nvSpPr>
        <p:spPr>
          <a:xfrm>
            <a:off x="932260" y="945698"/>
            <a:ext cx="6827685" cy="523220"/>
          </a:xfrm>
          <a:prstGeom prst="rect">
            <a:avLst/>
          </a:prstGeom>
          <a:noFill/>
        </p:spPr>
        <p:txBody>
          <a:bodyPr wrap="none" rtlCol="0">
            <a:spAutoFit/>
          </a:bodyPr>
          <a:lstStyle/>
          <a:p>
            <a:r>
              <a:rPr lang="fr-FR" sz="2800" b="1" dirty="0" smtClean="0"/>
              <a:t>Regardez la vidéo et répondez aux questions</a:t>
            </a:r>
            <a:endParaRPr lang="fr-FR" sz="2800" b="1" dirty="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3529" y="0"/>
            <a:ext cx="689009" cy="68900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45454" y="88043"/>
            <a:ext cx="747543" cy="627986"/>
          </a:xfrm>
          <a:prstGeom prst="rect">
            <a:avLst/>
          </a:prstGeom>
        </p:spPr>
      </p:pic>
    </p:spTree>
    <p:extLst>
      <p:ext uri="{BB962C8B-B14F-4D97-AF65-F5344CB8AC3E}">
        <p14:creationId xmlns:p14="http://schemas.microsoft.com/office/powerpoint/2010/main" val="3677721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111" y="0"/>
            <a:ext cx="10972800" cy="548282"/>
          </a:xfrm>
        </p:spPr>
        <p:txBody>
          <a:bodyPr>
            <a:noAutofit/>
          </a:bodyPr>
          <a:lstStyle/>
          <a:p>
            <a:r>
              <a:rPr lang="fr-FR" b="1" dirty="0" smtClean="0"/>
              <a:t>La politique Migratoire</a:t>
            </a:r>
            <a:endParaRPr lang="fr-FR" b="1" dirty="0"/>
          </a:p>
        </p:txBody>
      </p:sp>
      <p:sp>
        <p:nvSpPr>
          <p:cNvPr id="3" name="Content Placeholder 2"/>
          <p:cNvSpPr>
            <a:spLocks noGrp="1"/>
          </p:cNvSpPr>
          <p:nvPr>
            <p:ph idx="1"/>
          </p:nvPr>
        </p:nvSpPr>
        <p:spPr>
          <a:xfrm>
            <a:off x="445864" y="1550345"/>
            <a:ext cx="11052008" cy="4974971"/>
          </a:xfrm>
          <a:ln w="38100" cmpd="sng">
            <a:solidFill>
              <a:schemeClr val="tx1"/>
            </a:solidFill>
          </a:ln>
        </p:spPr>
        <p:txBody>
          <a:bodyPr>
            <a:noAutofit/>
          </a:bodyPr>
          <a:lstStyle/>
          <a:p>
            <a:pPr marL="0" indent="0">
              <a:buNone/>
            </a:pPr>
            <a:r>
              <a:rPr lang="fr-FR" sz="2200" b="1" dirty="0" smtClean="0"/>
              <a:t>1. C’est un texte de loi qui regroupe des principes généraux par lesquels un gouvernement est guidé dans sa gestion de l’immigration</a:t>
            </a:r>
          </a:p>
          <a:p>
            <a:pPr marL="0" indent="0">
              <a:buNone/>
            </a:pPr>
            <a:r>
              <a:rPr lang="fr-FR" sz="2200" b="1" dirty="0" smtClean="0"/>
              <a:t>2. Les quatre pôles principaux sur laquelle agit la politique migratoire sont: l’entrée, la répartition, l’intégration et le devoir moral</a:t>
            </a:r>
          </a:p>
          <a:p>
            <a:pPr marL="0" indent="0">
              <a:buNone/>
            </a:pPr>
            <a:r>
              <a:rPr lang="fr-FR" sz="2200" b="1" dirty="0" smtClean="0"/>
              <a:t>3. L’organisme </a:t>
            </a:r>
            <a:r>
              <a:rPr lang="fr-FR" sz="2200" b="1" dirty="0" err="1" smtClean="0"/>
              <a:t>Frontex</a:t>
            </a:r>
            <a:r>
              <a:rPr lang="fr-FR" sz="2200" b="1" dirty="0"/>
              <a:t> </a:t>
            </a:r>
            <a:r>
              <a:rPr lang="fr-FR" sz="2200" b="1" dirty="0" smtClean="0"/>
              <a:t>a pour but de surveiller les frontières de l’Europe et de limiter l’afflux des clandestins. Il est financé par l’Union Européenne.</a:t>
            </a:r>
          </a:p>
          <a:p>
            <a:pPr marL="0" indent="0">
              <a:buNone/>
            </a:pPr>
            <a:r>
              <a:rPr lang="fr-FR" sz="2200" b="1" dirty="0" smtClean="0"/>
              <a:t>4. On distingue les entrées légales et illégales</a:t>
            </a:r>
          </a:p>
          <a:p>
            <a:pPr marL="0" indent="0">
              <a:buNone/>
            </a:pPr>
            <a:r>
              <a:rPr lang="fr-FR" sz="2200" b="1" dirty="0" smtClean="0"/>
              <a:t>5. Les migrants légaux choisissent leur pays de destination, les migrants clandestins sont répartis dans les pays membres.</a:t>
            </a:r>
          </a:p>
          <a:p>
            <a:pPr marL="0" indent="0">
              <a:buNone/>
            </a:pPr>
            <a:r>
              <a:rPr lang="fr-FR" sz="2200" b="1" dirty="0" smtClean="0"/>
              <a:t>6. Les obstacles sont la vision négative des étrangers, le manque d’information, la langue, la culture, le renouvellement du visa …</a:t>
            </a:r>
          </a:p>
          <a:p>
            <a:pPr marL="0" indent="0">
              <a:buNone/>
            </a:pPr>
            <a:r>
              <a:rPr lang="fr-FR" sz="2200" b="1" dirty="0" smtClean="0"/>
              <a:t>7. Les traités signés sont non-contraignants et chaque pays applique ses propres règles donc les démarches administratives sont différentes ainsi que la politique d’intégration.</a:t>
            </a:r>
          </a:p>
        </p:txBody>
      </p:sp>
      <p:sp>
        <p:nvSpPr>
          <p:cNvPr id="4" name="TextBox 3"/>
          <p:cNvSpPr txBox="1"/>
          <p:nvPr/>
        </p:nvSpPr>
        <p:spPr>
          <a:xfrm>
            <a:off x="7577263" y="521263"/>
            <a:ext cx="2368757" cy="584776"/>
          </a:xfrm>
          <a:prstGeom prst="rect">
            <a:avLst/>
          </a:prstGeom>
          <a:noFill/>
        </p:spPr>
        <p:txBody>
          <a:bodyPr wrap="none" rtlCol="0">
            <a:spAutoFit/>
          </a:bodyPr>
          <a:lstStyle/>
          <a:p>
            <a:r>
              <a:rPr lang="fr-FR" sz="3200" b="1" dirty="0" smtClean="0">
                <a:solidFill>
                  <a:srgbClr val="FF0000"/>
                </a:solidFill>
              </a:rPr>
              <a:t>Les réponses</a:t>
            </a:r>
            <a:endParaRPr lang="fr-FR" sz="3200" b="1" dirty="0">
              <a:solidFill>
                <a:srgbClr val="FF0000"/>
              </a:solidFill>
            </a:endParaRP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6537" y="0"/>
            <a:ext cx="829108" cy="829108"/>
          </a:xfrm>
          <a:prstGeom prst="rect">
            <a:avLst/>
          </a:prstGeom>
        </p:spPr>
      </p:pic>
    </p:spTree>
    <p:extLst>
      <p:ext uri="{BB962C8B-B14F-4D97-AF65-F5344CB8AC3E}">
        <p14:creationId xmlns:p14="http://schemas.microsoft.com/office/powerpoint/2010/main" val="4261380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3352</TotalTime>
  <Words>1500</Words>
  <Application>Microsoft Office PowerPoint</Application>
  <PresentationFormat>Widescreen</PresentationFormat>
  <Paragraphs>155</Paragraphs>
  <Slides>23</Slides>
  <Notes>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Aharoni</vt:lpstr>
      <vt:lpstr>Arial</vt:lpstr>
      <vt:lpstr>Calibri</vt:lpstr>
      <vt:lpstr>Calibri Light</vt:lpstr>
      <vt:lpstr>Cambria</vt:lpstr>
      <vt:lpstr>Times New Roman</vt:lpstr>
      <vt:lpstr>Office Theme</vt:lpstr>
      <vt:lpstr>PowerPoint Presentation</vt:lpstr>
      <vt:lpstr>Les objectifs:</vt:lpstr>
      <vt:lpstr>Pour commencer:</vt:lpstr>
      <vt:lpstr>L’espace Schengen</vt:lpstr>
      <vt:lpstr>L’espace Schengen</vt:lpstr>
      <vt:lpstr>PowerPoint Presentation</vt:lpstr>
      <vt:lpstr>PowerPoint Presentation</vt:lpstr>
      <vt:lpstr>La politique Migratoire</vt:lpstr>
      <vt:lpstr>La politique Migratoire</vt:lpstr>
      <vt:lpstr>Les accords de Schengen</vt:lpstr>
      <vt:lpstr>La loi de 2009</vt:lpstr>
      <vt:lpstr>La loi de 2009</vt:lpstr>
      <vt:lpstr>Lisez et remplissez les blancs</vt:lpstr>
      <vt:lpstr>PowerPoint Presentation</vt:lpstr>
      <vt:lpstr>PowerPoint Presentation</vt:lpstr>
      <vt:lpstr>PowerPoint Presentation</vt:lpstr>
      <vt:lpstr>PowerPoint Presentation</vt:lpstr>
      <vt:lpstr>PowerPoint Presentation</vt:lpstr>
      <vt:lpstr>Exemple de paragraphe</vt:lpstr>
      <vt:lpstr>Traduisez en français</vt:lpstr>
      <vt:lpstr>PowerPoint Presentation</vt:lpstr>
      <vt:lpstr>PowerPoint Presentation</vt:lpstr>
      <vt:lpstr>Les objectifs: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GUILLE</dc:creator>
  <cp:lastModifiedBy>Françoise Marteel</cp:lastModifiedBy>
  <cp:revision>441</cp:revision>
  <cp:lastPrinted>2017-11-21T07:05:18Z</cp:lastPrinted>
  <dcterms:created xsi:type="dcterms:W3CDTF">2017-10-29T09:19:52Z</dcterms:created>
  <dcterms:modified xsi:type="dcterms:W3CDTF">2019-02-14T14:32:42Z</dcterms:modified>
</cp:coreProperties>
</file>