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7" r:id="rId2"/>
    <p:sldId id="392" r:id="rId3"/>
    <p:sldId id="409" r:id="rId4"/>
    <p:sldId id="423" r:id="rId5"/>
    <p:sldId id="410" r:id="rId6"/>
    <p:sldId id="411" r:id="rId7"/>
    <p:sldId id="413" r:id="rId8"/>
    <p:sldId id="414" r:id="rId9"/>
    <p:sldId id="434" r:id="rId10"/>
    <p:sldId id="398" r:id="rId11"/>
    <p:sldId id="426" r:id="rId12"/>
    <p:sldId id="461" r:id="rId13"/>
    <p:sldId id="462" r:id="rId14"/>
    <p:sldId id="463" r:id="rId15"/>
    <p:sldId id="424" r:id="rId16"/>
    <p:sldId id="415" r:id="rId17"/>
    <p:sldId id="430" r:id="rId18"/>
    <p:sldId id="460" r:id="rId19"/>
    <p:sldId id="429" r:id="rId20"/>
  </p:sldIdLst>
  <p:sldSz cx="12192000" cy="6858000"/>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CC"/>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70" autoAdjust="0"/>
    <p:restoredTop sz="94660"/>
  </p:normalViewPr>
  <p:slideViewPr>
    <p:cSldViewPr snapToGrid="0">
      <p:cViewPr varScale="1">
        <p:scale>
          <a:sx n="109" d="100"/>
          <a:sy n="109" d="100"/>
        </p:scale>
        <p:origin x="456"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722FF365-F60B-4EA8-8B63-C1DF69708A40}" type="datetimeFigureOut">
              <a:rPr lang="fr-FR" smtClean="0"/>
              <a:t>14/02/2019</a:t>
            </a:fld>
            <a:endParaRPr lang="fr-FR"/>
          </a:p>
        </p:txBody>
      </p:sp>
      <p:sp>
        <p:nvSpPr>
          <p:cNvPr id="4" name="Footer Placeholder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61AEEF32-60EF-4A6E-AB98-E6FA3F2B725A}" type="slidenum">
              <a:rPr lang="fr-FR" smtClean="0"/>
              <a:t>‹#›</a:t>
            </a:fld>
            <a:endParaRPr lang="fr-FR"/>
          </a:p>
        </p:txBody>
      </p:sp>
    </p:spTree>
    <p:extLst>
      <p:ext uri="{BB962C8B-B14F-4D97-AF65-F5344CB8AC3E}">
        <p14:creationId xmlns:p14="http://schemas.microsoft.com/office/powerpoint/2010/main" val="2794282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EF5252C6-324E-4A1F-A028-CABD48B3BA7F}" type="datetimeFigureOut">
              <a:rPr lang="fr-FR" smtClean="0"/>
              <a:t>14/02/2019</a:t>
            </a:fld>
            <a:endParaRPr lang="fr-FR"/>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760B39B9-4632-4180-8A4C-CA6539A82B04}" type="slidenum">
              <a:rPr lang="fr-FR" smtClean="0"/>
              <a:t>‹#›</a:t>
            </a:fld>
            <a:endParaRPr lang="fr-FR"/>
          </a:p>
        </p:txBody>
      </p:sp>
    </p:spTree>
    <p:extLst>
      <p:ext uri="{BB962C8B-B14F-4D97-AF65-F5344CB8AC3E}">
        <p14:creationId xmlns:p14="http://schemas.microsoft.com/office/powerpoint/2010/main" val="2984344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Mark out of 20,</a:t>
            </a:r>
            <a:r>
              <a:rPr lang="fr-FR" baseline="0" dirty="0" smtClean="0"/>
              <a:t> </a:t>
            </a:r>
            <a:r>
              <a:rPr lang="fr-FR" baseline="0" dirty="0" err="1" smtClean="0"/>
              <a:t>then</a:t>
            </a:r>
            <a:r>
              <a:rPr lang="fr-FR" baseline="0" dirty="0" smtClean="0"/>
              <a:t> </a:t>
            </a:r>
            <a:r>
              <a:rPr lang="fr-FR" baseline="0" dirty="0" err="1" smtClean="0"/>
              <a:t>divide</a:t>
            </a:r>
            <a:r>
              <a:rPr lang="fr-FR" baseline="0" dirty="0" smtClean="0"/>
              <a:t> by </a:t>
            </a:r>
            <a:r>
              <a:rPr lang="fr-FR" baseline="0" dirty="0" err="1" smtClean="0"/>
              <a:t>two</a:t>
            </a:r>
            <a:r>
              <a:rPr lang="fr-FR" baseline="0" dirty="0" smtClean="0"/>
              <a:t>. Round up for a mark out of 10</a:t>
            </a:r>
            <a:endParaRPr lang="fr-FR" dirty="0"/>
          </a:p>
        </p:txBody>
      </p:sp>
      <p:sp>
        <p:nvSpPr>
          <p:cNvPr id="4" name="Slide Number Placeholder 3"/>
          <p:cNvSpPr>
            <a:spLocks noGrp="1"/>
          </p:cNvSpPr>
          <p:nvPr>
            <p:ph type="sldNum" sz="quarter" idx="10"/>
          </p:nvPr>
        </p:nvSpPr>
        <p:spPr/>
        <p:txBody>
          <a:bodyPr/>
          <a:lstStyle/>
          <a:p>
            <a:fld id="{760B39B9-4632-4180-8A4C-CA6539A82B04}" type="slidenum">
              <a:rPr lang="fr-FR" smtClean="0"/>
              <a:t>17</a:t>
            </a:fld>
            <a:endParaRPr lang="fr-FR"/>
          </a:p>
        </p:txBody>
      </p:sp>
    </p:spTree>
    <p:extLst>
      <p:ext uri="{BB962C8B-B14F-4D97-AF65-F5344CB8AC3E}">
        <p14:creationId xmlns:p14="http://schemas.microsoft.com/office/powerpoint/2010/main" val="1992075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r-F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3CB37D85-D84B-4CFB-BB0A-F4455B32746E}" type="datetimeFigureOut">
              <a:rPr lang="fr-FR" smtClean="0"/>
              <a:t>14/02/2019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1302510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3CB37D85-D84B-4CFB-BB0A-F4455B32746E}" type="datetimeFigureOut">
              <a:rPr lang="fr-FR" smtClean="0"/>
              <a:t>14/02/2019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3241722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3CB37D85-D84B-4CFB-BB0A-F4455B32746E}" type="datetimeFigureOut">
              <a:rPr lang="fr-FR" smtClean="0"/>
              <a:t>14/02/2019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3840618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3CB37D85-D84B-4CFB-BB0A-F4455B32746E}" type="datetimeFigureOut">
              <a:rPr lang="fr-FR" smtClean="0"/>
              <a:t>14/02/2019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1678485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r-F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B37D85-D84B-4CFB-BB0A-F4455B32746E}" type="datetimeFigureOut">
              <a:rPr lang="fr-FR" smtClean="0"/>
              <a:t>14/02/2019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302505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3CB37D85-D84B-4CFB-BB0A-F4455B32746E}" type="datetimeFigureOut">
              <a:rPr lang="fr-FR" smtClean="0"/>
              <a:t>14/02/2019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4292786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r-F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3CB37D85-D84B-4CFB-BB0A-F4455B32746E}" type="datetimeFigureOut">
              <a:rPr lang="fr-FR" smtClean="0"/>
              <a:t>14/02/2019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74272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3CB37D85-D84B-4CFB-BB0A-F4455B32746E}" type="datetimeFigureOut">
              <a:rPr lang="fr-FR" smtClean="0"/>
              <a:t>14/02/2019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3805594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B37D85-D84B-4CFB-BB0A-F4455B32746E}" type="datetimeFigureOut">
              <a:rPr lang="fr-FR" smtClean="0"/>
              <a:t>14/02/2019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1796832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B37D85-D84B-4CFB-BB0A-F4455B32746E}" type="datetimeFigureOut">
              <a:rPr lang="fr-FR" smtClean="0"/>
              <a:t>14/02/2019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2103211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B37D85-D84B-4CFB-BB0A-F4455B32746E}" type="datetimeFigureOut">
              <a:rPr lang="fr-FR" smtClean="0"/>
              <a:t>14/02/2019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1360332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B37D85-D84B-4CFB-BB0A-F4455B32746E}" type="datetimeFigureOut">
              <a:rPr lang="fr-FR" smtClean="0"/>
              <a:t>14/02/2019</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13C8C8-59B0-40E2-8E53-9D17CC1F5A67}" type="slidenum">
              <a:rPr lang="fr-FR" smtClean="0"/>
              <a:t>‹#›</a:t>
            </a:fld>
            <a:endParaRPr lang="fr-FR"/>
          </a:p>
        </p:txBody>
      </p:sp>
    </p:spTree>
    <p:extLst>
      <p:ext uri="{BB962C8B-B14F-4D97-AF65-F5344CB8AC3E}">
        <p14:creationId xmlns:p14="http://schemas.microsoft.com/office/powerpoint/2010/main" val="2146904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8.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1375" y="2923175"/>
            <a:ext cx="2743200" cy="1198039"/>
          </a:xfrm>
          <a:prstGeom prst="rect">
            <a:avLst/>
          </a:prstGeom>
          <a:solidFill>
            <a:srgbClr val="AE78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solidFill>
                  <a:schemeClr val="tx1"/>
                </a:solidFill>
              </a:rPr>
              <a:t>Thème 2: Les Aspects de la Vie Politique dans les Pays Francophones</a:t>
            </a:r>
            <a:endParaRPr lang="fr-FR" sz="2000" b="1" dirty="0">
              <a:solidFill>
                <a:schemeClr val="tx1"/>
              </a:solidFill>
            </a:endParaRPr>
          </a:p>
        </p:txBody>
      </p:sp>
      <p:sp>
        <p:nvSpPr>
          <p:cNvPr id="5" name="Rectangle 4"/>
          <p:cNvSpPr/>
          <p:nvPr/>
        </p:nvSpPr>
        <p:spPr>
          <a:xfrm>
            <a:off x="3911253" y="632110"/>
            <a:ext cx="2179150" cy="1112172"/>
          </a:xfrm>
          <a:prstGeom prst="rect">
            <a:avLst/>
          </a:prstGeom>
          <a:solidFill>
            <a:schemeClr val="accent1">
              <a:lumMod val="60000"/>
              <a:lumOff val="40000"/>
            </a:schemeClr>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1. Les ados, le droit de vote et l’engagement politique</a:t>
            </a:r>
            <a:endParaRPr lang="fr-FR" sz="1600" b="1" dirty="0">
              <a:solidFill>
                <a:schemeClr val="tx1"/>
              </a:solidFill>
            </a:endParaRPr>
          </a:p>
        </p:txBody>
      </p:sp>
      <p:sp>
        <p:nvSpPr>
          <p:cNvPr id="9" name="Rectangle 8"/>
          <p:cNvSpPr/>
          <p:nvPr/>
        </p:nvSpPr>
        <p:spPr>
          <a:xfrm>
            <a:off x="3869742" y="2950338"/>
            <a:ext cx="2220661" cy="1123955"/>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2. Manifestations, grèves- à qui le pouvoir?</a:t>
            </a:r>
            <a:endParaRPr lang="fr-FR" sz="1600" b="1" dirty="0">
              <a:solidFill>
                <a:schemeClr val="tx1"/>
              </a:solidFill>
            </a:endParaRPr>
          </a:p>
        </p:txBody>
      </p:sp>
      <p:sp>
        <p:nvSpPr>
          <p:cNvPr id="10" name="Rectangle 9"/>
          <p:cNvSpPr/>
          <p:nvPr/>
        </p:nvSpPr>
        <p:spPr>
          <a:xfrm>
            <a:off x="3869741" y="4865205"/>
            <a:ext cx="2220662" cy="1161198"/>
          </a:xfrm>
          <a:prstGeom prst="rect">
            <a:avLst/>
          </a:prstGeom>
          <a:solidFill>
            <a:schemeClr val="accent6">
              <a:lumMod val="60000"/>
              <a:lumOff val="40000"/>
            </a:schemeClr>
          </a:solidFill>
          <a:ln w="762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3: La politique et l’immigration</a:t>
            </a:r>
            <a:endParaRPr lang="fr-FR" sz="1600" b="1" dirty="0">
              <a:solidFill>
                <a:schemeClr val="tx1"/>
              </a:solidFill>
            </a:endParaRPr>
          </a:p>
        </p:txBody>
      </p:sp>
      <p:sp>
        <p:nvSpPr>
          <p:cNvPr id="11" name="Rectangle 10"/>
          <p:cNvSpPr/>
          <p:nvPr/>
        </p:nvSpPr>
        <p:spPr>
          <a:xfrm>
            <a:off x="6340568" y="211352"/>
            <a:ext cx="4327433" cy="538619"/>
          </a:xfrm>
          <a:prstGeom prst="rect">
            <a:avLst/>
          </a:prstGeom>
          <a:solidFill>
            <a:schemeClr val="accent1">
              <a:lumMod val="60000"/>
              <a:lumOff val="40000"/>
            </a:schemeClr>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a. Pour ou contre le droit de vote?</a:t>
            </a:r>
            <a:endParaRPr lang="fr-FR" sz="1600" b="1" dirty="0">
              <a:solidFill>
                <a:schemeClr val="tx1"/>
              </a:solidFill>
            </a:endParaRPr>
          </a:p>
        </p:txBody>
      </p:sp>
      <p:sp>
        <p:nvSpPr>
          <p:cNvPr id="12" name="Rectangle 11"/>
          <p:cNvSpPr/>
          <p:nvPr/>
        </p:nvSpPr>
        <p:spPr>
          <a:xfrm>
            <a:off x="6340567" y="901723"/>
            <a:ext cx="4327433" cy="556796"/>
          </a:xfrm>
          <a:prstGeom prst="rect">
            <a:avLst/>
          </a:prstGeom>
          <a:solidFill>
            <a:schemeClr val="accent1">
              <a:lumMod val="60000"/>
              <a:lumOff val="40000"/>
            </a:schemeClr>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b. Les ados et l’engagement politique- motivés ou démotivés?</a:t>
            </a:r>
            <a:endParaRPr lang="fr-FR" sz="1600" b="1" dirty="0">
              <a:solidFill>
                <a:schemeClr val="tx1"/>
              </a:solidFill>
            </a:endParaRPr>
          </a:p>
        </p:txBody>
      </p:sp>
      <p:sp>
        <p:nvSpPr>
          <p:cNvPr id="13" name="Rectangle 12"/>
          <p:cNvSpPr/>
          <p:nvPr/>
        </p:nvSpPr>
        <p:spPr>
          <a:xfrm>
            <a:off x="6340567" y="1635339"/>
            <a:ext cx="4327433" cy="533620"/>
          </a:xfrm>
          <a:prstGeom prst="rect">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c. Quel avenir pour la politique?</a:t>
            </a:r>
            <a:endParaRPr lang="fr-FR" sz="1600" b="1" dirty="0">
              <a:solidFill>
                <a:schemeClr val="tx1"/>
              </a:solidFill>
            </a:endParaRPr>
          </a:p>
        </p:txBody>
      </p:sp>
      <p:sp>
        <p:nvSpPr>
          <p:cNvPr id="30" name="Rectangle 29"/>
          <p:cNvSpPr/>
          <p:nvPr/>
        </p:nvSpPr>
        <p:spPr>
          <a:xfrm>
            <a:off x="6300245" y="2416718"/>
            <a:ext cx="4327433" cy="533620"/>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a. Le pouvoir des syndicats</a:t>
            </a:r>
            <a:endParaRPr lang="fr-FR" sz="1600" b="1" dirty="0">
              <a:solidFill>
                <a:schemeClr val="tx1"/>
              </a:solidFill>
            </a:endParaRPr>
          </a:p>
        </p:txBody>
      </p:sp>
      <p:sp>
        <p:nvSpPr>
          <p:cNvPr id="31" name="Rectangle 30"/>
          <p:cNvSpPr/>
          <p:nvPr/>
        </p:nvSpPr>
        <p:spPr>
          <a:xfrm>
            <a:off x="6300245" y="3077989"/>
            <a:ext cx="4327433" cy="533620"/>
          </a:xfrm>
          <a:prstGeom prst="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fr-FR" sz="1600" b="1" dirty="0" smtClean="0">
                <a:solidFill>
                  <a:schemeClr val="tx1"/>
                </a:solidFill>
              </a:rPr>
              <a:t>b. Manifestations et grèves- sont-elles efficaces?</a:t>
            </a:r>
          </a:p>
          <a:p>
            <a:endParaRPr lang="fr-FR" sz="1600" b="1" dirty="0">
              <a:solidFill>
                <a:schemeClr val="tx1"/>
              </a:solidFill>
            </a:endParaRPr>
          </a:p>
        </p:txBody>
      </p:sp>
      <p:sp>
        <p:nvSpPr>
          <p:cNvPr id="32" name="Rectangle 31"/>
          <p:cNvSpPr/>
          <p:nvPr/>
        </p:nvSpPr>
        <p:spPr>
          <a:xfrm>
            <a:off x="6300244" y="3756741"/>
            <a:ext cx="4327433" cy="533620"/>
          </a:xfrm>
          <a:prstGeom prst="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endParaRPr lang="fr-FR" sz="1600" b="1" dirty="0" smtClean="0">
              <a:solidFill>
                <a:schemeClr val="tx1"/>
              </a:solidFill>
            </a:endParaRPr>
          </a:p>
          <a:p>
            <a:pPr marL="0" lvl="1"/>
            <a:r>
              <a:rPr lang="fr-FR" sz="1600" b="1" dirty="0" smtClean="0">
                <a:solidFill>
                  <a:schemeClr val="tx1"/>
                </a:solidFill>
              </a:rPr>
              <a:t>c. Attitudes différentes envers ces tensions politiques</a:t>
            </a:r>
          </a:p>
          <a:p>
            <a:endParaRPr lang="fr-FR" sz="1600" b="1" dirty="0">
              <a:solidFill>
                <a:schemeClr val="tx1"/>
              </a:solidFill>
            </a:endParaRPr>
          </a:p>
        </p:txBody>
      </p:sp>
      <p:sp>
        <p:nvSpPr>
          <p:cNvPr id="33" name="Rectangle 32"/>
          <p:cNvSpPr/>
          <p:nvPr/>
        </p:nvSpPr>
        <p:spPr>
          <a:xfrm>
            <a:off x="6300241" y="4588550"/>
            <a:ext cx="4327433" cy="533620"/>
          </a:xfrm>
          <a:prstGeom prst="rect">
            <a:avLst/>
          </a:prstGeom>
          <a:solidFill>
            <a:schemeClr val="accent6">
              <a:lumMod val="60000"/>
              <a:lumOff val="40000"/>
            </a:schemeClr>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endParaRPr lang="fr-FR" sz="1600" b="1" dirty="0" smtClean="0">
              <a:solidFill>
                <a:schemeClr val="tx1"/>
              </a:solidFill>
            </a:endParaRPr>
          </a:p>
          <a:p>
            <a:pPr marL="0" lvl="1"/>
            <a:r>
              <a:rPr lang="fr-FR" sz="1600" b="1" dirty="0" smtClean="0">
                <a:solidFill>
                  <a:schemeClr val="tx1"/>
                </a:solidFill>
              </a:rPr>
              <a:t>a. Solutions politiques à la question de l’immigration</a:t>
            </a:r>
          </a:p>
          <a:p>
            <a:endParaRPr lang="fr-FR" sz="1600" b="1" dirty="0">
              <a:solidFill>
                <a:schemeClr val="tx1"/>
              </a:solidFill>
            </a:endParaRPr>
          </a:p>
        </p:txBody>
      </p:sp>
      <p:sp>
        <p:nvSpPr>
          <p:cNvPr id="34" name="Rectangle 33"/>
          <p:cNvSpPr/>
          <p:nvPr/>
        </p:nvSpPr>
        <p:spPr>
          <a:xfrm>
            <a:off x="6300241" y="5248915"/>
            <a:ext cx="4327433" cy="533620"/>
          </a:xfrm>
          <a:prstGeom prst="rect">
            <a:avLst/>
          </a:prstGeom>
          <a:solidFill>
            <a:schemeClr val="accent6">
              <a:lumMod val="60000"/>
              <a:lumOff val="40000"/>
            </a:schemeClr>
          </a:solidFill>
          <a:ln w="762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fr-FR" sz="1600" b="1" dirty="0" smtClean="0">
                <a:solidFill>
                  <a:schemeClr val="tx1"/>
                </a:solidFill>
              </a:rPr>
              <a:t>b. L’immigration et les partis politiques</a:t>
            </a:r>
          </a:p>
          <a:p>
            <a:endParaRPr lang="fr-FR" sz="1600" b="1" dirty="0">
              <a:solidFill>
                <a:schemeClr val="tx1"/>
              </a:solidFill>
            </a:endParaRPr>
          </a:p>
        </p:txBody>
      </p:sp>
      <p:sp>
        <p:nvSpPr>
          <p:cNvPr id="35" name="Rectangle 34"/>
          <p:cNvSpPr/>
          <p:nvPr/>
        </p:nvSpPr>
        <p:spPr>
          <a:xfrm>
            <a:off x="6300240" y="5937700"/>
            <a:ext cx="4327433" cy="53362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fr-FR" sz="1600" b="1" dirty="0" smtClean="0">
                <a:solidFill>
                  <a:schemeClr val="tx1"/>
                </a:solidFill>
              </a:rPr>
              <a:t>c. L’engagement politique chez les immigrés</a:t>
            </a:r>
          </a:p>
          <a:p>
            <a:endParaRPr lang="fr-FR" sz="1600" b="1" dirty="0">
              <a:solidFill>
                <a:schemeClr val="tx1"/>
              </a:solidFill>
            </a:endParaRPr>
          </a:p>
        </p:txBody>
      </p:sp>
      <p:cxnSp>
        <p:nvCxnSpPr>
          <p:cNvPr id="37" name="Elbow Connector 36"/>
          <p:cNvCxnSpPr>
            <a:stCxn id="4" idx="3"/>
            <a:endCxn id="5" idx="1"/>
          </p:cNvCxnSpPr>
          <p:nvPr/>
        </p:nvCxnSpPr>
        <p:spPr>
          <a:xfrm flipV="1">
            <a:off x="2964575" y="1188196"/>
            <a:ext cx="946678" cy="2333999"/>
          </a:xfrm>
          <a:prstGeom prst="bentConnector3">
            <a:avLst>
              <a:gd name="adj1" fmla="val 47117"/>
            </a:avLst>
          </a:prstGeom>
          <a:ln>
            <a:tailEnd type="triangle"/>
          </a:ln>
        </p:spPr>
        <p:style>
          <a:lnRef idx="3">
            <a:schemeClr val="dk1"/>
          </a:lnRef>
          <a:fillRef idx="0">
            <a:schemeClr val="dk1"/>
          </a:fillRef>
          <a:effectRef idx="2">
            <a:schemeClr val="dk1"/>
          </a:effectRef>
          <a:fontRef idx="minor">
            <a:schemeClr val="tx1"/>
          </a:fontRef>
        </p:style>
      </p:cxnSp>
      <p:cxnSp>
        <p:nvCxnSpPr>
          <p:cNvPr id="39" name="Elbow Connector 38"/>
          <p:cNvCxnSpPr>
            <a:stCxn id="4" idx="3"/>
            <a:endCxn id="10" idx="1"/>
          </p:cNvCxnSpPr>
          <p:nvPr/>
        </p:nvCxnSpPr>
        <p:spPr>
          <a:xfrm>
            <a:off x="2964575" y="3522195"/>
            <a:ext cx="905166" cy="1923609"/>
          </a:xfrm>
          <a:prstGeom prst="bentConnector3">
            <a:avLst>
              <a:gd name="adj1" fmla="val 49454"/>
            </a:avLst>
          </a:prstGeom>
          <a:ln>
            <a:tailEnd type="triangle"/>
          </a:ln>
        </p:spPr>
        <p:style>
          <a:lnRef idx="3">
            <a:schemeClr val="dk1"/>
          </a:lnRef>
          <a:fillRef idx="0">
            <a:schemeClr val="dk1"/>
          </a:fillRef>
          <a:effectRef idx="2">
            <a:schemeClr val="dk1"/>
          </a:effectRef>
          <a:fontRef idx="minor">
            <a:schemeClr val="tx1"/>
          </a:fontRef>
        </p:style>
      </p:cxnSp>
      <p:cxnSp>
        <p:nvCxnSpPr>
          <p:cNvPr id="41" name="Straight Arrow Connector 40"/>
          <p:cNvCxnSpPr/>
          <p:nvPr/>
        </p:nvCxnSpPr>
        <p:spPr>
          <a:xfrm>
            <a:off x="3174417" y="3522195"/>
            <a:ext cx="69532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8" name="TextBox 17"/>
          <p:cNvSpPr txBox="1"/>
          <p:nvPr/>
        </p:nvSpPr>
        <p:spPr>
          <a:xfrm>
            <a:off x="360218" y="387927"/>
            <a:ext cx="1502334" cy="400110"/>
          </a:xfrm>
          <a:prstGeom prst="rect">
            <a:avLst/>
          </a:prstGeom>
          <a:noFill/>
        </p:spPr>
        <p:txBody>
          <a:bodyPr wrap="none" rtlCol="0">
            <a:spAutoFit/>
          </a:bodyPr>
          <a:lstStyle/>
          <a:p>
            <a:r>
              <a:rPr lang="fr-FR" sz="2000" b="1" dirty="0"/>
              <a:t>2</a:t>
            </a:r>
            <a:r>
              <a:rPr lang="fr-FR" sz="2000" b="1" dirty="0" smtClean="0"/>
              <a:t>ème année</a:t>
            </a:r>
            <a:endParaRPr lang="fr-FR" sz="2000" b="1" dirty="0"/>
          </a:p>
        </p:txBody>
      </p:sp>
    </p:spTree>
    <p:extLst>
      <p:ext uri="{BB962C8B-B14F-4D97-AF65-F5344CB8AC3E}">
        <p14:creationId xmlns:p14="http://schemas.microsoft.com/office/powerpoint/2010/main" val="11750394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4155" y="0"/>
            <a:ext cx="10515600" cy="850773"/>
          </a:xfrm>
        </p:spPr>
        <p:txBody>
          <a:bodyPr/>
          <a:lstStyle/>
          <a:p>
            <a:r>
              <a:rPr lang="fr-FR" b="1" dirty="0" smtClean="0"/>
              <a:t>Le Front National</a:t>
            </a:r>
            <a:endParaRPr lang="fr-FR" b="1" dirty="0"/>
          </a:p>
        </p:txBody>
      </p:sp>
      <p:pic>
        <p:nvPicPr>
          <p:cNvPr id="4" name="Picture 3" descr="Screen Shot 2018-03-03 at 13.02.0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772" y="1175368"/>
            <a:ext cx="11136319" cy="54532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8978" y="175629"/>
            <a:ext cx="790677" cy="688354"/>
          </a:xfrm>
          <a:prstGeom prst="rect">
            <a:avLst/>
          </a:prstGeom>
        </p:spPr>
      </p:pic>
      <p:sp>
        <p:nvSpPr>
          <p:cNvPr id="6" name="TextBox 5"/>
          <p:cNvSpPr txBox="1"/>
          <p:nvPr/>
        </p:nvSpPr>
        <p:spPr>
          <a:xfrm>
            <a:off x="8039052" y="418809"/>
            <a:ext cx="2095746" cy="523220"/>
          </a:xfrm>
          <a:prstGeom prst="rect">
            <a:avLst/>
          </a:prstGeom>
          <a:noFill/>
        </p:spPr>
        <p:txBody>
          <a:bodyPr wrap="none" rtlCol="0">
            <a:spAutoFit/>
          </a:bodyPr>
          <a:lstStyle/>
          <a:p>
            <a:r>
              <a:rPr lang="fr-FR" sz="2800" b="1" dirty="0" smtClean="0">
                <a:solidFill>
                  <a:srgbClr val="FF0000"/>
                </a:solidFill>
              </a:rPr>
              <a:t>Les réponses</a:t>
            </a:r>
            <a:endParaRPr lang="fr-FR" sz="2800" b="1" dirty="0">
              <a:solidFill>
                <a:srgbClr val="FF0000"/>
              </a:solidFill>
            </a:endParaRPr>
          </a:p>
        </p:txBody>
      </p:sp>
    </p:spTree>
    <p:extLst>
      <p:ext uri="{BB962C8B-B14F-4D97-AF65-F5344CB8AC3E}">
        <p14:creationId xmlns:p14="http://schemas.microsoft.com/office/powerpoint/2010/main" val="32789463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85781" y="1340960"/>
            <a:ext cx="10134600" cy="1569660"/>
          </a:xfrm>
          <a:prstGeom prst="rect">
            <a:avLst/>
          </a:prstGeom>
          <a:noFill/>
        </p:spPr>
        <p:txBody>
          <a:bodyPr wrap="square" rtlCol="0">
            <a:spAutoFit/>
          </a:bodyPr>
          <a:lstStyle/>
          <a:p>
            <a:pPr algn="just"/>
            <a:r>
              <a:rPr lang="fr-FR" sz="2400" b="1" dirty="0"/>
              <a:t>Écoutez </a:t>
            </a:r>
            <a:r>
              <a:rPr lang="fr-FR" sz="2400" b="1" dirty="0" smtClean="0"/>
              <a:t>le reportage. Écrivez en français et en phrases complètes un paragraphe de 90 mots au maximum où vous résumez ce que vous avez compris selon les points suivants:</a:t>
            </a:r>
            <a:endParaRPr lang="fr-FR" sz="2400" b="1" dirty="0"/>
          </a:p>
          <a:p>
            <a:pPr algn="just"/>
            <a:endParaRPr lang="fr-FR" sz="2400" dirty="0"/>
          </a:p>
        </p:txBody>
      </p:sp>
      <p:sp>
        <p:nvSpPr>
          <p:cNvPr id="7" name="Rectangle 6"/>
          <p:cNvSpPr/>
          <p:nvPr/>
        </p:nvSpPr>
        <p:spPr>
          <a:xfrm>
            <a:off x="836401" y="1340960"/>
            <a:ext cx="10709564" cy="50658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extBox 8"/>
          <p:cNvSpPr txBox="1"/>
          <p:nvPr/>
        </p:nvSpPr>
        <p:spPr>
          <a:xfrm>
            <a:off x="1404962" y="3156675"/>
            <a:ext cx="9611539" cy="2092881"/>
          </a:xfrm>
          <a:prstGeom prst="rect">
            <a:avLst/>
          </a:prstGeom>
          <a:noFill/>
        </p:spPr>
        <p:txBody>
          <a:bodyPr wrap="square" rtlCol="0">
            <a:spAutoFit/>
          </a:bodyPr>
          <a:lstStyle/>
          <a:p>
            <a:pPr marL="285750" indent="-285750">
              <a:buFont typeface="Arial" panose="020B0604020202020204" pitchFamily="34" charset="0"/>
              <a:buChar char="•"/>
            </a:pPr>
            <a:r>
              <a:rPr lang="fr-FR" sz="2600" b="1" dirty="0" smtClean="0"/>
              <a:t>La politique de Marine Le </a:t>
            </a:r>
            <a:r>
              <a:rPr lang="fr-FR" sz="2600" b="1" dirty="0"/>
              <a:t>P</a:t>
            </a:r>
            <a:r>
              <a:rPr lang="fr-FR" sz="2600" b="1" dirty="0" smtClean="0"/>
              <a:t>en (2 détails)</a:t>
            </a:r>
          </a:p>
          <a:p>
            <a:pPr marL="285750" indent="-285750">
              <a:buFont typeface="Arial" panose="020B0604020202020204" pitchFamily="34" charset="0"/>
              <a:buChar char="•"/>
            </a:pPr>
            <a:r>
              <a:rPr lang="fr-FR" sz="2600" b="1" dirty="0" smtClean="0"/>
              <a:t>La politique des Verts (</a:t>
            </a:r>
            <a:r>
              <a:rPr lang="fr-FR" sz="2600" b="1" dirty="0"/>
              <a:t>1</a:t>
            </a:r>
            <a:r>
              <a:rPr lang="fr-FR" sz="2600" b="1" dirty="0" smtClean="0"/>
              <a:t> détail)</a:t>
            </a:r>
          </a:p>
          <a:p>
            <a:pPr marL="285750" indent="-285750">
              <a:buFont typeface="Arial" panose="020B0604020202020204" pitchFamily="34" charset="0"/>
              <a:buChar char="•"/>
            </a:pPr>
            <a:r>
              <a:rPr lang="fr-FR" sz="2600" b="1" dirty="0" smtClean="0"/>
              <a:t>La politique du </a:t>
            </a:r>
            <a:r>
              <a:rPr lang="fr-FR" sz="2600" b="1" dirty="0"/>
              <a:t>P</a:t>
            </a:r>
            <a:r>
              <a:rPr lang="fr-FR" sz="2600" b="1" dirty="0" smtClean="0"/>
              <a:t>arti socialiste et du gouvernement (2 détails)</a:t>
            </a:r>
          </a:p>
          <a:p>
            <a:pPr marL="285750" indent="-285750">
              <a:buFont typeface="Arial" panose="020B0604020202020204" pitchFamily="34" charset="0"/>
              <a:buChar char="•"/>
            </a:pPr>
            <a:r>
              <a:rPr lang="fr-FR" sz="2600" b="1" dirty="0" smtClean="0"/>
              <a:t>La politique des autres partis (2 détails)</a:t>
            </a:r>
          </a:p>
          <a:p>
            <a:pPr marL="285750" indent="-285750">
              <a:buFont typeface="Arial" panose="020B0604020202020204" pitchFamily="34" charset="0"/>
              <a:buChar char="•"/>
            </a:pPr>
            <a:endParaRPr lang="fr-FR" sz="2600" b="1" dirty="0" smtClean="0"/>
          </a:p>
        </p:txBody>
      </p:sp>
      <p:sp>
        <p:nvSpPr>
          <p:cNvPr id="10" name="TextBox 9"/>
          <p:cNvSpPr txBox="1"/>
          <p:nvPr/>
        </p:nvSpPr>
        <p:spPr>
          <a:xfrm>
            <a:off x="947235" y="5527964"/>
            <a:ext cx="10411693" cy="707886"/>
          </a:xfrm>
          <a:prstGeom prst="rect">
            <a:avLst/>
          </a:prstGeom>
          <a:noFill/>
        </p:spPr>
        <p:txBody>
          <a:bodyPr wrap="square" rtlCol="0">
            <a:spAutoFit/>
          </a:bodyPr>
          <a:lstStyle/>
          <a:p>
            <a:r>
              <a:rPr lang="fr-FR" sz="2000" b="1" i="1" dirty="0"/>
              <a:t>Attention! Il y a 5 points supplémentaires pour la qualité de votre langue. Essayez donc d’utiliser vos propres mots autant que possible.</a:t>
            </a:r>
            <a:endParaRPr lang="fr-FR" sz="2000" b="1" dirty="0"/>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5296" y="141122"/>
            <a:ext cx="654237" cy="549603"/>
          </a:xfrm>
          <a:prstGeom prst="rect">
            <a:avLst/>
          </a:prstGeom>
        </p:spPr>
      </p:pic>
      <p:sp>
        <p:nvSpPr>
          <p:cNvPr id="13" name="Title 1"/>
          <p:cNvSpPr txBox="1">
            <a:spLocks/>
          </p:cNvSpPr>
          <p:nvPr/>
        </p:nvSpPr>
        <p:spPr>
          <a:xfrm>
            <a:off x="713852" y="0"/>
            <a:ext cx="10515600" cy="7295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smtClean="0"/>
              <a:t>L’attitude des partis politiques</a:t>
            </a:r>
            <a:r>
              <a:rPr lang="fr-FR" sz="4000" b="1" dirty="0"/>
              <a:t> </a:t>
            </a:r>
            <a:r>
              <a:rPr lang="fr-FR" sz="2400" b="1" dirty="0" smtClean="0"/>
              <a:t>(feuille d’exercice)</a:t>
            </a:r>
            <a:endParaRPr lang="fr-FR" sz="2400" b="1" dirty="0"/>
          </a:p>
        </p:txBody>
      </p:sp>
      <p:pic>
        <p:nvPicPr>
          <p:cNvPr id="3" name="attitudes politiques.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648141" y="162118"/>
            <a:ext cx="593007" cy="593007"/>
          </a:xfrm>
          <a:prstGeom prst="rect">
            <a:avLst/>
          </a:prstGeom>
        </p:spPr>
      </p:pic>
      <p:pic>
        <p:nvPicPr>
          <p:cNvPr id="11" name="Picture 2" descr="https://upload.wikimedia.org/wikipedia/en/thumb/c/c3/Flag_of_France.svg/1280px-Flag_of_France.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7786" y="743263"/>
            <a:ext cx="517182" cy="426332"/>
          </a:xfrm>
          <a:prstGeom prst="rect">
            <a:avLst/>
          </a:prstGeom>
          <a:solidFill>
            <a:schemeClr val="bg1"/>
          </a:solidFill>
          <a:ln>
            <a:solidFill>
              <a:srgbClr val="0070C0"/>
            </a:solidFill>
          </a:ln>
        </p:spPr>
      </p:pic>
      <p:pic>
        <p:nvPicPr>
          <p:cNvPr id="14" name="Picture 2" descr="https://upload.wikimedia.org/wikipedia/en/thumb/c/c3/Flag_of_France.svg/1280px-Flag_of_France.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37835" y="729753"/>
            <a:ext cx="517182" cy="426332"/>
          </a:xfrm>
          <a:prstGeom prst="rect">
            <a:avLst/>
          </a:prstGeom>
          <a:solidFill>
            <a:schemeClr val="bg1"/>
          </a:solidFill>
          <a:ln>
            <a:solidFill>
              <a:srgbClr val="0070C0"/>
            </a:solidFill>
          </a:ln>
        </p:spPr>
      </p:pic>
      <p:pic>
        <p:nvPicPr>
          <p:cNvPr id="15" name="Picture 2" descr="https://upload.wikimedia.org/wikipedia/en/thumb/c/c3/Flag_of_France.svg/1280px-Flag_of_France.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33618" y="733543"/>
            <a:ext cx="517182" cy="426332"/>
          </a:xfrm>
          <a:prstGeom prst="rect">
            <a:avLst/>
          </a:prstGeom>
          <a:solidFill>
            <a:schemeClr val="bg1"/>
          </a:solidFill>
          <a:ln>
            <a:solidFill>
              <a:srgbClr val="0070C0"/>
            </a:solidFill>
          </a:ln>
        </p:spPr>
      </p:pic>
      <p:sp>
        <p:nvSpPr>
          <p:cNvPr id="4" name="TextBox 3"/>
          <p:cNvSpPr txBox="1"/>
          <p:nvPr/>
        </p:nvSpPr>
        <p:spPr>
          <a:xfrm>
            <a:off x="1607811" y="756558"/>
            <a:ext cx="1441420" cy="400110"/>
          </a:xfrm>
          <a:prstGeom prst="rect">
            <a:avLst/>
          </a:prstGeom>
          <a:noFill/>
        </p:spPr>
        <p:txBody>
          <a:bodyPr wrap="none" rtlCol="0">
            <a:spAutoFit/>
          </a:bodyPr>
          <a:lstStyle/>
          <a:p>
            <a:r>
              <a:rPr lang="fr-FR" sz="2000" b="1" dirty="0" smtClean="0"/>
              <a:t>: avec l’aide</a:t>
            </a:r>
            <a:endParaRPr lang="fr-FR" sz="2000" b="1" dirty="0"/>
          </a:p>
        </p:txBody>
      </p:sp>
      <p:sp>
        <p:nvSpPr>
          <p:cNvPr id="16" name="TextBox 15"/>
          <p:cNvSpPr txBox="1"/>
          <p:nvPr/>
        </p:nvSpPr>
        <p:spPr>
          <a:xfrm>
            <a:off x="7205149" y="760349"/>
            <a:ext cx="1428596" cy="400110"/>
          </a:xfrm>
          <a:prstGeom prst="rect">
            <a:avLst/>
          </a:prstGeom>
          <a:noFill/>
        </p:spPr>
        <p:txBody>
          <a:bodyPr wrap="none" rtlCol="0">
            <a:spAutoFit/>
          </a:bodyPr>
          <a:lstStyle/>
          <a:p>
            <a:r>
              <a:rPr lang="fr-FR" sz="2000" b="1" dirty="0" smtClean="0"/>
              <a:t>: san</a:t>
            </a:r>
            <a:r>
              <a:rPr lang="fr-FR" sz="2000" b="1" dirty="0"/>
              <a:t>s</a:t>
            </a:r>
            <a:r>
              <a:rPr lang="fr-FR" sz="2000" b="1" dirty="0" smtClean="0"/>
              <a:t> l’aide</a:t>
            </a:r>
            <a:endParaRPr lang="fr-FR" sz="2000" b="1" dirty="0"/>
          </a:p>
        </p:txBody>
      </p:sp>
    </p:spTree>
    <p:extLst>
      <p:ext uri="{BB962C8B-B14F-4D97-AF65-F5344CB8AC3E}">
        <p14:creationId xmlns:p14="http://schemas.microsoft.com/office/powerpoint/2010/main" val="18868939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380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38028" t="41495" r="37990" b="9202"/>
          <a:stretch/>
        </p:blipFill>
        <p:spPr>
          <a:xfrm>
            <a:off x="2048607" y="45840"/>
            <a:ext cx="5890847" cy="6812160"/>
          </a:xfrm>
          <a:prstGeom prst="rect">
            <a:avLst/>
          </a:prstGeom>
        </p:spPr>
      </p:pic>
    </p:spTree>
    <p:extLst>
      <p:ext uri="{BB962C8B-B14F-4D97-AF65-F5344CB8AC3E}">
        <p14:creationId xmlns:p14="http://schemas.microsoft.com/office/powerpoint/2010/main" val="15795560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38142" t="51800" r="37649" b="12436"/>
          <a:stretch/>
        </p:blipFill>
        <p:spPr>
          <a:xfrm>
            <a:off x="1793630" y="0"/>
            <a:ext cx="8062546" cy="6699871"/>
          </a:xfrm>
          <a:prstGeom prst="rect">
            <a:avLst/>
          </a:prstGeom>
        </p:spPr>
      </p:pic>
    </p:spTree>
    <p:extLst>
      <p:ext uri="{BB962C8B-B14F-4D97-AF65-F5344CB8AC3E}">
        <p14:creationId xmlns:p14="http://schemas.microsoft.com/office/powerpoint/2010/main" val="37943659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37801" t="44324" r="37422" b="37289"/>
          <a:stretch/>
        </p:blipFill>
        <p:spPr>
          <a:xfrm>
            <a:off x="-150853" y="931985"/>
            <a:ext cx="12342853" cy="5152292"/>
          </a:xfrm>
          <a:prstGeom prst="rect">
            <a:avLst/>
          </a:prstGeom>
        </p:spPr>
      </p:pic>
    </p:spTree>
    <p:extLst>
      <p:ext uri="{BB962C8B-B14F-4D97-AF65-F5344CB8AC3E}">
        <p14:creationId xmlns:p14="http://schemas.microsoft.com/office/powerpoint/2010/main" val="17642934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112" y="0"/>
            <a:ext cx="9740923" cy="850773"/>
          </a:xfrm>
        </p:spPr>
        <p:txBody>
          <a:bodyPr/>
          <a:lstStyle/>
          <a:p>
            <a:r>
              <a:rPr lang="fr-FR" b="1" dirty="0" smtClean="0"/>
              <a:t>Les attitudes politiques</a:t>
            </a:r>
            <a:endParaRPr lang="fr-FR" b="1" dirty="0"/>
          </a:p>
        </p:txBody>
      </p:sp>
      <p:pic>
        <p:nvPicPr>
          <p:cNvPr id="4" name="attitudes politiques.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72313" y="162118"/>
            <a:ext cx="525457" cy="525457"/>
          </a:xfrm>
          <a:prstGeom prst="rect">
            <a:avLst/>
          </a:prstGeom>
        </p:spPr>
      </p:pic>
      <p:pic>
        <p:nvPicPr>
          <p:cNvPr id="7" name="Picture 6" descr="Screen Shot 2018-03-02 at 13.30.38.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9594" y="1756298"/>
            <a:ext cx="11003031" cy="46784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729595" y="1080798"/>
            <a:ext cx="9606415" cy="461665"/>
          </a:xfrm>
          <a:prstGeom prst="rect">
            <a:avLst/>
          </a:prstGeom>
          <a:solidFill>
            <a:schemeClr val="accent1">
              <a:lumMod val="20000"/>
              <a:lumOff val="80000"/>
            </a:schemeClr>
          </a:solidFill>
        </p:spPr>
        <p:txBody>
          <a:bodyPr wrap="none" rtlCol="0">
            <a:spAutoFit/>
          </a:bodyPr>
          <a:lstStyle/>
          <a:p>
            <a:r>
              <a:rPr lang="fr-FR" sz="2400" b="1" dirty="0" smtClean="0"/>
              <a:t>Utilisez la transcription pour vérifier et corriger vos réponses si nécessaire</a:t>
            </a:r>
            <a:endParaRPr lang="fr-FR" sz="2400" b="1" dirty="0"/>
          </a:p>
        </p:txBody>
      </p:sp>
    </p:spTree>
    <p:extLst>
      <p:ext uri="{BB962C8B-B14F-4D97-AF65-F5344CB8AC3E}">
        <p14:creationId xmlns:p14="http://schemas.microsoft.com/office/powerpoint/2010/main" val="10575193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380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557" y="121589"/>
            <a:ext cx="10515600" cy="729183"/>
          </a:xfrm>
        </p:spPr>
        <p:txBody>
          <a:bodyPr/>
          <a:lstStyle/>
          <a:p>
            <a:r>
              <a:rPr lang="fr-FR" b="1" dirty="0" smtClean="0"/>
              <a:t>Traduisez le passage en anglais</a:t>
            </a:r>
            <a:endParaRPr lang="fr-FR"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3730" y="0"/>
            <a:ext cx="1748270" cy="874135"/>
          </a:xfrm>
          <a:prstGeom prst="rect">
            <a:avLst/>
          </a:prstGeom>
        </p:spPr>
      </p:pic>
      <p:sp>
        <p:nvSpPr>
          <p:cNvPr id="6" name="TextBox 5"/>
          <p:cNvSpPr txBox="1"/>
          <p:nvPr/>
        </p:nvSpPr>
        <p:spPr>
          <a:xfrm>
            <a:off x="716083" y="1475868"/>
            <a:ext cx="10808811" cy="4555093"/>
          </a:xfrm>
          <a:prstGeom prst="rect">
            <a:avLst/>
          </a:prstGeom>
          <a:solidFill>
            <a:schemeClr val="accent6">
              <a:lumMod val="20000"/>
              <a:lumOff val="80000"/>
            </a:schemeClr>
          </a:solidFill>
          <a:ln w="38100" cmpd="sng">
            <a:solidFill>
              <a:schemeClr val="tx1"/>
            </a:solidFill>
          </a:ln>
        </p:spPr>
        <p:txBody>
          <a:bodyPr wrap="square" rtlCol="0">
            <a:spAutoFit/>
          </a:bodyPr>
          <a:lstStyle/>
          <a:p>
            <a:pPr algn="just"/>
            <a:r>
              <a:rPr lang="fr-FR" sz="2900" b="1" dirty="0" smtClean="0"/>
              <a:t>L’immigration est certainement un sujet de discussion et de désaccord entre les partis politiques. Etant donnée la situation politique africaine instable, il est clair que, non seulement le nombre de ces immigrés mais aussi leur culture d’origine ont fait réfléchir les partis politiques et qu’un endurcissement de leur politique de l’immigration était inévitable. </a:t>
            </a:r>
          </a:p>
          <a:p>
            <a:pPr algn="just"/>
            <a:endParaRPr lang="fr-FR" sz="2900" b="1" dirty="0"/>
          </a:p>
          <a:p>
            <a:pPr algn="just"/>
            <a:r>
              <a:rPr lang="fr-FR" sz="2900" b="1" dirty="0" smtClean="0"/>
              <a:t>L’électorat, lui, souhaite que plus de restrictions soient mises en place afin de contrôler le niveau d’immigration en France. Il voit peu de différences entre la position de la gauche et celle de la droite.</a:t>
            </a:r>
          </a:p>
        </p:txBody>
      </p:sp>
    </p:spTree>
    <p:extLst>
      <p:ext uri="{BB962C8B-B14F-4D97-AF65-F5344CB8AC3E}">
        <p14:creationId xmlns:p14="http://schemas.microsoft.com/office/powerpoint/2010/main" val="11180905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557" y="121589"/>
            <a:ext cx="10515600" cy="729183"/>
          </a:xfrm>
        </p:spPr>
        <p:txBody>
          <a:bodyPr/>
          <a:lstStyle/>
          <a:p>
            <a:r>
              <a:rPr lang="fr-FR" b="1" dirty="0" smtClean="0"/>
              <a:t>Traduisez le passage en anglais</a:t>
            </a:r>
            <a:endParaRPr lang="fr-FR"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3730" y="0"/>
            <a:ext cx="1748270" cy="874135"/>
          </a:xfrm>
          <a:prstGeom prst="rect">
            <a:avLst/>
          </a:prstGeom>
        </p:spPr>
      </p:pic>
      <p:sp>
        <p:nvSpPr>
          <p:cNvPr id="6" name="TextBox 5"/>
          <p:cNvSpPr txBox="1"/>
          <p:nvPr/>
        </p:nvSpPr>
        <p:spPr>
          <a:xfrm>
            <a:off x="716083" y="1475868"/>
            <a:ext cx="10808811" cy="4708981"/>
          </a:xfrm>
          <a:prstGeom prst="rect">
            <a:avLst/>
          </a:prstGeom>
          <a:noFill/>
          <a:ln w="38100" cmpd="sng">
            <a:solidFill>
              <a:schemeClr val="tx1"/>
            </a:solidFill>
          </a:ln>
        </p:spPr>
        <p:txBody>
          <a:bodyPr wrap="square" rtlCol="0">
            <a:spAutoFit/>
          </a:bodyPr>
          <a:lstStyle/>
          <a:p>
            <a:r>
              <a:rPr lang="en-GB" sz="3000" b="1" dirty="0" smtClean="0"/>
              <a:t>Immigration is certainly a topic of </a:t>
            </a:r>
            <a:r>
              <a:rPr lang="en-GB" sz="3000" b="1" dirty="0" smtClean="0">
                <a:solidFill>
                  <a:srgbClr val="FF0000"/>
                </a:solidFill>
              </a:rPr>
              <a:t>/</a:t>
            </a:r>
            <a:r>
              <a:rPr lang="en-GB" sz="3000" b="1" dirty="0" smtClean="0"/>
              <a:t>discussion and disagreement </a:t>
            </a:r>
            <a:r>
              <a:rPr lang="en-GB" sz="3000" b="1" dirty="0" smtClean="0">
                <a:solidFill>
                  <a:srgbClr val="FF0000"/>
                </a:solidFill>
              </a:rPr>
              <a:t>/</a:t>
            </a:r>
            <a:r>
              <a:rPr lang="en-GB" sz="3000" b="1" dirty="0" smtClean="0"/>
              <a:t>between political parties.</a:t>
            </a:r>
            <a:r>
              <a:rPr lang="en-GB" sz="3000" b="1" dirty="0" smtClean="0">
                <a:solidFill>
                  <a:srgbClr val="FF0000"/>
                </a:solidFill>
              </a:rPr>
              <a:t>/</a:t>
            </a:r>
            <a:r>
              <a:rPr lang="en-GB" sz="3000" b="1" dirty="0" smtClean="0"/>
              <a:t> Given the unstable</a:t>
            </a:r>
            <a:r>
              <a:rPr lang="en-GB" sz="3000" b="1" dirty="0" smtClean="0">
                <a:solidFill>
                  <a:srgbClr val="FF0000"/>
                </a:solidFill>
              </a:rPr>
              <a:t>/</a:t>
            </a:r>
            <a:r>
              <a:rPr lang="en-GB" sz="3000" b="1" dirty="0" smtClean="0"/>
              <a:t> political situation in Africa,</a:t>
            </a:r>
            <a:r>
              <a:rPr lang="en-GB" sz="3000" b="1" dirty="0" smtClean="0">
                <a:solidFill>
                  <a:srgbClr val="FF0000"/>
                </a:solidFill>
              </a:rPr>
              <a:t>/</a:t>
            </a:r>
            <a:r>
              <a:rPr lang="en-GB" sz="3000" b="1" dirty="0" smtClean="0"/>
              <a:t> it is clear that</a:t>
            </a:r>
            <a:r>
              <a:rPr lang="en-GB" sz="3000" b="1" dirty="0" smtClean="0">
                <a:solidFill>
                  <a:srgbClr val="FF0000"/>
                </a:solidFill>
              </a:rPr>
              <a:t>/</a:t>
            </a:r>
            <a:r>
              <a:rPr lang="en-GB" sz="3000" b="1" dirty="0" smtClean="0"/>
              <a:t> political parties had to consider</a:t>
            </a:r>
            <a:r>
              <a:rPr lang="en-GB" sz="3000" b="1" dirty="0" smtClean="0">
                <a:solidFill>
                  <a:srgbClr val="FF0000"/>
                </a:solidFill>
              </a:rPr>
              <a:t>/</a:t>
            </a:r>
            <a:r>
              <a:rPr lang="en-GB" sz="3000" b="1" dirty="0" smtClean="0"/>
              <a:t> not only the number of</a:t>
            </a:r>
            <a:r>
              <a:rPr lang="en-GB" sz="3000" b="1" dirty="0" smtClean="0">
                <a:solidFill>
                  <a:srgbClr val="FF0000"/>
                </a:solidFill>
              </a:rPr>
              <a:t>/</a:t>
            </a:r>
            <a:r>
              <a:rPr lang="en-GB" sz="3000" b="1" dirty="0" smtClean="0"/>
              <a:t> those immigrants</a:t>
            </a:r>
            <a:r>
              <a:rPr lang="en-GB" sz="3000" b="1" dirty="0" smtClean="0">
                <a:solidFill>
                  <a:srgbClr val="FF0000"/>
                </a:solidFill>
              </a:rPr>
              <a:t>/</a:t>
            </a:r>
            <a:r>
              <a:rPr lang="en-GB" sz="3000" b="1" dirty="0" smtClean="0"/>
              <a:t> but also their culture of origin</a:t>
            </a:r>
            <a:r>
              <a:rPr lang="en-GB" sz="3000" b="1" dirty="0" smtClean="0">
                <a:solidFill>
                  <a:srgbClr val="FF0000"/>
                </a:solidFill>
              </a:rPr>
              <a:t>/</a:t>
            </a:r>
            <a:r>
              <a:rPr lang="en-GB" sz="3000" b="1" dirty="0" smtClean="0"/>
              <a:t> and that a hardening of</a:t>
            </a:r>
            <a:r>
              <a:rPr lang="en-GB" sz="3000" b="1" dirty="0" smtClean="0">
                <a:solidFill>
                  <a:srgbClr val="FF0000"/>
                </a:solidFill>
              </a:rPr>
              <a:t>/</a:t>
            </a:r>
            <a:r>
              <a:rPr lang="en-GB" sz="3000" b="1" dirty="0" smtClean="0"/>
              <a:t> their immigration policy </a:t>
            </a:r>
            <a:r>
              <a:rPr lang="en-GB" sz="3000" b="1" dirty="0" smtClean="0">
                <a:solidFill>
                  <a:srgbClr val="FF0000"/>
                </a:solidFill>
              </a:rPr>
              <a:t>/</a:t>
            </a:r>
            <a:r>
              <a:rPr lang="en-GB" sz="3000" b="1" dirty="0" smtClean="0"/>
              <a:t>was inevitable. </a:t>
            </a:r>
          </a:p>
          <a:p>
            <a:endParaRPr lang="en-GB" sz="3000" b="1" dirty="0" smtClean="0"/>
          </a:p>
          <a:p>
            <a:r>
              <a:rPr lang="en-GB" sz="3000" b="1" dirty="0" smtClean="0"/>
              <a:t>The electorate wishes for</a:t>
            </a:r>
            <a:r>
              <a:rPr lang="en-GB" sz="3000" b="1" dirty="0" smtClean="0">
                <a:solidFill>
                  <a:srgbClr val="FF0000"/>
                </a:solidFill>
              </a:rPr>
              <a:t>/</a:t>
            </a:r>
            <a:r>
              <a:rPr lang="en-GB" sz="3000" b="1" dirty="0" smtClean="0"/>
              <a:t> more restrictions to be put in place</a:t>
            </a:r>
            <a:r>
              <a:rPr lang="en-GB" sz="3000" b="1" dirty="0" smtClean="0">
                <a:solidFill>
                  <a:srgbClr val="FF0000"/>
                </a:solidFill>
              </a:rPr>
              <a:t>/</a:t>
            </a:r>
            <a:r>
              <a:rPr lang="en-GB" sz="3000" b="1" dirty="0" smtClean="0"/>
              <a:t> so as to control</a:t>
            </a:r>
            <a:r>
              <a:rPr lang="en-GB" sz="3000" b="1" dirty="0" smtClean="0">
                <a:solidFill>
                  <a:srgbClr val="FF0000"/>
                </a:solidFill>
              </a:rPr>
              <a:t>/</a:t>
            </a:r>
            <a:r>
              <a:rPr lang="en-GB" sz="3000" b="1" dirty="0" smtClean="0"/>
              <a:t> the level of immigration in France.</a:t>
            </a:r>
            <a:r>
              <a:rPr lang="en-GB" sz="3000" b="1" dirty="0" smtClean="0">
                <a:solidFill>
                  <a:srgbClr val="FF0000"/>
                </a:solidFill>
              </a:rPr>
              <a:t>/</a:t>
            </a:r>
            <a:r>
              <a:rPr lang="en-GB" sz="3000" b="1" dirty="0" smtClean="0"/>
              <a:t> It sees little difference between</a:t>
            </a:r>
            <a:r>
              <a:rPr lang="en-GB" sz="3000" b="1" dirty="0" smtClean="0">
                <a:solidFill>
                  <a:srgbClr val="FF0000"/>
                </a:solidFill>
              </a:rPr>
              <a:t>/</a:t>
            </a:r>
            <a:r>
              <a:rPr lang="en-GB" sz="3000" b="1" dirty="0" smtClean="0"/>
              <a:t> the position adopted by the Left </a:t>
            </a:r>
            <a:r>
              <a:rPr lang="en-GB" sz="3000" b="1" dirty="0" smtClean="0">
                <a:solidFill>
                  <a:srgbClr val="FF0000"/>
                </a:solidFill>
              </a:rPr>
              <a:t>/</a:t>
            </a:r>
            <a:r>
              <a:rPr lang="en-GB" sz="3000" b="1" dirty="0" smtClean="0"/>
              <a:t>and that of the Right.</a:t>
            </a:r>
            <a:endParaRPr lang="en-GB" sz="3000" b="1" dirty="0"/>
          </a:p>
        </p:txBody>
      </p:sp>
      <p:sp>
        <p:nvSpPr>
          <p:cNvPr id="3" name="TextBox 2"/>
          <p:cNvSpPr txBox="1"/>
          <p:nvPr/>
        </p:nvSpPr>
        <p:spPr>
          <a:xfrm>
            <a:off x="7525634" y="837618"/>
            <a:ext cx="2120467" cy="523220"/>
          </a:xfrm>
          <a:prstGeom prst="rect">
            <a:avLst/>
          </a:prstGeom>
          <a:noFill/>
        </p:spPr>
        <p:txBody>
          <a:bodyPr wrap="none" rtlCol="0">
            <a:spAutoFit/>
          </a:bodyPr>
          <a:lstStyle/>
          <a:p>
            <a:r>
              <a:rPr lang="fr-FR" sz="2800" b="1" dirty="0" smtClean="0">
                <a:solidFill>
                  <a:srgbClr val="FF0000"/>
                </a:solidFill>
              </a:rPr>
              <a:t>La correction</a:t>
            </a:r>
            <a:endParaRPr lang="fr-FR" sz="2800" b="1" dirty="0">
              <a:solidFill>
                <a:srgbClr val="FF0000"/>
              </a:solidFill>
            </a:endParaRPr>
          </a:p>
        </p:txBody>
      </p:sp>
    </p:spTree>
    <p:extLst>
      <p:ext uri="{BB962C8B-B14F-4D97-AF65-F5344CB8AC3E}">
        <p14:creationId xmlns:p14="http://schemas.microsoft.com/office/powerpoint/2010/main" val="25981572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111" y="0"/>
            <a:ext cx="10515600" cy="823753"/>
          </a:xfrm>
        </p:spPr>
        <p:txBody>
          <a:bodyPr>
            <a:normAutofit/>
          </a:bodyPr>
          <a:lstStyle/>
          <a:p>
            <a:r>
              <a:rPr lang="fr-FR" sz="4000" b="1" dirty="0" smtClean="0"/>
              <a:t>Répondez aux questions dans vos cahiers</a:t>
            </a:r>
            <a:endParaRPr lang="fr-FR" sz="40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60719" y="0"/>
            <a:ext cx="836704" cy="702888"/>
          </a:xfrm>
          <a:prstGeom prst="rect">
            <a:avLst/>
          </a:prstGeom>
        </p:spPr>
      </p:pic>
      <p:sp>
        <p:nvSpPr>
          <p:cNvPr id="5" name="TextBox 4"/>
          <p:cNvSpPr txBox="1"/>
          <p:nvPr/>
        </p:nvSpPr>
        <p:spPr>
          <a:xfrm>
            <a:off x="1986119" y="1242918"/>
            <a:ext cx="9133444" cy="5262979"/>
          </a:xfrm>
          <a:prstGeom prst="rect">
            <a:avLst/>
          </a:prstGeom>
          <a:solidFill>
            <a:srgbClr val="DEEBF7"/>
          </a:solidFill>
        </p:spPr>
        <p:txBody>
          <a:bodyPr wrap="square" rtlCol="0">
            <a:spAutoFit/>
          </a:bodyPr>
          <a:lstStyle/>
          <a:p>
            <a:r>
              <a:rPr lang="fr-FR" sz="2400" b="1" dirty="0" smtClean="0"/>
              <a:t>Quels sont les partis politiques français qui semblent les plus extrêmes en ce qui concerne l’immigration? Expliquez</a:t>
            </a:r>
          </a:p>
          <a:p>
            <a:endParaRPr lang="fr-FR" sz="2400" b="1" dirty="0" smtClean="0"/>
          </a:p>
          <a:p>
            <a:endParaRPr lang="fr-FR" sz="2400" b="1" dirty="0"/>
          </a:p>
          <a:p>
            <a:r>
              <a:rPr lang="fr-FR" sz="2400" b="1" dirty="0" smtClean="0"/>
              <a:t>Quelle est la situation des immigrés à Calais?</a:t>
            </a:r>
          </a:p>
          <a:p>
            <a:endParaRPr lang="fr-FR" sz="2400" b="1" dirty="0"/>
          </a:p>
          <a:p>
            <a:r>
              <a:rPr lang="fr-FR" sz="2400" b="1" dirty="0" smtClean="0"/>
              <a:t>Pourquoi certains français s’inquiètent-ils de la religion à laquelle appartiennent beaucoup de ces immigrés selon vous?</a:t>
            </a:r>
          </a:p>
          <a:p>
            <a:endParaRPr lang="fr-FR" sz="2400" b="1" dirty="0" smtClean="0"/>
          </a:p>
          <a:p>
            <a:endParaRPr lang="fr-FR" sz="2400" b="1" dirty="0"/>
          </a:p>
          <a:p>
            <a:r>
              <a:rPr lang="fr-FR" sz="2400" b="1" dirty="0" smtClean="0"/>
              <a:t>Quelles solutions à l’immigration Marine Le Pen a-t-elle proposées dans ses discours précédant les dernières élections présidentielles?</a:t>
            </a:r>
          </a:p>
          <a:p>
            <a:endParaRPr lang="fr-FR" sz="2400" b="1" dirty="0"/>
          </a:p>
          <a:p>
            <a:r>
              <a:rPr lang="fr-FR" sz="2400" b="1" dirty="0" smtClean="0"/>
              <a:t>Qu’en pensez-vous?</a:t>
            </a:r>
            <a:endParaRPr lang="fr-FR" sz="2400" b="1" dirty="0"/>
          </a:p>
        </p:txBody>
      </p:sp>
      <p:pic>
        <p:nvPicPr>
          <p:cNvPr id="6"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0759" y="1263630"/>
            <a:ext cx="517182" cy="426332"/>
          </a:xfrm>
          <a:prstGeom prst="rect">
            <a:avLst/>
          </a:prstGeom>
          <a:solidFill>
            <a:schemeClr val="bg1"/>
          </a:solidFill>
          <a:ln>
            <a:solidFill>
              <a:srgbClr val="0070C0"/>
            </a:solidFill>
          </a:ln>
        </p:spPr>
      </p:pic>
      <p:pic>
        <p:nvPicPr>
          <p:cNvPr id="7"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0760" y="2763237"/>
            <a:ext cx="517182" cy="426332"/>
          </a:xfrm>
          <a:prstGeom prst="rect">
            <a:avLst/>
          </a:prstGeom>
          <a:solidFill>
            <a:schemeClr val="bg1"/>
          </a:solidFill>
          <a:ln>
            <a:solidFill>
              <a:srgbClr val="0070C0"/>
            </a:solidFill>
          </a:ln>
        </p:spPr>
      </p:pic>
      <p:pic>
        <p:nvPicPr>
          <p:cNvPr id="8"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764" y="2763237"/>
            <a:ext cx="517182" cy="426332"/>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4271" y="4924833"/>
            <a:ext cx="517182" cy="426332"/>
          </a:xfrm>
          <a:prstGeom prst="rect">
            <a:avLst/>
          </a:prstGeom>
          <a:solidFill>
            <a:schemeClr val="bg1"/>
          </a:solidFill>
          <a:ln>
            <a:solidFill>
              <a:srgbClr val="0070C0"/>
            </a:solidFill>
          </a:ln>
        </p:spPr>
      </p:pic>
      <p:pic>
        <p:nvPicPr>
          <p:cNvPr id="10"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275" y="4924833"/>
            <a:ext cx="517182" cy="426332"/>
          </a:xfrm>
          <a:prstGeom prst="rect">
            <a:avLst/>
          </a:prstGeom>
          <a:solidFill>
            <a:schemeClr val="bg1"/>
          </a:solidFill>
          <a:ln>
            <a:solidFill>
              <a:srgbClr val="0070C0"/>
            </a:solidFill>
          </a:ln>
        </p:spPr>
      </p:pic>
      <p:pic>
        <p:nvPicPr>
          <p:cNvPr id="11"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790" y="4924833"/>
            <a:ext cx="517182" cy="426332"/>
          </a:xfrm>
          <a:prstGeom prst="rect">
            <a:avLst/>
          </a:prstGeom>
          <a:solidFill>
            <a:schemeClr val="bg1"/>
          </a:solidFill>
          <a:ln>
            <a:solidFill>
              <a:srgbClr val="0070C0"/>
            </a:solidFill>
          </a:ln>
        </p:spPr>
      </p:pic>
    </p:spTree>
    <p:extLst>
      <p:ext uri="{BB962C8B-B14F-4D97-AF65-F5344CB8AC3E}">
        <p14:creationId xmlns:p14="http://schemas.microsoft.com/office/powerpoint/2010/main" val="1554685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cron-clandestins.jpg"/>
          <p:cNvPicPr>
            <a:picLocks noChangeAspect="1"/>
          </p:cNvPicPr>
          <p:nvPr/>
        </p:nvPicPr>
        <p:blipFill rotWithShape="1">
          <a:blip r:embed="rId2">
            <a:extLst>
              <a:ext uri="{28A0092B-C50C-407E-A947-70E740481C1C}">
                <a14:useLocalDpi xmlns:a14="http://schemas.microsoft.com/office/drawing/2010/main" val="0"/>
              </a:ext>
            </a:extLst>
          </a:blip>
          <a:srcRect l="6850"/>
          <a:stretch/>
        </p:blipFill>
        <p:spPr>
          <a:xfrm>
            <a:off x="1053858" y="1328135"/>
            <a:ext cx="7647234" cy="46198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9214511" y="1796826"/>
            <a:ext cx="2742736" cy="3785652"/>
          </a:xfrm>
          <a:prstGeom prst="rect">
            <a:avLst/>
          </a:prstGeom>
          <a:solidFill>
            <a:schemeClr val="accent1">
              <a:lumMod val="20000"/>
              <a:lumOff val="80000"/>
            </a:schemeClr>
          </a:solidFill>
        </p:spPr>
        <p:txBody>
          <a:bodyPr wrap="square" rtlCol="0">
            <a:spAutoFit/>
          </a:bodyPr>
          <a:lstStyle/>
          <a:p>
            <a:endParaRPr lang="fr-FR" sz="2400" b="1" dirty="0" smtClean="0"/>
          </a:p>
          <a:p>
            <a:r>
              <a:rPr lang="fr-FR" sz="2400" b="1" dirty="0" smtClean="0"/>
              <a:t>De quoi s’agit-il?</a:t>
            </a:r>
          </a:p>
          <a:p>
            <a:endParaRPr lang="fr-FR" sz="2400" b="1" dirty="0"/>
          </a:p>
          <a:p>
            <a:endParaRPr lang="fr-FR" sz="2400" b="1" dirty="0" smtClean="0"/>
          </a:p>
          <a:p>
            <a:r>
              <a:rPr lang="fr-FR" sz="2400" b="1" dirty="0" smtClean="0"/>
              <a:t>Qu’en pensez-vous?</a:t>
            </a:r>
          </a:p>
          <a:p>
            <a:endParaRPr lang="fr-FR" sz="2400" b="1" dirty="0"/>
          </a:p>
          <a:p>
            <a:endParaRPr lang="fr-FR" sz="2400" b="1" dirty="0" smtClean="0"/>
          </a:p>
          <a:p>
            <a:r>
              <a:rPr lang="fr-FR" sz="2400" b="1" dirty="0" smtClean="0"/>
              <a:t>Et les français, qu’en pensent-ils à votre avis?</a:t>
            </a:r>
            <a:endParaRPr lang="fr-FR" sz="2400" b="1" dirty="0"/>
          </a:p>
        </p:txBody>
      </p:sp>
      <p:pic>
        <p:nvPicPr>
          <p:cNvPr id="6"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25482" y="1814724"/>
            <a:ext cx="398301" cy="426332"/>
          </a:xfrm>
          <a:prstGeom prst="rect">
            <a:avLst/>
          </a:prstGeom>
          <a:solidFill>
            <a:schemeClr val="bg1"/>
          </a:solidFill>
          <a:ln>
            <a:solidFill>
              <a:srgbClr val="0070C0"/>
            </a:solidFill>
          </a:ln>
        </p:spPr>
      </p:pic>
      <p:pic>
        <p:nvPicPr>
          <p:cNvPr id="7"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98460" y="2909032"/>
            <a:ext cx="398301" cy="426332"/>
          </a:xfrm>
          <a:prstGeom prst="rect">
            <a:avLst/>
          </a:prstGeom>
          <a:solidFill>
            <a:schemeClr val="bg1"/>
          </a:solidFill>
          <a:ln>
            <a:solidFill>
              <a:srgbClr val="0070C0"/>
            </a:solidFill>
          </a:ln>
        </p:spPr>
      </p:pic>
      <p:pic>
        <p:nvPicPr>
          <p:cNvPr id="8"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71345" y="2909032"/>
            <a:ext cx="398301" cy="426332"/>
          </a:xfrm>
          <a:prstGeom prst="rect">
            <a:avLst/>
          </a:prstGeom>
          <a:solidFill>
            <a:schemeClr val="bg1"/>
          </a:solidFill>
          <a:ln>
            <a:solidFill>
              <a:srgbClr val="0070C0"/>
            </a:solidFill>
          </a:ln>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94912" y="0"/>
            <a:ext cx="797088" cy="797088"/>
          </a:xfrm>
          <a:prstGeom prst="rect">
            <a:avLst/>
          </a:prstGeom>
        </p:spPr>
      </p:pic>
      <p:pic>
        <p:nvPicPr>
          <p:cNvPr id="10"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0988" y="3899050"/>
            <a:ext cx="398301" cy="426332"/>
          </a:xfrm>
          <a:prstGeom prst="rect">
            <a:avLst/>
          </a:prstGeom>
          <a:solidFill>
            <a:schemeClr val="bg1"/>
          </a:solidFill>
          <a:ln>
            <a:solidFill>
              <a:srgbClr val="0070C0"/>
            </a:solidFill>
          </a:ln>
        </p:spPr>
      </p:pic>
      <p:pic>
        <p:nvPicPr>
          <p:cNvPr id="11"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51881" y="3902841"/>
            <a:ext cx="398301" cy="426332"/>
          </a:xfrm>
          <a:prstGeom prst="rect">
            <a:avLst/>
          </a:prstGeom>
          <a:solidFill>
            <a:schemeClr val="bg1"/>
          </a:solidFill>
          <a:ln>
            <a:solidFill>
              <a:srgbClr val="0070C0"/>
            </a:solidFill>
          </a:ln>
        </p:spPr>
      </p:pic>
      <p:pic>
        <p:nvPicPr>
          <p:cNvPr id="12"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82775" y="3893121"/>
            <a:ext cx="398301" cy="426332"/>
          </a:xfrm>
          <a:prstGeom prst="rect">
            <a:avLst/>
          </a:prstGeom>
          <a:solidFill>
            <a:schemeClr val="bg1"/>
          </a:solidFill>
          <a:ln>
            <a:solidFill>
              <a:srgbClr val="0070C0"/>
            </a:solidFill>
          </a:ln>
        </p:spPr>
      </p:pic>
    </p:spTree>
    <p:extLst>
      <p:ext uri="{BB962C8B-B14F-4D97-AF65-F5344CB8AC3E}">
        <p14:creationId xmlns:p14="http://schemas.microsoft.com/office/powerpoint/2010/main" val="957718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9594" y="-330173"/>
            <a:ext cx="2930546" cy="1325563"/>
          </a:xfrm>
        </p:spPr>
        <p:txBody>
          <a:bodyPr>
            <a:normAutofit/>
          </a:bodyPr>
          <a:lstStyle/>
          <a:p>
            <a:r>
              <a:rPr lang="fr-FR" sz="3600" dirty="0" smtClean="0"/>
              <a:t>Les objectifs:</a:t>
            </a:r>
            <a:endParaRPr lang="fr-FR" sz="3600" dirty="0"/>
          </a:p>
        </p:txBody>
      </p:sp>
      <p:sp>
        <p:nvSpPr>
          <p:cNvPr id="4" name="Rounded Rectangle 3"/>
          <p:cNvSpPr/>
          <p:nvPr/>
        </p:nvSpPr>
        <p:spPr>
          <a:xfrm>
            <a:off x="1773767" y="937170"/>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Difficile: </a:t>
            </a:r>
          </a:p>
          <a:p>
            <a:r>
              <a:rPr lang="fr-FR" sz="2400" dirty="0" smtClean="0">
                <a:ln w="0"/>
                <a:solidFill>
                  <a:schemeClr val="tx1"/>
                </a:solidFill>
                <a:effectLst>
                  <a:outerShdw blurRad="38100" dist="19050" dir="2700000" algn="tl" rotWithShape="0">
                    <a:schemeClr val="dk1">
                      <a:alpha val="40000"/>
                    </a:schemeClr>
                  </a:outerShdw>
                </a:effectLst>
              </a:rPr>
              <a:t>Les connaissances: identifier l’attitude des différents partis politiques envers l’immigration</a:t>
            </a:r>
          </a:p>
        </p:txBody>
      </p:sp>
      <p:pic>
        <p:nvPicPr>
          <p:cNvPr id="205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1087463"/>
            <a:ext cx="264320" cy="426332"/>
          </a:xfrm>
          <a:prstGeom prst="rect">
            <a:avLst/>
          </a:prstGeom>
          <a:solidFill>
            <a:schemeClr val="bg1"/>
          </a:solidFill>
          <a:ln>
            <a:solidFill>
              <a:srgbClr val="0070C0"/>
            </a:solidFill>
          </a:ln>
        </p:spPr>
      </p:pic>
      <p:sp>
        <p:nvSpPr>
          <p:cNvPr id="6" name="Rounded Rectangle 5"/>
          <p:cNvSpPr/>
          <p:nvPr/>
        </p:nvSpPr>
        <p:spPr>
          <a:xfrm>
            <a:off x="1773767" y="4495910"/>
            <a:ext cx="5947835" cy="1991976"/>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Le plus difficile:</a:t>
            </a:r>
          </a:p>
          <a:p>
            <a:r>
              <a:rPr lang="fr-FR" sz="2400" dirty="0" smtClean="0">
                <a:ln w="0"/>
                <a:solidFill>
                  <a:schemeClr val="tx1"/>
                </a:solidFill>
                <a:effectLst>
                  <a:outerShdw blurRad="38100" dist="19050" dir="2700000" algn="tl" rotWithShape="0">
                    <a:schemeClr val="dk1">
                      <a:alpha val="40000"/>
                    </a:schemeClr>
                  </a:outerShdw>
                </a:effectLst>
              </a:rPr>
              <a:t>L’analyse: Comparer et discuter les attitudes</a:t>
            </a:r>
          </a:p>
        </p:txBody>
      </p:sp>
      <p:sp>
        <p:nvSpPr>
          <p:cNvPr id="7" name="Rounded Rectangle 6"/>
          <p:cNvSpPr/>
          <p:nvPr/>
        </p:nvSpPr>
        <p:spPr>
          <a:xfrm>
            <a:off x="1773767" y="2757495"/>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Plus difficile:</a:t>
            </a:r>
          </a:p>
          <a:p>
            <a:r>
              <a:rPr lang="fr-FR" sz="2400" dirty="0" smtClean="0">
                <a:ln w="0"/>
                <a:solidFill>
                  <a:schemeClr val="tx1"/>
                </a:solidFill>
                <a:effectLst>
                  <a:outerShdw blurRad="38100" dist="19050" dir="2700000" algn="tl" rotWithShape="0">
                    <a:schemeClr val="dk1">
                      <a:alpha val="40000"/>
                    </a:schemeClr>
                  </a:outerShdw>
                </a:effectLst>
              </a:rPr>
              <a:t>L’application: relever des informations spécifiques sur ces attitudes</a:t>
            </a:r>
          </a:p>
        </p:txBody>
      </p:sp>
      <p:pic>
        <p:nvPicPr>
          <p:cNvPr id="8"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2867990"/>
            <a:ext cx="264320" cy="426332"/>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0516" y="2867990"/>
            <a:ext cx="264320" cy="426332"/>
          </a:xfrm>
          <a:prstGeom prst="rect">
            <a:avLst/>
          </a:prstGeom>
          <a:solidFill>
            <a:schemeClr val="bg1"/>
          </a:solidFill>
          <a:ln>
            <a:solidFill>
              <a:srgbClr val="0070C0"/>
            </a:solidFill>
          </a:ln>
        </p:spPr>
      </p:pic>
      <p:pic>
        <p:nvPicPr>
          <p:cNvPr id="1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6196" y="4627216"/>
            <a:ext cx="264320" cy="426332"/>
          </a:xfrm>
          <a:prstGeom prst="rect">
            <a:avLst/>
          </a:prstGeom>
          <a:solidFill>
            <a:schemeClr val="bg1"/>
          </a:solidFill>
          <a:ln>
            <a:solidFill>
              <a:srgbClr val="0070C0"/>
            </a:solidFill>
          </a:ln>
        </p:spPr>
      </p:pic>
      <p:pic>
        <p:nvPicPr>
          <p:cNvPr id="11"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4627216"/>
            <a:ext cx="264320" cy="426332"/>
          </a:xfrm>
          <a:prstGeom prst="rect">
            <a:avLst/>
          </a:prstGeom>
          <a:solidFill>
            <a:schemeClr val="bg1"/>
          </a:solidFill>
          <a:ln>
            <a:solidFill>
              <a:srgbClr val="0070C0"/>
            </a:solidFill>
          </a:ln>
        </p:spPr>
      </p:pic>
      <p:pic>
        <p:nvPicPr>
          <p:cNvPr id="12"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1482" y="4627216"/>
            <a:ext cx="264320" cy="426332"/>
          </a:xfrm>
          <a:prstGeom prst="rect">
            <a:avLst/>
          </a:prstGeom>
          <a:solidFill>
            <a:schemeClr val="bg1"/>
          </a:solidFill>
          <a:ln>
            <a:solidFill>
              <a:srgbClr val="0070C0"/>
            </a:solidFill>
          </a:ln>
        </p:spPr>
      </p:pic>
      <p:graphicFrame>
        <p:nvGraphicFramePr>
          <p:cNvPr id="22" name="Table 21"/>
          <p:cNvGraphicFramePr>
            <a:graphicFrameLocks noGrp="1"/>
          </p:cNvGraphicFramePr>
          <p:nvPr>
            <p:extLst>
              <p:ext uri="{D42A27DB-BD31-4B8C-83A1-F6EECF244321}">
                <p14:modId xmlns:p14="http://schemas.microsoft.com/office/powerpoint/2010/main" val="588185586"/>
              </p:ext>
            </p:extLst>
          </p:nvPr>
        </p:nvGraphicFramePr>
        <p:xfrm>
          <a:off x="8448789" y="660443"/>
          <a:ext cx="2787557" cy="3194444"/>
        </p:xfrm>
        <a:graphic>
          <a:graphicData uri="http://schemas.openxmlformats.org/drawingml/2006/table">
            <a:tbl>
              <a:tblPr firstRow="1" bandRow="1">
                <a:tableStyleId>{5C22544A-7EE6-4342-B048-85BDC9FD1C3A}</a:tableStyleId>
              </a:tblPr>
              <a:tblGrid>
                <a:gridCol w="2787557">
                  <a:extLst>
                    <a:ext uri="{9D8B030D-6E8A-4147-A177-3AD203B41FA5}">
                      <a16:colId xmlns:a16="http://schemas.microsoft.com/office/drawing/2014/main" val="20000"/>
                    </a:ext>
                  </a:extLst>
                </a:gridCol>
              </a:tblGrid>
              <a:tr h="856954">
                <a:tc>
                  <a:txBody>
                    <a:bodyPr/>
                    <a:lstStyle/>
                    <a:p>
                      <a:pPr algn="ctr"/>
                      <a:r>
                        <a:rPr lang="fr-FR" sz="2400" noProof="0" dirty="0" smtClean="0"/>
                        <a:t>L’immigration et les partis politiques</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751380">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2400" b="1" noProof="0" dirty="0" smtClean="0">
                          <a:solidFill>
                            <a:schemeClr val="tx1"/>
                          </a:solidFill>
                        </a:rPr>
                        <a:t>Les attitudes politiques</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91570">
                <a:tc>
                  <a:txBody>
                    <a:bodyPr/>
                    <a:lstStyle/>
                    <a:p>
                      <a:pPr algn="ctr"/>
                      <a:r>
                        <a:rPr lang="fr-FR" sz="2400" b="1" noProof="0" dirty="0" smtClean="0">
                          <a:solidFill>
                            <a:schemeClr val="tx1"/>
                          </a:solidFill>
                        </a:rPr>
                        <a:t>Le Front National</a:t>
                      </a:r>
                      <a:endParaRPr lang="fr-FR" sz="2400" b="1" noProof="0" dirty="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77126">
                <a:tc>
                  <a:txBody>
                    <a:bodyPr/>
                    <a:lstStyle/>
                    <a:p>
                      <a:pPr algn="ctr"/>
                      <a:r>
                        <a:rPr lang="fr-FR" sz="2400" b="1" noProof="0" dirty="0" smtClean="0">
                          <a:solidFill>
                            <a:schemeClr val="tx1"/>
                          </a:solidFill>
                        </a:rPr>
                        <a:t>Les frontières européennes</a:t>
                      </a:r>
                      <a:endParaRPr lang="fr-FR" sz="2400" b="1" noProof="0" dirty="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3" name="Pentagon 22"/>
          <p:cNvSpPr/>
          <p:nvPr/>
        </p:nvSpPr>
        <p:spPr>
          <a:xfrm rot="5400000">
            <a:off x="9606212" y="2723273"/>
            <a:ext cx="486114" cy="2787557"/>
          </a:xfrm>
          <a:prstGeom prst="homePlate">
            <a:avLst>
              <a:gd name="adj" fmla="val 53348"/>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pic>
        <p:nvPicPr>
          <p:cNvPr id="24" name="Picture 4" descr="https://pixabay.com/static/uploads/photo/2014/04/02/11/01/tick-305245_960_7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2851" y="1513795"/>
            <a:ext cx="530682" cy="65566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2008244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97383" y="1256933"/>
            <a:ext cx="6152793" cy="823602"/>
          </a:xfrm>
          <a:prstGeom prst="roundRect">
            <a:avLst/>
          </a:prstGeom>
          <a:solidFill>
            <a:schemeClr val="accent6">
              <a:lumMod val="40000"/>
              <a:lumOff val="60000"/>
            </a:schemeClr>
          </a:solidFill>
          <a:ln w="28575" cmpd="sng">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000" b="1" dirty="0" smtClean="0">
                <a:solidFill>
                  <a:srgbClr val="000000"/>
                </a:solidFill>
              </a:rPr>
              <a:t>1. Les immigrés ne prennent pas les emplois des Français.</a:t>
            </a:r>
            <a:endParaRPr lang="fr-FR" sz="2000" b="1" dirty="0">
              <a:solidFill>
                <a:srgbClr val="000000"/>
              </a:solidFill>
            </a:endParaRPr>
          </a:p>
        </p:txBody>
      </p:sp>
      <p:sp>
        <p:nvSpPr>
          <p:cNvPr id="6" name="Rounded Rectangle 5"/>
          <p:cNvSpPr/>
          <p:nvPr/>
        </p:nvSpPr>
        <p:spPr>
          <a:xfrm>
            <a:off x="183872" y="2268282"/>
            <a:ext cx="6179815" cy="1068681"/>
          </a:xfrm>
          <a:prstGeom prst="roundRect">
            <a:avLst/>
          </a:prstGeom>
          <a:solidFill>
            <a:schemeClr val="accent3">
              <a:lumMod val="40000"/>
              <a:lumOff val="60000"/>
            </a:schemeClr>
          </a:solidFill>
          <a:ln w="28575" cmpd="sng">
            <a:solidFill>
              <a:srgbClr val="00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2000" b="1" dirty="0" smtClean="0">
                <a:solidFill>
                  <a:srgbClr val="000000"/>
                </a:solidFill>
              </a:rPr>
              <a:t>2. La majorité des crimes sont commis par des immigrés qui contribuent à l’insécurité.</a:t>
            </a:r>
            <a:endParaRPr lang="fr-FR" sz="2000" b="1" dirty="0">
              <a:solidFill>
                <a:srgbClr val="000000"/>
              </a:solidFill>
            </a:endParaRPr>
          </a:p>
        </p:txBody>
      </p:sp>
      <p:sp>
        <p:nvSpPr>
          <p:cNvPr id="7" name="Rounded Rectangle 6"/>
          <p:cNvSpPr/>
          <p:nvPr/>
        </p:nvSpPr>
        <p:spPr>
          <a:xfrm>
            <a:off x="197383" y="3553393"/>
            <a:ext cx="6166304" cy="1229136"/>
          </a:xfrm>
          <a:prstGeom prst="roundRect">
            <a:avLst/>
          </a:prstGeom>
          <a:solidFill>
            <a:schemeClr val="accent4">
              <a:lumMod val="40000"/>
              <a:lumOff val="60000"/>
            </a:schemeClr>
          </a:solidFill>
          <a:ln w="28575" cmpd="sng">
            <a:solidFill>
              <a:srgbClr val="0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000" b="1" dirty="0" smtClean="0">
                <a:solidFill>
                  <a:srgbClr val="000000"/>
                </a:solidFill>
              </a:rPr>
              <a:t>3. Les enfants d’immigrés réussissent mieux dans leur scolarité que les Français de souche de même niveau social.</a:t>
            </a:r>
            <a:endParaRPr lang="fr-FR" sz="2000" b="1" dirty="0">
              <a:solidFill>
                <a:srgbClr val="000000"/>
              </a:solidFill>
            </a:endParaRPr>
          </a:p>
        </p:txBody>
      </p:sp>
      <p:sp>
        <p:nvSpPr>
          <p:cNvPr id="8" name="Rounded Rectangle 7"/>
          <p:cNvSpPr/>
          <p:nvPr/>
        </p:nvSpPr>
        <p:spPr>
          <a:xfrm>
            <a:off x="243807" y="4963865"/>
            <a:ext cx="3890564" cy="1710061"/>
          </a:xfrm>
          <a:prstGeom prst="roundRect">
            <a:avLst/>
          </a:prstGeom>
          <a:solidFill>
            <a:schemeClr val="accent2">
              <a:lumMod val="40000"/>
              <a:lumOff val="60000"/>
            </a:schemeClr>
          </a:solidFill>
          <a:ln w="28575" cmpd="sng">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000" b="1" dirty="0" smtClean="0">
                <a:solidFill>
                  <a:srgbClr val="000000"/>
                </a:solidFill>
              </a:rPr>
              <a:t>4. Les jeunes issus de l’immigration ne respectent pas le mode de vie et la culture de la France. Ce sont eux qui ne s’intègrent pas.</a:t>
            </a:r>
            <a:endParaRPr lang="fr-FR" sz="2000" b="1" dirty="0">
              <a:solidFill>
                <a:srgbClr val="000000"/>
              </a:solidFill>
            </a:endParaRPr>
          </a:p>
        </p:txBody>
      </p:sp>
      <p:sp>
        <p:nvSpPr>
          <p:cNvPr id="9" name="Rounded Rectangle 8"/>
          <p:cNvSpPr/>
          <p:nvPr/>
        </p:nvSpPr>
        <p:spPr>
          <a:xfrm>
            <a:off x="4418101" y="5280908"/>
            <a:ext cx="3634793" cy="1434542"/>
          </a:xfrm>
          <a:prstGeom prst="roundRect">
            <a:avLst/>
          </a:prstGeom>
          <a:solidFill>
            <a:schemeClr val="bg2">
              <a:lumMod val="75000"/>
            </a:schemeClr>
          </a:solidFill>
          <a:ln w="38100" cmpd="sng"/>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000" b="1" dirty="0" smtClean="0">
                <a:solidFill>
                  <a:srgbClr val="000000"/>
                </a:solidFill>
              </a:rPr>
              <a:t>5. Les immigrés sont des assistés sociaux, on les loge et ils coûtent cher à la société.</a:t>
            </a:r>
            <a:endParaRPr lang="fr-FR" sz="2000" b="1" dirty="0">
              <a:solidFill>
                <a:srgbClr val="000000"/>
              </a:solidFill>
            </a:endParaRPr>
          </a:p>
        </p:txBody>
      </p:sp>
      <p:sp>
        <p:nvSpPr>
          <p:cNvPr id="10" name="Rounded Rectangle 9"/>
          <p:cNvSpPr/>
          <p:nvPr/>
        </p:nvSpPr>
        <p:spPr>
          <a:xfrm>
            <a:off x="8264219" y="5275902"/>
            <a:ext cx="3625472" cy="1440160"/>
          </a:xfrm>
          <a:prstGeom prst="roundRect">
            <a:avLst/>
          </a:prstGeom>
          <a:solidFill>
            <a:schemeClr val="accent1">
              <a:lumMod val="40000"/>
              <a:lumOff val="60000"/>
            </a:schemeClr>
          </a:solidFill>
          <a:ln w="28575"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rgbClr val="000000"/>
                </a:solidFill>
              </a:rPr>
              <a:t>6. La France accepte toute la misère du monde et tous les réfugiés qui demandent asile.</a:t>
            </a:r>
            <a:endParaRPr lang="fr-FR" sz="2000" b="1" dirty="0">
              <a:solidFill>
                <a:srgbClr val="000000"/>
              </a:solidFill>
            </a:endParaRPr>
          </a:p>
        </p:txBody>
      </p:sp>
      <p:sp>
        <p:nvSpPr>
          <p:cNvPr id="5" name="Rectangle 4"/>
          <p:cNvSpPr/>
          <p:nvPr/>
        </p:nvSpPr>
        <p:spPr>
          <a:xfrm>
            <a:off x="6714973" y="1349310"/>
            <a:ext cx="4715343" cy="721034"/>
          </a:xfrm>
          <a:prstGeom prst="rect">
            <a:avLst/>
          </a:prstGeom>
          <a:solidFill>
            <a:schemeClr val="bg1"/>
          </a:solidFill>
          <a:ln w="28575"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b. Le déficit économique de la société est lié à l’immigration.</a:t>
            </a:r>
          </a:p>
        </p:txBody>
      </p:sp>
      <p:sp>
        <p:nvSpPr>
          <p:cNvPr id="12" name="Rectangle 11"/>
          <p:cNvSpPr/>
          <p:nvPr/>
        </p:nvSpPr>
        <p:spPr>
          <a:xfrm>
            <a:off x="6714974" y="2135927"/>
            <a:ext cx="4715343" cy="648072"/>
          </a:xfrm>
          <a:prstGeom prst="rect">
            <a:avLst/>
          </a:prstGeom>
          <a:solidFill>
            <a:schemeClr val="bg1"/>
          </a:solidFill>
          <a:ln w="28575"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c. La France aide toute sorte de détresse dans le monde.</a:t>
            </a:r>
            <a:endParaRPr lang="fr-FR" sz="2000" b="1" dirty="0">
              <a:solidFill>
                <a:schemeClr val="tx1"/>
              </a:solidFill>
            </a:endParaRPr>
          </a:p>
        </p:txBody>
      </p:sp>
      <p:sp>
        <p:nvSpPr>
          <p:cNvPr id="13" name="Rectangle 12"/>
          <p:cNvSpPr/>
          <p:nvPr/>
        </p:nvSpPr>
        <p:spPr>
          <a:xfrm>
            <a:off x="6701463" y="3645197"/>
            <a:ext cx="4748552" cy="648072"/>
          </a:xfrm>
          <a:prstGeom prst="rect">
            <a:avLst/>
          </a:prstGeom>
          <a:solidFill>
            <a:schemeClr val="bg1"/>
          </a:solidFill>
          <a:ln w="28575"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e. Les préjugés mis en échec par rapport au chômage en France. </a:t>
            </a:r>
            <a:endParaRPr lang="fr-FR" sz="2000" b="1" dirty="0">
              <a:solidFill>
                <a:schemeClr val="tx1"/>
              </a:solidFill>
            </a:endParaRPr>
          </a:p>
        </p:txBody>
      </p:sp>
      <p:sp>
        <p:nvSpPr>
          <p:cNvPr id="14" name="Rectangle 13"/>
          <p:cNvSpPr/>
          <p:nvPr/>
        </p:nvSpPr>
        <p:spPr>
          <a:xfrm>
            <a:off x="6701463" y="4431815"/>
            <a:ext cx="4738799" cy="648072"/>
          </a:xfrm>
          <a:prstGeom prst="rect">
            <a:avLst/>
          </a:prstGeom>
          <a:solidFill>
            <a:schemeClr val="bg1"/>
          </a:solidFill>
          <a:ln w="28575"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f. Le rejet de la faute par rapport au sujet de l’intégration.</a:t>
            </a:r>
            <a:endParaRPr lang="fr-FR" sz="2000" b="1" dirty="0">
              <a:solidFill>
                <a:schemeClr val="tx1"/>
              </a:solidFill>
            </a:endParaRPr>
          </a:p>
        </p:txBody>
      </p:sp>
      <p:sp>
        <p:nvSpPr>
          <p:cNvPr id="15" name="Rectangle 14"/>
          <p:cNvSpPr/>
          <p:nvPr/>
        </p:nvSpPr>
        <p:spPr>
          <a:xfrm>
            <a:off x="6728485" y="301880"/>
            <a:ext cx="4704833" cy="846468"/>
          </a:xfrm>
          <a:prstGeom prst="rect">
            <a:avLst/>
          </a:prstGeom>
          <a:solidFill>
            <a:schemeClr val="bg1"/>
          </a:solidFill>
          <a:ln w="28575"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a. L’augmentation de la criminalité est liée à l’immigration.</a:t>
            </a:r>
            <a:endParaRPr lang="fr-FR" sz="2000" b="1" dirty="0">
              <a:solidFill>
                <a:schemeClr val="tx1"/>
              </a:solidFill>
            </a:endParaRPr>
          </a:p>
        </p:txBody>
      </p:sp>
      <p:sp>
        <p:nvSpPr>
          <p:cNvPr id="16" name="Rectangle 15"/>
          <p:cNvSpPr/>
          <p:nvPr/>
        </p:nvSpPr>
        <p:spPr>
          <a:xfrm>
            <a:off x="6701463" y="2922769"/>
            <a:ext cx="4748552" cy="648072"/>
          </a:xfrm>
          <a:prstGeom prst="rect">
            <a:avLst/>
          </a:prstGeom>
          <a:solidFill>
            <a:schemeClr val="bg1"/>
          </a:solidFill>
          <a:ln w="28575"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d. La comparaison de progrès faits à l’école.</a:t>
            </a:r>
            <a:endParaRPr lang="fr-FR" sz="2000" b="1" dirty="0">
              <a:solidFill>
                <a:schemeClr val="tx1"/>
              </a:solidFill>
            </a:endParaRPr>
          </a:p>
        </p:txBody>
      </p:sp>
      <p:sp>
        <p:nvSpPr>
          <p:cNvPr id="17" name="TextBox 16"/>
          <p:cNvSpPr txBox="1"/>
          <p:nvPr/>
        </p:nvSpPr>
        <p:spPr>
          <a:xfrm>
            <a:off x="121601" y="0"/>
            <a:ext cx="6079956" cy="646331"/>
          </a:xfrm>
          <a:prstGeom prst="rect">
            <a:avLst/>
          </a:prstGeom>
          <a:noFill/>
        </p:spPr>
        <p:txBody>
          <a:bodyPr wrap="square" rtlCol="0">
            <a:spAutoFit/>
          </a:bodyPr>
          <a:lstStyle/>
          <a:p>
            <a:r>
              <a:rPr lang="en-GB" sz="3600" b="1" dirty="0" smtClean="0"/>
              <a:t>Pour commencer:</a:t>
            </a:r>
            <a:endParaRPr lang="en-GB" sz="3600" b="1" dirty="0"/>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87542" y="0"/>
            <a:ext cx="604458" cy="526234"/>
          </a:xfrm>
          <a:prstGeom prst="rect">
            <a:avLst/>
          </a:prstGeom>
        </p:spPr>
      </p:pic>
      <p:sp>
        <p:nvSpPr>
          <p:cNvPr id="2" name="TextBox 1"/>
          <p:cNvSpPr txBox="1"/>
          <p:nvPr/>
        </p:nvSpPr>
        <p:spPr>
          <a:xfrm>
            <a:off x="189154" y="661989"/>
            <a:ext cx="5938194" cy="461665"/>
          </a:xfrm>
          <a:prstGeom prst="rect">
            <a:avLst/>
          </a:prstGeom>
          <a:noFill/>
        </p:spPr>
        <p:txBody>
          <a:bodyPr wrap="none" rtlCol="0">
            <a:spAutoFit/>
          </a:bodyPr>
          <a:lstStyle/>
          <a:p>
            <a:r>
              <a:rPr lang="fr-FR" sz="2400" b="1" dirty="0" smtClean="0"/>
              <a:t>Reliez les déclarations au titre qui les résume</a:t>
            </a:r>
            <a:endParaRPr lang="fr-FR" sz="2400" b="1" dirty="0"/>
          </a:p>
        </p:txBody>
      </p:sp>
    </p:spTree>
    <p:extLst>
      <p:ext uri="{BB962C8B-B14F-4D97-AF65-F5344CB8AC3E}">
        <p14:creationId xmlns:p14="http://schemas.microsoft.com/office/powerpoint/2010/main" val="14948193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689" y="175987"/>
            <a:ext cx="5255267" cy="904811"/>
          </a:xfrm>
        </p:spPr>
        <p:txBody>
          <a:bodyPr/>
          <a:lstStyle/>
          <a:p>
            <a:r>
              <a:rPr lang="fr-FR" b="1" dirty="0" smtClean="0"/>
              <a:t>Pour ou Contre?</a:t>
            </a:r>
            <a:endParaRPr lang="fr-FR" b="1" dirty="0"/>
          </a:p>
        </p:txBody>
      </p:sp>
      <p:sp>
        <p:nvSpPr>
          <p:cNvPr id="3" name="Content Placeholder 2"/>
          <p:cNvSpPr>
            <a:spLocks noGrp="1"/>
          </p:cNvSpPr>
          <p:nvPr>
            <p:ph idx="1"/>
          </p:nvPr>
        </p:nvSpPr>
        <p:spPr>
          <a:xfrm>
            <a:off x="1770459" y="2418284"/>
            <a:ext cx="8957285" cy="3512593"/>
          </a:xfrm>
          <a:solidFill>
            <a:schemeClr val="accent6">
              <a:lumMod val="20000"/>
              <a:lumOff val="80000"/>
            </a:schemeClr>
          </a:solidFill>
        </p:spPr>
        <p:txBody>
          <a:bodyPr>
            <a:noAutofit/>
          </a:bodyPr>
          <a:lstStyle/>
          <a:p>
            <a:pPr>
              <a:lnSpc>
                <a:spcPct val="150000"/>
              </a:lnSpc>
            </a:pPr>
            <a:r>
              <a:rPr lang="fr-FR" sz="3200" b="1" dirty="0" smtClean="0"/>
              <a:t>Les tests et cours de langue pour les immigrés</a:t>
            </a:r>
          </a:p>
          <a:p>
            <a:pPr>
              <a:lnSpc>
                <a:spcPct val="150000"/>
              </a:lnSpc>
            </a:pPr>
            <a:r>
              <a:rPr lang="fr-FR" sz="3200" b="1" dirty="0" smtClean="0"/>
              <a:t>Les tests ADN pour le regroupement familial</a:t>
            </a:r>
          </a:p>
          <a:p>
            <a:pPr>
              <a:lnSpc>
                <a:spcPct val="150000"/>
              </a:lnSpc>
            </a:pPr>
            <a:r>
              <a:rPr lang="fr-FR" sz="3200" b="1" dirty="0" smtClean="0"/>
              <a:t>La légalisation de tous les sans-papier</a:t>
            </a:r>
          </a:p>
          <a:p>
            <a:pPr>
              <a:lnSpc>
                <a:spcPct val="150000"/>
              </a:lnSpc>
            </a:pPr>
            <a:r>
              <a:rPr lang="fr-FR" sz="3200" b="1" dirty="0" smtClean="0"/>
              <a:t>L’immigration zéro</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95078" y="0"/>
            <a:ext cx="917864" cy="917864"/>
          </a:xfrm>
          <a:prstGeom prst="rect">
            <a:avLst/>
          </a:prstGeom>
        </p:spPr>
      </p:pic>
      <p:sp>
        <p:nvSpPr>
          <p:cNvPr id="5" name="TextBox 4"/>
          <p:cNvSpPr txBox="1"/>
          <p:nvPr/>
        </p:nvSpPr>
        <p:spPr>
          <a:xfrm>
            <a:off x="905238" y="1283447"/>
            <a:ext cx="7128199" cy="523220"/>
          </a:xfrm>
          <a:prstGeom prst="rect">
            <a:avLst/>
          </a:prstGeom>
          <a:noFill/>
        </p:spPr>
        <p:txBody>
          <a:bodyPr wrap="none" rtlCol="0">
            <a:spAutoFit/>
          </a:bodyPr>
          <a:lstStyle/>
          <a:p>
            <a:r>
              <a:rPr lang="fr-FR" sz="2800" b="1" dirty="0" smtClean="0"/>
              <a:t>À deux, discutez les quatre aspects ci-dessous</a:t>
            </a:r>
            <a:endParaRPr lang="fr-FR" sz="2800" b="1" dirty="0"/>
          </a:p>
        </p:txBody>
      </p:sp>
    </p:spTree>
    <p:extLst>
      <p:ext uri="{BB962C8B-B14F-4D97-AF65-F5344CB8AC3E}">
        <p14:creationId xmlns:p14="http://schemas.microsoft.com/office/powerpoint/2010/main" val="36114236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447" y="0"/>
            <a:ext cx="10515600" cy="823753"/>
          </a:xfrm>
        </p:spPr>
        <p:txBody>
          <a:bodyPr/>
          <a:lstStyle/>
          <a:p>
            <a:r>
              <a:rPr lang="fr-FR" b="1" dirty="0" smtClean="0"/>
              <a:t>Les partis politiques et l’immigration</a:t>
            </a:r>
            <a:endParaRPr lang="fr-FR"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6000" y="135099"/>
            <a:ext cx="790677" cy="688354"/>
          </a:xfrm>
          <a:prstGeom prst="rect">
            <a:avLst/>
          </a:prstGeom>
        </p:spPr>
      </p:pic>
      <p:sp>
        <p:nvSpPr>
          <p:cNvPr id="6" name="TextBox 5"/>
          <p:cNvSpPr txBox="1"/>
          <p:nvPr/>
        </p:nvSpPr>
        <p:spPr>
          <a:xfrm>
            <a:off x="1121414" y="1067288"/>
            <a:ext cx="9335583" cy="523220"/>
          </a:xfrm>
          <a:prstGeom prst="rect">
            <a:avLst/>
          </a:prstGeom>
          <a:solidFill>
            <a:schemeClr val="accent1">
              <a:lumMod val="20000"/>
              <a:lumOff val="80000"/>
            </a:schemeClr>
          </a:solidFill>
        </p:spPr>
        <p:txBody>
          <a:bodyPr wrap="none" rtlCol="0">
            <a:spAutoFit/>
          </a:bodyPr>
          <a:lstStyle/>
          <a:p>
            <a:r>
              <a:rPr lang="fr-FR" sz="2800" b="1" dirty="0" smtClean="0"/>
              <a:t>Lisez l’article, puis répondez aux questions (feuille d’exercice)</a:t>
            </a:r>
            <a:endParaRPr lang="fr-FR" sz="2800" b="1" dirty="0"/>
          </a:p>
        </p:txBody>
      </p:sp>
      <p:pic>
        <p:nvPicPr>
          <p:cNvPr id="7" name="Picture 6" descr="Screen Shot 2018-03-02 at 10.54.4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709" y="3127345"/>
            <a:ext cx="11443828" cy="3397386"/>
          </a:xfrm>
          <a:prstGeom prst="rect">
            <a:avLst/>
          </a:prstGeom>
        </p:spPr>
      </p:pic>
      <p:pic>
        <p:nvPicPr>
          <p:cNvPr id="9" name="Picture 8" descr="h1303i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2589" y="1538811"/>
            <a:ext cx="6924587" cy="1714660"/>
          </a:xfrm>
          <a:prstGeom prst="rect">
            <a:avLst/>
          </a:prstGeom>
        </p:spPr>
      </p:pic>
    </p:spTree>
    <p:extLst>
      <p:ext uri="{BB962C8B-B14F-4D97-AF65-F5344CB8AC3E}">
        <p14:creationId xmlns:p14="http://schemas.microsoft.com/office/powerpoint/2010/main" val="4223243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447" y="0"/>
            <a:ext cx="10515600" cy="823753"/>
          </a:xfrm>
        </p:spPr>
        <p:txBody>
          <a:bodyPr/>
          <a:lstStyle/>
          <a:p>
            <a:r>
              <a:rPr lang="fr-FR" b="1" dirty="0" smtClean="0"/>
              <a:t>Les partis politiques et l’immigration</a:t>
            </a:r>
            <a:endParaRPr lang="fr-FR"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6000" y="135099"/>
            <a:ext cx="790677" cy="688354"/>
          </a:xfrm>
          <a:prstGeom prst="rect">
            <a:avLst/>
          </a:prstGeom>
        </p:spPr>
      </p:pic>
      <p:sp>
        <p:nvSpPr>
          <p:cNvPr id="6" name="TextBox 5"/>
          <p:cNvSpPr txBox="1"/>
          <p:nvPr/>
        </p:nvSpPr>
        <p:spPr>
          <a:xfrm>
            <a:off x="1121414" y="1067288"/>
            <a:ext cx="9335583" cy="523220"/>
          </a:xfrm>
          <a:prstGeom prst="rect">
            <a:avLst/>
          </a:prstGeom>
          <a:solidFill>
            <a:schemeClr val="accent1">
              <a:lumMod val="20000"/>
              <a:lumOff val="80000"/>
            </a:schemeClr>
          </a:solidFill>
        </p:spPr>
        <p:txBody>
          <a:bodyPr wrap="none" rtlCol="0">
            <a:spAutoFit/>
          </a:bodyPr>
          <a:lstStyle/>
          <a:p>
            <a:r>
              <a:rPr lang="fr-FR" sz="2800" b="1" dirty="0" smtClean="0"/>
              <a:t>Lisez l’article, puis répondez aux questions (feuille d’exercice)</a:t>
            </a:r>
            <a:endParaRPr lang="fr-FR" sz="2800" b="1" dirty="0"/>
          </a:p>
        </p:txBody>
      </p:sp>
      <p:sp>
        <p:nvSpPr>
          <p:cNvPr id="3" name="TextBox 2"/>
          <p:cNvSpPr txBox="1"/>
          <p:nvPr/>
        </p:nvSpPr>
        <p:spPr>
          <a:xfrm>
            <a:off x="8417361" y="1877886"/>
            <a:ext cx="2095746" cy="523220"/>
          </a:xfrm>
          <a:prstGeom prst="rect">
            <a:avLst/>
          </a:prstGeom>
          <a:noFill/>
        </p:spPr>
        <p:txBody>
          <a:bodyPr wrap="none" rtlCol="0">
            <a:spAutoFit/>
          </a:bodyPr>
          <a:lstStyle/>
          <a:p>
            <a:r>
              <a:rPr lang="fr-FR" sz="2800" b="1" dirty="0" smtClean="0">
                <a:solidFill>
                  <a:srgbClr val="FF0000"/>
                </a:solidFill>
              </a:rPr>
              <a:t>Les réponses</a:t>
            </a:r>
            <a:endParaRPr lang="fr-FR" sz="2800" b="1" dirty="0">
              <a:solidFill>
                <a:srgbClr val="FF0000"/>
              </a:solidFill>
            </a:endParaRPr>
          </a:p>
        </p:txBody>
      </p:sp>
      <p:pic>
        <p:nvPicPr>
          <p:cNvPr id="8" name="Picture 7" descr="Screen Shot 2018-03-02 at 10.56.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686" y="2630761"/>
            <a:ext cx="11800181" cy="3445220"/>
          </a:xfrm>
          <a:prstGeom prst="rect">
            <a:avLst/>
          </a:prstGeom>
        </p:spPr>
      </p:pic>
    </p:spTree>
    <p:extLst>
      <p:ext uri="{BB962C8B-B14F-4D97-AF65-F5344CB8AC3E}">
        <p14:creationId xmlns:p14="http://schemas.microsoft.com/office/powerpoint/2010/main" val="4012528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447" y="0"/>
            <a:ext cx="10515600" cy="823753"/>
          </a:xfrm>
        </p:spPr>
        <p:txBody>
          <a:bodyPr/>
          <a:lstStyle/>
          <a:p>
            <a:r>
              <a:rPr lang="fr-FR" b="1" dirty="0" smtClean="0"/>
              <a:t>Les partis politiques et l’immigration</a:t>
            </a:r>
            <a:endParaRPr lang="fr-FR"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6000" y="135099"/>
            <a:ext cx="790677" cy="688354"/>
          </a:xfrm>
          <a:prstGeom prst="rect">
            <a:avLst/>
          </a:prstGeom>
        </p:spPr>
      </p:pic>
      <p:pic>
        <p:nvPicPr>
          <p:cNvPr id="5" name="Picture 4" descr="Screen Shot 2018-03-02 at 10.58.0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215" y="869733"/>
            <a:ext cx="10349435" cy="5988267"/>
          </a:xfrm>
          <a:prstGeom prst="rect">
            <a:avLst/>
          </a:prstGeom>
        </p:spPr>
      </p:pic>
    </p:spTree>
    <p:extLst>
      <p:ext uri="{BB962C8B-B14F-4D97-AF65-F5344CB8AC3E}">
        <p14:creationId xmlns:p14="http://schemas.microsoft.com/office/powerpoint/2010/main" val="3858999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447" y="0"/>
            <a:ext cx="10515600" cy="823753"/>
          </a:xfrm>
        </p:spPr>
        <p:txBody>
          <a:bodyPr/>
          <a:lstStyle/>
          <a:p>
            <a:r>
              <a:rPr lang="fr-FR" b="1" dirty="0" smtClean="0"/>
              <a:t>Les partis politiques et l’immigration</a:t>
            </a:r>
            <a:endParaRPr lang="fr-FR"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6000" y="135099"/>
            <a:ext cx="790677" cy="688354"/>
          </a:xfrm>
          <a:prstGeom prst="rect">
            <a:avLst/>
          </a:prstGeom>
        </p:spPr>
      </p:pic>
      <p:pic>
        <p:nvPicPr>
          <p:cNvPr id="6" name="Picture 5" descr="Screen Shot 2018-03-02 at 11.00.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063" y="718916"/>
            <a:ext cx="10619656" cy="6139084"/>
          </a:xfrm>
          <a:prstGeom prst="rect">
            <a:avLst/>
          </a:prstGeom>
        </p:spPr>
      </p:pic>
      <p:sp>
        <p:nvSpPr>
          <p:cNvPr id="7" name="TextBox 6"/>
          <p:cNvSpPr txBox="1"/>
          <p:nvPr/>
        </p:nvSpPr>
        <p:spPr>
          <a:xfrm>
            <a:off x="9092911" y="743049"/>
            <a:ext cx="1822734" cy="461665"/>
          </a:xfrm>
          <a:prstGeom prst="rect">
            <a:avLst/>
          </a:prstGeom>
          <a:noFill/>
        </p:spPr>
        <p:txBody>
          <a:bodyPr wrap="none" rtlCol="0">
            <a:spAutoFit/>
          </a:bodyPr>
          <a:lstStyle/>
          <a:p>
            <a:r>
              <a:rPr lang="fr-FR" sz="2400" b="1" dirty="0" smtClean="0">
                <a:solidFill>
                  <a:srgbClr val="FF0000"/>
                </a:solidFill>
              </a:rPr>
              <a:t>Les réponses</a:t>
            </a:r>
            <a:endParaRPr lang="fr-FR" sz="2400" b="1" dirty="0">
              <a:solidFill>
                <a:srgbClr val="FF0000"/>
              </a:solidFill>
            </a:endParaRPr>
          </a:p>
        </p:txBody>
      </p:sp>
    </p:spTree>
    <p:extLst>
      <p:ext uri="{BB962C8B-B14F-4D97-AF65-F5344CB8AC3E}">
        <p14:creationId xmlns:p14="http://schemas.microsoft.com/office/powerpoint/2010/main" val="9192690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644" y="0"/>
            <a:ext cx="10515600" cy="743049"/>
          </a:xfrm>
        </p:spPr>
        <p:txBody>
          <a:bodyPr/>
          <a:lstStyle/>
          <a:p>
            <a:r>
              <a:rPr lang="fr-FR" b="1" dirty="0" smtClean="0"/>
              <a:t>Le Front National</a:t>
            </a:r>
            <a:endParaRPr lang="fr-FR"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18978" y="175629"/>
            <a:ext cx="790677" cy="688354"/>
          </a:xfrm>
          <a:prstGeom prst="rect">
            <a:avLst/>
          </a:prstGeom>
        </p:spPr>
      </p:pic>
      <p:pic>
        <p:nvPicPr>
          <p:cNvPr id="3" name="Picture 2" descr="Screen Shot 2018-03-03 at 13.47.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975" y="1403624"/>
            <a:ext cx="10935474" cy="52961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635018" y="729539"/>
            <a:ext cx="10131750" cy="523220"/>
          </a:xfrm>
          <a:prstGeom prst="rect">
            <a:avLst/>
          </a:prstGeom>
          <a:solidFill>
            <a:srgbClr val="DEEBF7"/>
          </a:solidFill>
        </p:spPr>
        <p:txBody>
          <a:bodyPr wrap="none" rtlCol="0">
            <a:spAutoFit/>
          </a:bodyPr>
          <a:lstStyle/>
          <a:p>
            <a:r>
              <a:rPr lang="fr-FR" sz="2800" b="1" dirty="0" smtClean="0"/>
              <a:t>Remplissez les blancs pour compléter le résumé (feuille d’exercice) </a:t>
            </a:r>
            <a:endParaRPr lang="fr-FR" sz="2800" b="1" dirty="0"/>
          </a:p>
        </p:txBody>
      </p:sp>
    </p:spTree>
    <p:extLst>
      <p:ext uri="{BB962C8B-B14F-4D97-AF65-F5344CB8AC3E}">
        <p14:creationId xmlns:p14="http://schemas.microsoft.com/office/powerpoint/2010/main" val="21109262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4487</TotalTime>
  <Words>918</Words>
  <Application>Microsoft Office PowerPoint</Application>
  <PresentationFormat>Widescreen</PresentationFormat>
  <Paragraphs>101</Paragraphs>
  <Slides>19</Slides>
  <Notes>1</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PowerPoint Presentation</vt:lpstr>
      <vt:lpstr>Les objectifs:</vt:lpstr>
      <vt:lpstr>PowerPoint Presentation</vt:lpstr>
      <vt:lpstr>Pour ou Contre?</vt:lpstr>
      <vt:lpstr>Les partis politiques et l’immigration</vt:lpstr>
      <vt:lpstr>Les partis politiques et l’immigration</vt:lpstr>
      <vt:lpstr>Les partis politiques et l’immigration</vt:lpstr>
      <vt:lpstr>Les partis politiques et l’immigration</vt:lpstr>
      <vt:lpstr>Le Front National</vt:lpstr>
      <vt:lpstr>Le Front National</vt:lpstr>
      <vt:lpstr>PowerPoint Presentation</vt:lpstr>
      <vt:lpstr>PowerPoint Presentation</vt:lpstr>
      <vt:lpstr>PowerPoint Presentation</vt:lpstr>
      <vt:lpstr>PowerPoint Presentation</vt:lpstr>
      <vt:lpstr>Les attitudes politiques</vt:lpstr>
      <vt:lpstr>Traduisez le passage en anglais</vt:lpstr>
      <vt:lpstr>Traduisez le passage en anglais</vt:lpstr>
      <vt:lpstr>Répondez aux questions dans vos cahiers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Kathy GUILLE</dc:creator>
  <cp:lastModifiedBy>Françoise Marteel</cp:lastModifiedBy>
  <cp:revision>582</cp:revision>
  <cp:lastPrinted>2017-11-21T07:05:18Z</cp:lastPrinted>
  <dcterms:created xsi:type="dcterms:W3CDTF">2017-10-29T09:19:52Z</dcterms:created>
  <dcterms:modified xsi:type="dcterms:W3CDTF">2019-02-14T16:41:06Z</dcterms:modified>
</cp:coreProperties>
</file>