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91" d="100"/>
          <a:sy n="91" d="100"/>
        </p:scale>
        <p:origin x="99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9897D-0F64-4114-AE70-F60C07A76D3D}" type="datetimeFigureOut">
              <a:rPr lang="en-GB" smtClean="0"/>
              <a:t>05/03/2019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ECEFD-44B7-4D1B-BB3C-7B28E3A4B0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3297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9897D-0F64-4114-AE70-F60C07A76D3D}" type="datetimeFigureOut">
              <a:rPr lang="en-GB" smtClean="0"/>
              <a:t>05/03/2019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ECEFD-44B7-4D1B-BB3C-7B28E3A4B0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887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9897D-0F64-4114-AE70-F60C07A76D3D}" type="datetimeFigureOut">
              <a:rPr lang="en-GB" smtClean="0"/>
              <a:t>05/03/2019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ECEFD-44B7-4D1B-BB3C-7B28E3A4B0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6455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9897D-0F64-4114-AE70-F60C07A76D3D}" type="datetimeFigureOut">
              <a:rPr lang="en-GB" smtClean="0"/>
              <a:t>05/03/2019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ECEFD-44B7-4D1B-BB3C-7B28E3A4B0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0021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9897D-0F64-4114-AE70-F60C07A76D3D}" type="datetimeFigureOut">
              <a:rPr lang="en-GB" smtClean="0"/>
              <a:t>05/03/2019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ECEFD-44B7-4D1B-BB3C-7B28E3A4B0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8898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9897D-0F64-4114-AE70-F60C07A76D3D}" type="datetimeFigureOut">
              <a:rPr lang="en-GB" smtClean="0"/>
              <a:t>05/03/2019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ECEFD-44B7-4D1B-BB3C-7B28E3A4B0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7550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9897D-0F64-4114-AE70-F60C07A76D3D}" type="datetimeFigureOut">
              <a:rPr lang="en-GB" smtClean="0"/>
              <a:t>05/03/2019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ECEFD-44B7-4D1B-BB3C-7B28E3A4B0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962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9897D-0F64-4114-AE70-F60C07A76D3D}" type="datetimeFigureOut">
              <a:rPr lang="en-GB" smtClean="0"/>
              <a:t>05/03/2019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ECEFD-44B7-4D1B-BB3C-7B28E3A4B0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215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9897D-0F64-4114-AE70-F60C07A76D3D}" type="datetimeFigureOut">
              <a:rPr lang="en-GB" smtClean="0"/>
              <a:t>05/03/2019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ECEFD-44B7-4D1B-BB3C-7B28E3A4B0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2598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9897D-0F64-4114-AE70-F60C07A76D3D}" type="datetimeFigureOut">
              <a:rPr lang="en-GB" smtClean="0"/>
              <a:t>05/03/2019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ECEFD-44B7-4D1B-BB3C-7B28E3A4B0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4444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9897D-0F64-4114-AE70-F60C07A76D3D}" type="datetimeFigureOut">
              <a:rPr lang="en-GB" smtClean="0"/>
              <a:t>05/03/2019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ECEFD-44B7-4D1B-BB3C-7B28E3A4B0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1609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A9897D-0F64-4114-AE70-F60C07A76D3D}" type="datetimeFigureOut">
              <a:rPr lang="en-GB" smtClean="0"/>
              <a:t>05/03/2019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1ECEFD-44B7-4D1B-BB3C-7B28E3A4B0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7473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91292" y="2415045"/>
            <a:ext cx="1205049" cy="230832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 smtClean="0"/>
              <a:t>Age </a:t>
            </a:r>
            <a:r>
              <a:rPr lang="en-GB" sz="900" b="1" dirty="0"/>
              <a:t>and life chances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1033" y="555031"/>
            <a:ext cx="2854235" cy="212365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GB" sz="825" b="1" dirty="0"/>
              <a:t>Functionalism</a:t>
            </a:r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 smtClean="0"/>
          </a:p>
          <a:p>
            <a:endParaRPr lang="en-GB" sz="825" b="1" dirty="0"/>
          </a:p>
          <a:p>
            <a:endParaRPr lang="en-GB" sz="825" b="1" dirty="0" smtClean="0"/>
          </a:p>
          <a:p>
            <a:endParaRPr lang="en-GB" sz="825" b="1" dirty="0"/>
          </a:p>
          <a:p>
            <a:endParaRPr lang="en-GB" sz="825" b="1" dirty="0" smtClean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11033" y="69962"/>
            <a:ext cx="8494124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25" b="1" dirty="0" smtClean="0"/>
              <a:t>How can age be defined:							Why is age socially constructed?</a:t>
            </a:r>
            <a:r>
              <a:rPr lang="en-GB" sz="825" b="1" dirty="0"/>
              <a:t>	</a:t>
            </a:r>
            <a:r>
              <a:rPr lang="en-GB" sz="825" b="1" dirty="0" smtClean="0"/>
              <a:t>    			</a:t>
            </a:r>
            <a:r>
              <a:rPr lang="en-GB" sz="825" b="1" dirty="0"/>
              <a:t>			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280141" y="2210751"/>
            <a:ext cx="2736670" cy="133882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GB" sz="900" b="1" dirty="0"/>
              <a:t>Postmodernism</a:t>
            </a:r>
          </a:p>
          <a:p>
            <a:endParaRPr lang="en-GB" sz="900" b="1" dirty="0"/>
          </a:p>
          <a:p>
            <a:endParaRPr lang="en-GB" sz="900" b="1" dirty="0"/>
          </a:p>
          <a:p>
            <a:endParaRPr lang="en-GB" sz="900" b="1" dirty="0"/>
          </a:p>
          <a:p>
            <a:endParaRPr lang="en-GB" sz="900" b="1" dirty="0"/>
          </a:p>
          <a:p>
            <a:endParaRPr lang="en-GB" sz="900" b="1" dirty="0"/>
          </a:p>
          <a:p>
            <a:endParaRPr lang="en-GB" sz="900" b="1" dirty="0"/>
          </a:p>
          <a:p>
            <a:endParaRPr lang="en-GB" sz="900" b="1" dirty="0"/>
          </a:p>
          <a:p>
            <a:endParaRPr lang="en-GB" sz="9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302829" y="538527"/>
            <a:ext cx="2667664" cy="161582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GB" sz="825" b="1" dirty="0"/>
              <a:t>Weberian</a:t>
            </a:r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 smtClean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043646" y="3385533"/>
            <a:ext cx="3177539" cy="1107996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GB" sz="825" b="1" dirty="0"/>
              <a:t>Cross over with social class? i.e. rates of </a:t>
            </a:r>
            <a:r>
              <a:rPr lang="en-GB" sz="825" b="1" dirty="0" smtClean="0"/>
              <a:t>poverty</a:t>
            </a:r>
            <a:r>
              <a:rPr lang="en-GB" sz="825" b="1" dirty="0"/>
              <a:t> </a:t>
            </a:r>
            <a:r>
              <a:rPr lang="en-GB" sz="825" b="1" dirty="0" smtClean="0"/>
              <a:t>at different ages</a:t>
            </a:r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 smtClean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050178" y="4670979"/>
            <a:ext cx="3177539" cy="981038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GB" sz="825" b="1" dirty="0"/>
              <a:t>Cross over with gender</a:t>
            </a:r>
            <a:r>
              <a:rPr lang="en-GB" sz="825" b="1" dirty="0" smtClean="0"/>
              <a:t>? Which gender may experience more inequality at certain ages</a:t>
            </a:r>
            <a:endParaRPr lang="en-GB" sz="825" b="1" dirty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 smtClean="0"/>
          </a:p>
          <a:p>
            <a:endParaRPr lang="en-GB" sz="825" b="1" dirty="0"/>
          </a:p>
          <a:p>
            <a:endParaRPr lang="en-GB" sz="825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043646" y="5728154"/>
            <a:ext cx="3177539" cy="981038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GB" sz="825" b="1" dirty="0"/>
              <a:t>Cross over with </a:t>
            </a:r>
            <a:r>
              <a:rPr lang="en-GB" sz="825" b="1" dirty="0" smtClean="0"/>
              <a:t>ethnicity</a:t>
            </a:r>
            <a:r>
              <a:rPr lang="en-GB" sz="825" b="1" dirty="0" smtClean="0"/>
              <a:t>?</a:t>
            </a:r>
            <a:endParaRPr lang="en-GB" sz="825" b="1" dirty="0"/>
          </a:p>
          <a:p>
            <a:endParaRPr lang="en-GB" sz="825" b="1" dirty="0" smtClean="0"/>
          </a:p>
          <a:p>
            <a:endParaRPr lang="en-GB" sz="825" b="1" dirty="0"/>
          </a:p>
          <a:p>
            <a:endParaRPr lang="en-GB" sz="825" b="1" dirty="0" smtClean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13064" y="3032494"/>
            <a:ext cx="2958737" cy="1742785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825" b="1" dirty="0" smtClean="0"/>
              <a:t>FAMILY</a:t>
            </a:r>
            <a:endParaRPr lang="en-GB" sz="825" b="1" dirty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 smtClean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 smtClean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 smtClean="0"/>
          </a:p>
          <a:p>
            <a:endParaRPr lang="en-GB" sz="825" b="1" dirty="0" smtClean="0"/>
          </a:p>
          <a:p>
            <a:endParaRPr lang="en-GB" sz="825" b="1" dirty="0"/>
          </a:p>
          <a:p>
            <a:endParaRPr lang="en-GB" sz="825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6302829" y="3633746"/>
            <a:ext cx="2704012" cy="1107996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825" b="1" dirty="0"/>
              <a:t>CRIME</a:t>
            </a:r>
          </a:p>
          <a:p>
            <a:endParaRPr lang="en-GB" sz="825" b="1" dirty="0"/>
          </a:p>
          <a:p>
            <a:endParaRPr lang="en-GB" sz="825" b="1" dirty="0" smtClean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31530" y="4863942"/>
            <a:ext cx="2958737" cy="1742785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825" b="1" dirty="0"/>
              <a:t>WORKPLACE</a:t>
            </a:r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 smtClean="0"/>
          </a:p>
          <a:p>
            <a:endParaRPr lang="en-GB" sz="825" b="1" dirty="0" smtClean="0"/>
          </a:p>
          <a:p>
            <a:endParaRPr lang="en-GB" sz="825" b="1" dirty="0"/>
          </a:p>
          <a:p>
            <a:endParaRPr lang="en-GB" sz="825" b="1" dirty="0" smtClean="0"/>
          </a:p>
          <a:p>
            <a:endParaRPr lang="en-GB" sz="825" b="1" dirty="0"/>
          </a:p>
          <a:p>
            <a:endParaRPr lang="en-GB" sz="825" b="1" dirty="0" smtClean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6306095" y="4873534"/>
            <a:ext cx="2704012" cy="1107996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825" b="1" dirty="0"/>
              <a:t>EVIDENCE </a:t>
            </a:r>
            <a:r>
              <a:rPr lang="en-GB" sz="825" b="1" dirty="0" smtClean="0"/>
              <a:t>FOR AGEISM IN </a:t>
            </a:r>
            <a:r>
              <a:rPr lang="en-GB" sz="825" b="1" dirty="0"/>
              <a:t>WIDER SOCIETY</a:t>
            </a:r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 smtClean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/>
          </a:p>
        </p:txBody>
      </p:sp>
      <p:sp>
        <p:nvSpPr>
          <p:cNvPr id="17" name="Right Arrow 16"/>
          <p:cNvSpPr/>
          <p:nvPr/>
        </p:nvSpPr>
        <p:spPr>
          <a:xfrm rot="1211698">
            <a:off x="2966148" y="2308517"/>
            <a:ext cx="1033599" cy="151306"/>
          </a:xfrm>
          <a:prstGeom prst="rightArrow">
            <a:avLst>
              <a:gd name="adj1" fmla="val 43719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350"/>
          </a:p>
        </p:txBody>
      </p:sp>
      <p:sp>
        <p:nvSpPr>
          <p:cNvPr id="18" name="Right Arrow 17"/>
          <p:cNvSpPr/>
          <p:nvPr/>
        </p:nvSpPr>
        <p:spPr>
          <a:xfrm rot="12947706">
            <a:off x="5225525" y="2823806"/>
            <a:ext cx="1033599" cy="151306"/>
          </a:xfrm>
          <a:prstGeom prst="rightArrow">
            <a:avLst>
              <a:gd name="adj1" fmla="val 43719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350"/>
          </a:p>
        </p:txBody>
      </p:sp>
      <p:sp>
        <p:nvSpPr>
          <p:cNvPr id="19" name="Right Arrow 18"/>
          <p:cNvSpPr/>
          <p:nvPr/>
        </p:nvSpPr>
        <p:spPr>
          <a:xfrm rot="9839736">
            <a:off x="5268403" y="2218515"/>
            <a:ext cx="1033599" cy="151306"/>
          </a:xfrm>
          <a:prstGeom prst="rightArrow">
            <a:avLst>
              <a:gd name="adj1" fmla="val 43719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350"/>
          </a:p>
        </p:txBody>
      </p:sp>
      <p:sp>
        <p:nvSpPr>
          <p:cNvPr id="21" name="Right Arrow 20"/>
          <p:cNvSpPr/>
          <p:nvPr/>
        </p:nvSpPr>
        <p:spPr>
          <a:xfrm rot="5400000">
            <a:off x="4513423" y="2205191"/>
            <a:ext cx="237983" cy="129417"/>
          </a:xfrm>
          <a:prstGeom prst="rightArrow">
            <a:avLst>
              <a:gd name="adj1" fmla="val 43719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350"/>
          </a:p>
        </p:txBody>
      </p:sp>
      <p:sp>
        <p:nvSpPr>
          <p:cNvPr id="22" name="TextBox 21"/>
          <p:cNvSpPr txBox="1"/>
          <p:nvPr/>
        </p:nvSpPr>
        <p:spPr>
          <a:xfrm>
            <a:off x="6318911" y="6065697"/>
            <a:ext cx="2727794" cy="727122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800" b="1" dirty="0" smtClean="0"/>
              <a:t>STATISTICS FOR RATES OF POVERTY/MATERIAL </a:t>
            </a:r>
            <a:r>
              <a:rPr lang="en-GB" sz="800" b="1" dirty="0" smtClean="0"/>
              <a:t>DEPRIVATION for different age groups</a:t>
            </a:r>
            <a:endParaRPr lang="en-GB" sz="800" b="1" dirty="0"/>
          </a:p>
          <a:p>
            <a:endParaRPr lang="en-GB" sz="800" b="1" dirty="0"/>
          </a:p>
          <a:p>
            <a:endParaRPr lang="en-GB" sz="800" b="1" dirty="0"/>
          </a:p>
          <a:p>
            <a:endParaRPr lang="en-GB" sz="800" b="1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199582" y="509212"/>
            <a:ext cx="2787288" cy="174278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GB" sz="825" b="1" dirty="0"/>
              <a:t>Marxism</a:t>
            </a:r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 smtClean="0"/>
          </a:p>
          <a:p>
            <a:endParaRPr lang="en-GB" sz="825" b="1" dirty="0"/>
          </a:p>
          <a:p>
            <a:endParaRPr lang="en-GB" sz="825" b="1" dirty="0" smtClean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/>
          </a:p>
          <a:p>
            <a:endParaRPr lang="en-GB" sz="825" b="1" dirty="0"/>
          </a:p>
        </p:txBody>
      </p:sp>
    </p:spTree>
    <p:extLst>
      <p:ext uri="{BB962C8B-B14F-4D97-AF65-F5344CB8AC3E}">
        <p14:creationId xmlns:p14="http://schemas.microsoft.com/office/powerpoint/2010/main" val="3052595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1943" y="420414"/>
            <a:ext cx="25750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u="sng" dirty="0" smtClean="0"/>
              <a:t>Possible studies for age inequality</a:t>
            </a:r>
            <a:endParaRPr lang="en-GB" sz="1100" b="1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451943" y="1045779"/>
            <a:ext cx="25750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dirty="0" smtClean="0"/>
              <a:t>Grundy and </a:t>
            </a:r>
            <a:r>
              <a:rPr lang="en-GB" sz="1050" b="1" dirty="0" err="1" smtClean="0"/>
              <a:t>Henretta</a:t>
            </a:r>
            <a:r>
              <a:rPr lang="en-GB" sz="1050" b="1" dirty="0" smtClean="0"/>
              <a:t>: sandwich generation – women are now increasingly sandwiched between helping their children and caring for elderly parents</a:t>
            </a:r>
            <a:endParaRPr lang="en-GB" sz="1050" b="1" dirty="0"/>
          </a:p>
        </p:txBody>
      </p:sp>
      <p:sp>
        <p:nvSpPr>
          <p:cNvPr id="4" name="Rectangle 3"/>
          <p:cNvSpPr/>
          <p:nvPr/>
        </p:nvSpPr>
        <p:spPr>
          <a:xfrm>
            <a:off x="1282262" y="2049205"/>
            <a:ext cx="333703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50" dirty="0"/>
              <a:t>Postmodernists may be important in emphasising, nevertheless, the diversity of experience within particular age groups and the lack of common generational identity as discussed by Mannheim</a:t>
            </a:r>
          </a:p>
        </p:txBody>
      </p:sp>
      <p:sp>
        <p:nvSpPr>
          <p:cNvPr id="5" name="Rectangle 4"/>
          <p:cNvSpPr/>
          <p:nvPr/>
        </p:nvSpPr>
        <p:spPr>
          <a:xfrm>
            <a:off x="3978165" y="676769"/>
            <a:ext cx="4572000" cy="127727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Clr>
                <a:srgbClr val="E2D700"/>
              </a:buClr>
            </a:pPr>
            <a:r>
              <a:rPr lang="en-GB" altLang="en-US" sz="1100" dirty="0">
                <a:solidFill>
                  <a:srgbClr val="000000"/>
                </a:solidFill>
              </a:rPr>
              <a:t>The </a:t>
            </a:r>
            <a:r>
              <a:rPr lang="en-GB" altLang="en-US" sz="1100" b="1" dirty="0">
                <a:solidFill>
                  <a:srgbClr val="000000"/>
                </a:solidFill>
              </a:rPr>
              <a:t>secondary labour market  (</a:t>
            </a:r>
            <a:r>
              <a:rPr lang="en-GB" altLang="en-US" sz="1100" b="1" dirty="0">
                <a:solidFill>
                  <a:srgbClr val="FF0000"/>
                </a:solidFill>
              </a:rPr>
              <a:t>Barron and Norris</a:t>
            </a:r>
            <a:r>
              <a:rPr lang="en-GB" altLang="en-US" sz="1100" b="1" dirty="0">
                <a:solidFill>
                  <a:srgbClr val="000000"/>
                </a:solidFill>
              </a:rPr>
              <a:t>) </a:t>
            </a:r>
            <a:r>
              <a:rPr lang="en-GB" altLang="en-US" sz="1100" dirty="0">
                <a:solidFill>
                  <a:srgbClr val="000000"/>
                </a:solidFill>
              </a:rPr>
              <a:t>may be increasingly populated by the </a:t>
            </a:r>
            <a:r>
              <a:rPr lang="en-GB" altLang="en-US" sz="1100" b="1" dirty="0">
                <a:solidFill>
                  <a:srgbClr val="000000"/>
                </a:solidFill>
              </a:rPr>
              <a:t>young</a:t>
            </a:r>
            <a:r>
              <a:rPr lang="en-GB" altLang="en-US" sz="1100" dirty="0">
                <a:solidFill>
                  <a:srgbClr val="000000"/>
                </a:solidFill>
              </a:rPr>
              <a:t>, even among the middle class, e.g.,</a:t>
            </a:r>
          </a:p>
          <a:p>
            <a:pPr lvl="1">
              <a:buClr>
                <a:srgbClr val="E2D700"/>
              </a:buClr>
            </a:pPr>
            <a:r>
              <a:rPr lang="en-GB" altLang="en-US" sz="1050" dirty="0">
                <a:solidFill>
                  <a:srgbClr val="000000"/>
                </a:solidFill>
              </a:rPr>
              <a:t>Students are a useful source of short-term low cost employees</a:t>
            </a:r>
          </a:p>
          <a:p>
            <a:pPr lvl="1">
              <a:buClr>
                <a:srgbClr val="E2D700"/>
              </a:buClr>
            </a:pPr>
            <a:r>
              <a:rPr lang="en-GB" altLang="en-US" sz="1050" dirty="0">
                <a:solidFill>
                  <a:srgbClr val="000000"/>
                </a:solidFill>
              </a:rPr>
              <a:t>Internships may be used for no-cost workers in high demand industries, e.g., the media.</a:t>
            </a:r>
          </a:p>
          <a:p>
            <a:pPr lvl="1">
              <a:buClr>
                <a:srgbClr val="E2D700"/>
              </a:buClr>
            </a:pPr>
            <a:r>
              <a:rPr lang="en-GB" altLang="en-US" sz="1050" dirty="0">
                <a:solidFill>
                  <a:srgbClr val="000000"/>
                </a:solidFill>
              </a:rPr>
              <a:t>Workfare may drive down available wage rates for the young even while providing important experience for those engaged</a:t>
            </a:r>
          </a:p>
        </p:txBody>
      </p:sp>
      <p:sp>
        <p:nvSpPr>
          <p:cNvPr id="6" name="Rectangle 5"/>
          <p:cNvSpPr/>
          <p:nvPr/>
        </p:nvSpPr>
        <p:spPr>
          <a:xfrm>
            <a:off x="3873062" y="3093221"/>
            <a:ext cx="4572000" cy="10618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1050" dirty="0"/>
              <a:t>Philipson (1998) suggests that the logic of capitalism is about exploiting workers and consumers for profit. This is incompatible with the need of the elderly.</a:t>
            </a:r>
          </a:p>
          <a:p>
            <a:r>
              <a:rPr lang="en-GB" sz="1050" dirty="0"/>
              <a:t>Retirement from paid work often means that the elderly lose a major source of status, respect, identity and economic security. This has resulted in the elderly, despite their greater needs, being </a:t>
            </a:r>
            <a:r>
              <a:rPr lang="en-GB" sz="1050" dirty="0" smtClean="0"/>
              <a:t>neglected </a:t>
            </a:r>
            <a:r>
              <a:rPr lang="en-GB" sz="1050" dirty="0"/>
              <a:t>by the capitalist system because they no longer have disposable income. </a:t>
            </a:r>
          </a:p>
        </p:txBody>
      </p:sp>
      <p:sp>
        <p:nvSpPr>
          <p:cNvPr id="7" name="Rectangle 6"/>
          <p:cNvSpPr/>
          <p:nvPr/>
        </p:nvSpPr>
        <p:spPr>
          <a:xfrm>
            <a:off x="520260" y="4798507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1000" dirty="0"/>
              <a:t>Strain Theory – functionalists tend to offer theories of juvenile delinquency by emphasising the lack of stake or investment that the young have in the values of society before adulthood</a:t>
            </a:r>
          </a:p>
          <a:p>
            <a:r>
              <a:rPr lang="en-GB" sz="1000" dirty="0"/>
              <a:t>Cohen identifies youth subcultures – gangs, </a:t>
            </a:r>
            <a:r>
              <a:rPr lang="en-GB" sz="1000" dirty="0" err="1"/>
              <a:t>etc</a:t>
            </a:r>
            <a:r>
              <a:rPr lang="en-GB" sz="1000" dirty="0"/>
              <a:t> – as arising from the relative anomie that the young experience</a:t>
            </a:r>
          </a:p>
          <a:p>
            <a:r>
              <a:rPr lang="en-GB" sz="1000" dirty="0" err="1"/>
              <a:t>Matza</a:t>
            </a:r>
            <a:r>
              <a:rPr lang="en-GB" sz="1000" dirty="0"/>
              <a:t> identifies a number of subterranean values which we all share but often suppress – being tough, having fun, etc. The young are free to experience and act on these before the need for respectability takes over.</a:t>
            </a:r>
          </a:p>
        </p:txBody>
      </p:sp>
      <p:sp>
        <p:nvSpPr>
          <p:cNvPr id="8" name="Rectangle 7"/>
          <p:cNvSpPr/>
          <p:nvPr/>
        </p:nvSpPr>
        <p:spPr>
          <a:xfrm>
            <a:off x="5365531" y="4694064"/>
            <a:ext cx="296917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dirty="0"/>
              <a:t>Parsons (1954) views the period </a:t>
            </a:r>
            <a:r>
              <a:rPr lang="en-GB" sz="1100" dirty="0" err="1"/>
              <a:t>of“youth</a:t>
            </a:r>
            <a:r>
              <a:rPr lang="en-GB" sz="1100" dirty="0"/>
              <a:t>” as functional. Teenage subcultures provide a transition between childhood and the responsibilities of adulthood 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7180" y="3624135"/>
            <a:ext cx="2009799" cy="457653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5092260" y="2157780"/>
            <a:ext cx="2984938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50" dirty="0"/>
              <a:t>Carrigan &amp; </a:t>
            </a:r>
            <a:r>
              <a:rPr lang="en-GB" sz="1050" dirty="0" err="1"/>
              <a:t>Szmigan</a:t>
            </a:r>
            <a:r>
              <a:rPr lang="en-GB" sz="1050" dirty="0"/>
              <a:t> (2000) – advertising industry either ignores older people or portrays them as “decrepit, physically ugly or losing their mind”</a:t>
            </a:r>
          </a:p>
        </p:txBody>
      </p:sp>
    </p:spTree>
    <p:extLst>
      <p:ext uri="{BB962C8B-B14F-4D97-AF65-F5344CB8AC3E}">
        <p14:creationId xmlns:p14="http://schemas.microsoft.com/office/powerpoint/2010/main" val="35662635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185</TotalTime>
  <Words>409</Words>
  <Application>Microsoft Office PowerPoint</Application>
  <PresentationFormat>On-screen Show (4:3)</PresentationFormat>
  <Paragraphs>109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 Roberts</dc:creator>
  <cp:lastModifiedBy>Hannah Roberts</cp:lastModifiedBy>
  <cp:revision>6</cp:revision>
  <cp:lastPrinted>2019-02-27T12:03:26Z</cp:lastPrinted>
  <dcterms:created xsi:type="dcterms:W3CDTF">2019-02-27T09:06:46Z</dcterms:created>
  <dcterms:modified xsi:type="dcterms:W3CDTF">2019-03-05T11:25:10Z</dcterms:modified>
</cp:coreProperties>
</file>