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4" r:id="rId2"/>
    <p:sldId id="389" r:id="rId3"/>
    <p:sldId id="372" r:id="rId4"/>
    <p:sldId id="320" r:id="rId5"/>
    <p:sldId id="380" r:id="rId6"/>
    <p:sldId id="384" r:id="rId7"/>
    <p:sldId id="381" r:id="rId8"/>
    <p:sldId id="382" r:id="rId9"/>
    <p:sldId id="385" r:id="rId10"/>
    <p:sldId id="386" r:id="rId11"/>
    <p:sldId id="387" r:id="rId1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00F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343" autoAdjust="0"/>
  </p:normalViewPr>
  <p:slideViewPr>
    <p:cSldViewPr snapToGrid="0">
      <p:cViewPr varScale="1">
        <p:scale>
          <a:sx n="74" d="100"/>
          <a:sy n="74" d="100"/>
        </p:scale>
        <p:origin x="9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E6F7A1-3502-4413-9C82-DA0F69AA8DF3}" type="datetimeFigureOut">
              <a:rPr lang="en-GB" smtClean="0"/>
              <a:t>19/03/2019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104F0-A18F-41C2-BD39-3723E5008E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836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DAF0B-71C8-48F1-8018-EA196D3EDC4D}" type="datetimeFigureOut">
              <a:rPr lang="en-GB" smtClean="0"/>
              <a:t>19/03/2019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F94A90-34DD-4431-9734-F583C4C089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294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Music videos</a:t>
            </a:r>
            <a:r>
              <a:rPr lang="en-GB" baseline="0" dirty="0" smtClean="0"/>
              <a:t> Katy Perry, Bruno Mars &amp; Michael Jackson</a:t>
            </a:r>
          </a:p>
          <a:p>
            <a:r>
              <a:rPr lang="en-GB" baseline="0" dirty="0" smtClean="0"/>
              <a:t>Online – Katy Perry and Bruno Mars websites.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94A90-34DD-4431-9734-F583C4C0890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129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DB480-1798-4452-ADC4-A30CED2D1AB1}" type="datetimeFigureOut">
              <a:rPr lang="en-GB" smtClean="0"/>
              <a:t>19/03/2019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521E7-CB90-4B04-86FB-17CC75CAFD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572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DB480-1798-4452-ADC4-A30CED2D1AB1}" type="datetimeFigureOut">
              <a:rPr lang="en-GB" smtClean="0"/>
              <a:t>19/03/2019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521E7-CB90-4B04-86FB-17CC75CAFD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41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DB480-1798-4452-ADC4-A30CED2D1AB1}" type="datetimeFigureOut">
              <a:rPr lang="en-GB" smtClean="0"/>
              <a:t>19/03/2019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521E7-CB90-4B04-86FB-17CC75CAFD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783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DB480-1798-4452-ADC4-A30CED2D1AB1}" type="datetimeFigureOut">
              <a:rPr lang="en-GB" smtClean="0"/>
              <a:t>19/03/2019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521E7-CB90-4B04-86FB-17CC75CAFD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507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DB480-1798-4452-ADC4-A30CED2D1AB1}" type="datetimeFigureOut">
              <a:rPr lang="en-GB" smtClean="0"/>
              <a:t>19/03/2019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521E7-CB90-4B04-86FB-17CC75CAFD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780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DB480-1798-4452-ADC4-A30CED2D1AB1}" type="datetimeFigureOut">
              <a:rPr lang="en-GB" smtClean="0"/>
              <a:t>19/03/2019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521E7-CB90-4B04-86FB-17CC75CAFD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265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DB480-1798-4452-ADC4-A30CED2D1AB1}" type="datetimeFigureOut">
              <a:rPr lang="en-GB" smtClean="0"/>
              <a:t>19/03/2019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521E7-CB90-4B04-86FB-17CC75CAFD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038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DB480-1798-4452-ADC4-A30CED2D1AB1}" type="datetimeFigureOut">
              <a:rPr lang="en-GB" smtClean="0"/>
              <a:t>19/03/2019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521E7-CB90-4B04-86FB-17CC75CAFD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959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DB480-1798-4452-ADC4-A30CED2D1AB1}" type="datetimeFigureOut">
              <a:rPr lang="en-GB" smtClean="0"/>
              <a:t>19/03/2019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521E7-CB90-4B04-86FB-17CC75CAFD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438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DB480-1798-4452-ADC4-A30CED2D1AB1}" type="datetimeFigureOut">
              <a:rPr lang="en-GB" smtClean="0"/>
              <a:t>19/03/2019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521E7-CB90-4B04-86FB-17CC75CAFD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459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DB480-1798-4452-ADC4-A30CED2D1AB1}" type="datetimeFigureOut">
              <a:rPr lang="en-GB" smtClean="0"/>
              <a:t>19/03/2019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521E7-CB90-4B04-86FB-17CC75CAFD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804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DB480-1798-4452-ADC4-A30CED2D1AB1}" type="datetimeFigureOut">
              <a:rPr lang="en-GB" smtClean="0"/>
              <a:t>19/03/2019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521E7-CB90-4B04-86FB-17CC75CAFD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592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katyperry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944" y="0"/>
            <a:ext cx="8732356" cy="1107167"/>
          </a:xfrm>
        </p:spPr>
        <p:txBody>
          <a:bodyPr>
            <a:normAutofit/>
          </a:bodyPr>
          <a:lstStyle/>
          <a:p>
            <a:r>
              <a:rPr lang="en-GB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Representation in Roar</a:t>
            </a:r>
            <a:endParaRPr lang="en-GB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944" y="1036958"/>
            <a:ext cx="8153259" cy="193145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2944" y="2968413"/>
            <a:ext cx="6406345" cy="26776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/>
              <a:t>Put the scenes from the music video in order.</a:t>
            </a:r>
          </a:p>
          <a:p>
            <a:endParaRPr lang="en-GB" sz="2400" dirty="0"/>
          </a:p>
          <a:p>
            <a:r>
              <a:rPr lang="en-GB" sz="2400" dirty="0" smtClean="0"/>
              <a:t>Choose the two most important scenes that show ‘female empowerment’.</a:t>
            </a:r>
          </a:p>
          <a:p>
            <a:endParaRPr lang="en-GB" sz="2400" dirty="0"/>
          </a:p>
          <a:p>
            <a:r>
              <a:rPr lang="en-GB" sz="2400" dirty="0" smtClean="0"/>
              <a:t>Justify why you have chosen those themes.</a:t>
            </a:r>
          </a:p>
          <a:p>
            <a:endParaRPr lang="en-GB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042245" y="2968413"/>
            <a:ext cx="4640240" cy="15696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u="sng" dirty="0" smtClean="0">
                <a:solidFill>
                  <a:srgbClr val="00B050"/>
                </a:solidFill>
              </a:rPr>
              <a:t>Challenge</a:t>
            </a:r>
          </a:p>
          <a:p>
            <a:r>
              <a:rPr lang="en-GB" sz="2400" dirty="0" smtClean="0">
                <a:solidFill>
                  <a:srgbClr val="00B050"/>
                </a:solidFill>
              </a:rPr>
              <a:t>Use elements of mise-en-scene in your justification.</a:t>
            </a:r>
          </a:p>
          <a:p>
            <a:endParaRPr lang="en-GB" sz="2400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17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 Assessment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949" y="203034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Create your own mark scheme!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Now that you have had a go at writing the paragraph, what would you expect to see in a paragraph that gets full marks?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Create four points in a group that you would expect to see in a well-written PEE paragraph based on the statements.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9066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Reflection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949" y="250666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Based on what you have just discussed, add in green pen one point to improve your answer.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 smtClean="0">
                <a:solidFill>
                  <a:srgbClr val="7030A0"/>
                </a:solidFill>
              </a:rPr>
              <a:t>Support: </a:t>
            </a:r>
            <a:r>
              <a:rPr lang="en-GB" dirty="0" smtClean="0">
                <a:solidFill>
                  <a:srgbClr val="7030A0"/>
                </a:solidFill>
              </a:rPr>
              <a:t>Use the points on the board that we have discussed as a class.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 smtClean="0">
                <a:solidFill>
                  <a:srgbClr val="00B050"/>
                </a:solidFill>
              </a:rPr>
              <a:t>Challenge: </a:t>
            </a:r>
            <a:r>
              <a:rPr lang="en-GB" dirty="0" smtClean="0">
                <a:solidFill>
                  <a:srgbClr val="00B050"/>
                </a:solidFill>
              </a:rPr>
              <a:t>Can’t add anything else? Make your argument a balanced argument.</a:t>
            </a:r>
            <a:endParaRPr lang="en-GB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" t="21759" r="-431" b="18119"/>
          <a:stretch/>
        </p:blipFill>
        <p:spPr>
          <a:xfrm>
            <a:off x="2632187" y="0"/>
            <a:ext cx="3163562" cy="190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900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1999" cy="6987654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GB" sz="2000" dirty="0"/>
              <a:t>The female becomes more accustomed to the dark and begins to see the beauty in the nature around her rather than the dangers</a:t>
            </a:r>
            <a:r>
              <a:rPr lang="en-GB" sz="2000" dirty="0" smtClean="0"/>
              <a:t>.</a:t>
            </a:r>
          </a:p>
          <a:p>
            <a:pPr>
              <a:spcAft>
                <a:spcPts val="1800"/>
              </a:spcAft>
            </a:pPr>
            <a:r>
              <a:rPr lang="en-GB" sz="2000" dirty="0" smtClean="0"/>
              <a:t>That </a:t>
            </a:r>
            <a:r>
              <a:rPr lang="en-GB" sz="2000" dirty="0"/>
              <a:t>n</a:t>
            </a:r>
            <a:r>
              <a:rPr lang="en-GB" sz="2000" dirty="0" smtClean="0"/>
              <a:t>ight</a:t>
            </a:r>
            <a:r>
              <a:rPr lang="en-GB" sz="2000" dirty="0"/>
              <a:t>, when walking through the jungle, the male meets his demise after being attacked by a </a:t>
            </a:r>
            <a:r>
              <a:rPr lang="en-GB" sz="2000" dirty="0" smtClean="0"/>
              <a:t>tiger</a:t>
            </a:r>
            <a:r>
              <a:rPr lang="en-GB" sz="2000" dirty="0" smtClean="0"/>
              <a:t>, </a:t>
            </a:r>
            <a:r>
              <a:rPr lang="en-GB" sz="2000" dirty="0"/>
              <a:t>leaving the female alone</a:t>
            </a:r>
            <a:r>
              <a:rPr lang="en-GB" sz="2000" dirty="0" smtClean="0"/>
              <a:t>.</a:t>
            </a:r>
          </a:p>
          <a:p>
            <a:pPr>
              <a:spcAft>
                <a:spcPts val="1800"/>
              </a:spcAft>
            </a:pPr>
            <a:r>
              <a:rPr lang="en-GB" sz="2000" dirty="0"/>
              <a:t>We see her completely absorbed into the jungle lifestyle wearing a skirt made of leaves and a garland of flowers. </a:t>
            </a:r>
            <a:endParaRPr lang="en-GB" sz="2000" dirty="0" smtClean="0"/>
          </a:p>
          <a:p>
            <a:pPr>
              <a:spcAft>
                <a:spcPts val="1800"/>
              </a:spcAft>
            </a:pPr>
            <a:r>
              <a:rPr lang="en-GB" sz="2000" dirty="0"/>
              <a:t>She has converted the broken plane into a home and made the best of her situation</a:t>
            </a:r>
            <a:r>
              <a:rPr lang="en-GB" sz="2000" dirty="0" smtClean="0"/>
              <a:t>.</a:t>
            </a:r>
            <a:endParaRPr lang="en-GB" sz="2000" dirty="0"/>
          </a:p>
          <a:p>
            <a:pPr>
              <a:spcAft>
                <a:spcPts val="1800"/>
              </a:spcAft>
            </a:pPr>
            <a:r>
              <a:rPr lang="en-GB" sz="2000" dirty="0" smtClean="0"/>
              <a:t>A mid-shot </a:t>
            </a:r>
            <a:r>
              <a:rPr lang="en-GB" sz="2000" dirty="0"/>
              <a:t>again showing the female’s abject terror whilst two tarantulas crawl over her. Her clothing indicates how she is unprepared for such an environment and she is seen as a victim who we sympathise with</a:t>
            </a:r>
            <a:r>
              <a:rPr lang="en-GB" sz="2000" dirty="0" smtClean="0"/>
              <a:t>.</a:t>
            </a:r>
          </a:p>
          <a:p>
            <a:pPr>
              <a:spcAft>
                <a:spcPts val="1800"/>
              </a:spcAft>
            </a:pPr>
            <a:r>
              <a:rPr lang="en-GB" sz="2000" dirty="0" smtClean="0"/>
              <a:t>Establishing </a:t>
            </a:r>
            <a:r>
              <a:rPr lang="en-GB" sz="2000" dirty="0"/>
              <a:t>shot of a plane crash in the jungle leaving only two survivors. The female looks visibly shaken and scared whilst the male is seen, through a point of view shot, to be taking selfies</a:t>
            </a:r>
            <a:r>
              <a:rPr lang="en-GB" sz="2000" dirty="0" smtClean="0"/>
              <a:t>.</a:t>
            </a:r>
          </a:p>
          <a:p>
            <a:pPr>
              <a:spcAft>
                <a:spcPts val="1800"/>
              </a:spcAft>
            </a:pPr>
            <a:r>
              <a:rPr lang="en-GB" sz="2000" dirty="0" smtClean="0"/>
              <a:t>The </a:t>
            </a:r>
            <a:r>
              <a:rPr lang="en-GB" sz="2000" dirty="0"/>
              <a:t>female soon turns cat-like and a mid-shot shows her crawling on all fours and roaring at the water’s edge. </a:t>
            </a:r>
            <a:endParaRPr lang="en-GB" sz="2000" dirty="0" smtClean="0"/>
          </a:p>
          <a:p>
            <a:pPr>
              <a:spcAft>
                <a:spcPts val="1800"/>
              </a:spcAft>
            </a:pPr>
            <a:r>
              <a:rPr lang="en-GB" sz="2000" dirty="0" smtClean="0"/>
              <a:t>A wide </a:t>
            </a:r>
            <a:r>
              <a:rPr lang="en-GB" sz="2000" dirty="0"/>
              <a:t>shot of her sitting centrally on some kind of throne made from plants and flowers. </a:t>
            </a:r>
            <a:r>
              <a:rPr lang="en-GB" sz="2000" dirty="0" smtClean="0"/>
              <a:t>Either </a:t>
            </a:r>
            <a:r>
              <a:rPr lang="en-GB" sz="2000" dirty="0"/>
              <a:t>side she is flanked by wild animals perhaps protecting her and her flowers form a crown, suggesting she is now the Queen of the Jungle. </a:t>
            </a: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178393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1999" cy="6987654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GB" sz="2000" dirty="0" smtClean="0"/>
              <a:t>Establishing shot of a plane crash in the jungle leaving only two survivors. The female looks visibly shaken and scared whilst the male is seen, through a point of view shot, to be taking selfies.</a:t>
            </a:r>
          </a:p>
          <a:p>
            <a:pPr>
              <a:spcAft>
                <a:spcPts val="1800"/>
              </a:spcAft>
            </a:pPr>
            <a:r>
              <a:rPr lang="en-GB" sz="2000" dirty="0" smtClean="0"/>
              <a:t>That </a:t>
            </a:r>
            <a:r>
              <a:rPr lang="en-GB" sz="2000" dirty="0"/>
              <a:t>n</a:t>
            </a:r>
            <a:r>
              <a:rPr lang="en-GB" sz="2000" dirty="0" smtClean="0"/>
              <a:t>ight</a:t>
            </a:r>
            <a:r>
              <a:rPr lang="en-GB" sz="2000" dirty="0"/>
              <a:t>, when walking through the jungle, the male meets his demise after being attacked by a lion, leaving the female alone</a:t>
            </a:r>
            <a:r>
              <a:rPr lang="en-GB" sz="2000" dirty="0" smtClean="0"/>
              <a:t>.</a:t>
            </a:r>
            <a:endParaRPr lang="en-GB" sz="2000" dirty="0"/>
          </a:p>
          <a:p>
            <a:pPr>
              <a:spcAft>
                <a:spcPts val="1800"/>
              </a:spcAft>
            </a:pPr>
            <a:r>
              <a:rPr lang="en-GB" sz="2000" dirty="0" smtClean="0"/>
              <a:t>A mid-shot </a:t>
            </a:r>
            <a:r>
              <a:rPr lang="en-GB" sz="2000" dirty="0"/>
              <a:t>again showing the female’s abject terror whilst two tarantulas crawl over her. Her clothing indicates how she is unprepared for such an environment and she is seen as a victim who we sympathise with</a:t>
            </a:r>
            <a:r>
              <a:rPr lang="en-GB" sz="2000" dirty="0" smtClean="0"/>
              <a:t>.</a:t>
            </a:r>
          </a:p>
          <a:p>
            <a:pPr>
              <a:spcAft>
                <a:spcPts val="1800"/>
              </a:spcAft>
            </a:pPr>
            <a:r>
              <a:rPr lang="en-GB" sz="2000" dirty="0" smtClean="0"/>
              <a:t>The </a:t>
            </a:r>
            <a:r>
              <a:rPr lang="en-GB" sz="2000" dirty="0"/>
              <a:t>female becomes more accustomed to the dark and begins to see the beauty in the nature around her rather than the </a:t>
            </a:r>
            <a:r>
              <a:rPr lang="en-GB" sz="2000" dirty="0" smtClean="0"/>
              <a:t>dangers.</a:t>
            </a:r>
          </a:p>
          <a:p>
            <a:pPr>
              <a:spcAft>
                <a:spcPts val="1800"/>
              </a:spcAft>
            </a:pPr>
            <a:r>
              <a:rPr lang="en-GB" sz="2000" dirty="0" smtClean="0"/>
              <a:t>The </a:t>
            </a:r>
            <a:r>
              <a:rPr lang="en-GB" sz="2000" dirty="0"/>
              <a:t>female soon turns cat-like and a mid-shot shows her crawling on all fours and roaring at the water’s edge. </a:t>
            </a:r>
            <a:endParaRPr lang="en-GB" sz="2000" dirty="0" smtClean="0"/>
          </a:p>
          <a:p>
            <a:pPr>
              <a:spcAft>
                <a:spcPts val="1800"/>
              </a:spcAft>
            </a:pPr>
            <a:r>
              <a:rPr lang="en-GB" sz="2000" dirty="0" smtClean="0"/>
              <a:t>We see </a:t>
            </a:r>
            <a:r>
              <a:rPr lang="en-GB" sz="2000" dirty="0"/>
              <a:t>her completely absorbed into the jungle lifestyle wearing a skirt made of leaves and a garland of flowers. </a:t>
            </a:r>
            <a:endParaRPr lang="en-GB" sz="2000" dirty="0" smtClean="0"/>
          </a:p>
          <a:p>
            <a:pPr>
              <a:spcAft>
                <a:spcPts val="1800"/>
              </a:spcAft>
            </a:pPr>
            <a:r>
              <a:rPr lang="en-GB" sz="2000" dirty="0" smtClean="0"/>
              <a:t>A wide </a:t>
            </a:r>
            <a:r>
              <a:rPr lang="en-GB" sz="2000" dirty="0"/>
              <a:t>shot of her sitting centrally on some kind of throne made from plants and flowers. </a:t>
            </a:r>
            <a:r>
              <a:rPr lang="en-GB" sz="2000" dirty="0" smtClean="0"/>
              <a:t>Either </a:t>
            </a:r>
            <a:r>
              <a:rPr lang="en-GB" sz="2000" dirty="0"/>
              <a:t>side she is flanked by wild animals perhaps protecting her and her flowers form a crown, suggesting she is now the Queen of the Jungle. </a:t>
            </a:r>
            <a:endParaRPr lang="en-GB" sz="2000" dirty="0" smtClean="0"/>
          </a:p>
          <a:p>
            <a:pPr>
              <a:spcAft>
                <a:spcPts val="1800"/>
              </a:spcAft>
            </a:pPr>
            <a:r>
              <a:rPr lang="en-GB" sz="2000" dirty="0"/>
              <a:t>She has converted the broken plane into a home and made the best of her situation.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92826" y="2524331"/>
            <a:ext cx="6406345" cy="19389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 smtClean="0"/>
              <a:t>Choose the two most important scenes that show ‘female empowerment’.</a:t>
            </a:r>
          </a:p>
          <a:p>
            <a:endParaRPr lang="en-GB" sz="2400" dirty="0"/>
          </a:p>
          <a:p>
            <a:r>
              <a:rPr lang="en-GB" sz="2400" b="1" dirty="0" smtClean="0"/>
              <a:t>Justify why you have chosen those themes.</a:t>
            </a:r>
          </a:p>
          <a:p>
            <a:endParaRPr lang="en-GB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93545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072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What we will be studying…</a:t>
            </a:r>
            <a:endParaRPr lang="en-GB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Today! &gt; &gt; &gt; &gt; &gt; &gt; &gt; &gt; &gt;</a:t>
            </a:r>
            <a:endParaRPr lang="en-GB" dirty="0"/>
          </a:p>
        </p:txBody>
      </p:sp>
      <p:sp>
        <p:nvSpPr>
          <p:cNvPr id="4" name="AutoShape 2" descr="Image result for Katy Perry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Image result for Katy Perry"/>
          <p:cNvSpPr>
            <a:spLocks noChangeAspect="1" noChangeArrowheads="1"/>
          </p:cNvSpPr>
          <p:nvPr/>
        </p:nvSpPr>
        <p:spPr bwMode="auto">
          <a:xfrm>
            <a:off x="307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Image result for Katy Perry"/>
          <p:cNvSpPr>
            <a:spLocks noChangeAspect="1" noChangeArrowheads="1"/>
          </p:cNvSpPr>
          <p:nvPr/>
        </p:nvSpPr>
        <p:spPr bwMode="auto">
          <a:xfrm>
            <a:off x="460375" y="388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8" descr="Image result for michael jacks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65175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2704" r="24776"/>
          <a:stretch/>
        </p:blipFill>
        <p:spPr>
          <a:xfrm>
            <a:off x="4448082" y="1344635"/>
            <a:ext cx="3944477" cy="47672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TextBox 15"/>
          <p:cNvSpPr txBox="1"/>
          <p:nvPr/>
        </p:nvSpPr>
        <p:spPr>
          <a:xfrm>
            <a:off x="4300068" y="5101418"/>
            <a:ext cx="3972393" cy="1328023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Katy Perry – Roar</a:t>
            </a:r>
          </a:p>
          <a:p>
            <a:r>
              <a:rPr lang="en-GB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Music video (2013)</a:t>
            </a:r>
          </a:p>
          <a:p>
            <a:pPr fontAlgn="base"/>
            <a:r>
              <a:rPr lang="en-GB" sz="24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4"/>
              </a:rPr>
              <a:t>https://www.katyperry.com</a:t>
            </a:r>
            <a:r>
              <a:rPr lang="en-GB" sz="2400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4"/>
              </a:rPr>
              <a:t>/</a:t>
            </a:r>
            <a:endParaRPr lang="en-GB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 rot="20057365">
            <a:off x="4059540" y="2501038"/>
            <a:ext cx="43270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Contemporary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384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579" y="156973"/>
            <a:ext cx="11756269" cy="15696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/>
              <a:t>Look at the images from the music video ‘Roar’.</a:t>
            </a:r>
          </a:p>
          <a:p>
            <a:r>
              <a:rPr lang="en-GB" sz="2400" u="sng" dirty="0" smtClean="0"/>
              <a:t>Categorise</a:t>
            </a:r>
            <a:r>
              <a:rPr lang="en-GB" sz="2400" dirty="0" smtClean="0"/>
              <a:t> each image into whether they ‘</a:t>
            </a:r>
            <a:r>
              <a:rPr lang="en-GB" sz="2400" b="1" dirty="0" smtClean="0"/>
              <a:t>support the idea of female stereotypes’ </a:t>
            </a:r>
            <a:r>
              <a:rPr lang="en-GB" sz="2400" dirty="0" smtClean="0"/>
              <a:t>or </a:t>
            </a:r>
            <a:r>
              <a:rPr lang="en-GB" sz="2400" b="1" dirty="0" smtClean="0"/>
              <a:t>‘challenge the idea of female stereotypes’.</a:t>
            </a:r>
          </a:p>
          <a:p>
            <a:r>
              <a:rPr lang="en-GB" sz="2400" dirty="0" smtClean="0"/>
              <a:t>Be prepared to </a:t>
            </a:r>
            <a:r>
              <a:rPr lang="en-GB" sz="2400" u="sng" dirty="0" smtClean="0"/>
              <a:t>justify</a:t>
            </a:r>
            <a:r>
              <a:rPr lang="en-GB" sz="2400" dirty="0" smtClean="0"/>
              <a:t> your answer.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79" y="1883888"/>
            <a:ext cx="4611461" cy="27563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5047" y="1883888"/>
            <a:ext cx="4002451" cy="27563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6256" y="4142402"/>
            <a:ext cx="4510017" cy="25980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7839" y="4273079"/>
            <a:ext cx="3894160" cy="246742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8090" y="188388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18455" y="188388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31205" y="417857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25661" y="433582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7199" y="4142402"/>
            <a:ext cx="4510017" cy="259809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72148" y="417857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 rot="20356462">
            <a:off x="2019130" y="2848280"/>
            <a:ext cx="2674328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  <a:latin typeface="Stencil" panose="040409050D0802020404" pitchFamily="82" charset="0"/>
              </a:rPr>
              <a:t>SUPPORTS</a:t>
            </a:r>
          </a:p>
        </p:txBody>
      </p:sp>
      <p:sp>
        <p:nvSpPr>
          <p:cNvPr id="16" name="TextBox 15"/>
          <p:cNvSpPr txBox="1"/>
          <p:nvPr/>
        </p:nvSpPr>
        <p:spPr>
          <a:xfrm rot="20356462">
            <a:off x="9517660" y="5711460"/>
            <a:ext cx="2674328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  <a:latin typeface="Stencil" panose="040409050D0802020404" pitchFamily="82" charset="0"/>
              </a:rPr>
              <a:t>SUPPORTS</a:t>
            </a:r>
          </a:p>
        </p:txBody>
      </p:sp>
      <p:sp>
        <p:nvSpPr>
          <p:cNvPr id="17" name="TextBox 16"/>
          <p:cNvSpPr txBox="1"/>
          <p:nvPr/>
        </p:nvSpPr>
        <p:spPr>
          <a:xfrm rot="20356462">
            <a:off x="4284710" y="5660053"/>
            <a:ext cx="2964846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  <a:latin typeface="Stencil" panose="040409050D0802020404" pitchFamily="82" charset="0"/>
              </a:rPr>
              <a:t>challenges</a:t>
            </a:r>
          </a:p>
        </p:txBody>
      </p:sp>
      <p:sp>
        <p:nvSpPr>
          <p:cNvPr id="18" name="TextBox 17"/>
          <p:cNvSpPr txBox="1"/>
          <p:nvPr/>
        </p:nvSpPr>
        <p:spPr>
          <a:xfrm rot="20356462">
            <a:off x="6185024" y="3107164"/>
            <a:ext cx="2964846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  <a:latin typeface="Stencil" panose="040409050D0802020404" pitchFamily="82" charset="0"/>
              </a:rPr>
              <a:t>challenges</a:t>
            </a:r>
          </a:p>
        </p:txBody>
      </p:sp>
    </p:spTree>
    <p:extLst>
      <p:ext uri="{BB962C8B-B14F-4D97-AF65-F5344CB8AC3E}">
        <p14:creationId xmlns:p14="http://schemas.microsoft.com/office/powerpoint/2010/main" val="207593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579" y="156973"/>
            <a:ext cx="11756269" cy="13849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 smtClean="0"/>
              <a:t>Explain in 12 words why a photo </a:t>
            </a:r>
            <a:r>
              <a:rPr lang="en-GB" sz="2800" b="1" dirty="0" smtClean="0"/>
              <a:t>challenges</a:t>
            </a:r>
            <a:r>
              <a:rPr lang="en-GB" sz="2800" dirty="0" smtClean="0"/>
              <a:t> the female stereotype.</a:t>
            </a:r>
          </a:p>
          <a:p>
            <a:r>
              <a:rPr lang="en-GB" sz="2800" dirty="0" smtClean="0"/>
              <a:t>Explain in 12 words why a photo </a:t>
            </a:r>
            <a:r>
              <a:rPr lang="en-GB" sz="2800" b="1" dirty="0" smtClean="0"/>
              <a:t>supports</a:t>
            </a:r>
            <a:r>
              <a:rPr lang="en-GB" sz="2800" dirty="0" smtClean="0"/>
              <a:t> the female stereotype.</a:t>
            </a:r>
          </a:p>
          <a:p>
            <a:r>
              <a:rPr lang="en-GB" sz="2800" u="sng" dirty="0" smtClean="0">
                <a:solidFill>
                  <a:srgbClr val="00B050"/>
                </a:solidFill>
              </a:rPr>
              <a:t>Challenge</a:t>
            </a:r>
            <a:r>
              <a:rPr lang="en-GB" sz="2800" dirty="0" smtClean="0">
                <a:solidFill>
                  <a:srgbClr val="00B050"/>
                </a:solidFill>
              </a:rPr>
              <a:t>: Argue against two of the photos and suggest it does the opposite.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79" y="1883888"/>
            <a:ext cx="4611461" cy="27563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5047" y="1883888"/>
            <a:ext cx="4002451" cy="27563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6256" y="4142402"/>
            <a:ext cx="4510017" cy="25980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7839" y="4273079"/>
            <a:ext cx="3894160" cy="246742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8090" y="188388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18455" y="188388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31205" y="417857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25661" y="433582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7199" y="4142402"/>
            <a:ext cx="4510017" cy="259809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72148" y="417857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 rot="20356462">
            <a:off x="2019130" y="2848280"/>
            <a:ext cx="2674328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  <a:latin typeface="Stencil" panose="040409050D0802020404" pitchFamily="82" charset="0"/>
              </a:rPr>
              <a:t>SUPPORTS</a:t>
            </a:r>
          </a:p>
        </p:txBody>
      </p:sp>
      <p:sp>
        <p:nvSpPr>
          <p:cNvPr id="16" name="TextBox 15"/>
          <p:cNvSpPr txBox="1"/>
          <p:nvPr/>
        </p:nvSpPr>
        <p:spPr>
          <a:xfrm rot="20356462">
            <a:off x="9517660" y="5711460"/>
            <a:ext cx="2674328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  <a:latin typeface="Stencil" panose="040409050D0802020404" pitchFamily="82" charset="0"/>
              </a:rPr>
              <a:t>SUPPORTS</a:t>
            </a:r>
          </a:p>
        </p:txBody>
      </p:sp>
      <p:sp>
        <p:nvSpPr>
          <p:cNvPr id="17" name="TextBox 16"/>
          <p:cNvSpPr txBox="1"/>
          <p:nvPr/>
        </p:nvSpPr>
        <p:spPr>
          <a:xfrm rot="20356462">
            <a:off x="4284710" y="5660053"/>
            <a:ext cx="2964846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  <a:latin typeface="Stencil" panose="040409050D0802020404" pitchFamily="82" charset="0"/>
              </a:rPr>
              <a:t>challenges</a:t>
            </a:r>
          </a:p>
        </p:txBody>
      </p:sp>
      <p:sp>
        <p:nvSpPr>
          <p:cNvPr id="18" name="TextBox 17"/>
          <p:cNvSpPr txBox="1"/>
          <p:nvPr/>
        </p:nvSpPr>
        <p:spPr>
          <a:xfrm rot="20356462">
            <a:off x="6185024" y="3107164"/>
            <a:ext cx="2964846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  <a:latin typeface="Stencil" panose="040409050D0802020404" pitchFamily="82" charset="0"/>
              </a:rPr>
              <a:t>challenges</a:t>
            </a:r>
          </a:p>
        </p:txBody>
      </p:sp>
    </p:spTree>
    <p:extLst>
      <p:ext uri="{BB962C8B-B14F-4D97-AF65-F5344CB8AC3E}">
        <p14:creationId xmlns:p14="http://schemas.microsoft.com/office/powerpoint/2010/main" val="47557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Reinforcing Female Stereotypes?</a:t>
            </a:r>
            <a:endParaRPr lang="en-GB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8090" y="188388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79" y="1241818"/>
            <a:ext cx="4611461" cy="275635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28090" y="132556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579" y="4101649"/>
            <a:ext cx="4002451" cy="275635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67987" y="410164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00619" y="1241818"/>
            <a:ext cx="6988592" cy="23083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/>
              <a:t>Females are scared of spiders/ insects.</a:t>
            </a:r>
          </a:p>
          <a:p>
            <a:r>
              <a:rPr lang="en-GB" sz="2400" dirty="0" smtClean="0"/>
              <a:t>Females don’t like being in the outside/ wilderness.</a:t>
            </a:r>
          </a:p>
          <a:p>
            <a:r>
              <a:rPr lang="en-GB" sz="2400" dirty="0" smtClean="0"/>
              <a:t>Females don’t like doing physical activity (walking/ exploring)</a:t>
            </a:r>
          </a:p>
          <a:p>
            <a:r>
              <a:rPr lang="en-GB" sz="2400" dirty="0" smtClean="0"/>
              <a:t>Females don’t like getting muddy (stay clean and pretty).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82004" y="4158893"/>
            <a:ext cx="6988592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/>
              <a:t>Females should be pretty and take care of their appearance – Katy Perry is pulling a funny face and doesn’t look like she cares about her appearance.</a:t>
            </a:r>
          </a:p>
        </p:txBody>
      </p:sp>
      <p:sp>
        <p:nvSpPr>
          <p:cNvPr id="18" name="TextBox 17"/>
          <p:cNvSpPr txBox="1"/>
          <p:nvPr/>
        </p:nvSpPr>
        <p:spPr>
          <a:xfrm rot="20356462">
            <a:off x="2019130" y="2848280"/>
            <a:ext cx="2674328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  <a:latin typeface="Stencil" panose="040409050D0802020404" pitchFamily="82" charset="0"/>
              </a:rPr>
              <a:t>SUPPORTS</a:t>
            </a:r>
          </a:p>
        </p:txBody>
      </p:sp>
      <p:sp>
        <p:nvSpPr>
          <p:cNvPr id="19" name="TextBox 18"/>
          <p:cNvSpPr txBox="1"/>
          <p:nvPr/>
        </p:nvSpPr>
        <p:spPr>
          <a:xfrm rot="20081182">
            <a:off x="907670" y="5431809"/>
            <a:ext cx="3283216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  <a:latin typeface="Stencil" panose="040409050D0802020404" pitchFamily="82" charset="0"/>
              </a:rPr>
              <a:t>challenges</a:t>
            </a:r>
          </a:p>
        </p:txBody>
      </p:sp>
    </p:spTree>
    <p:extLst>
      <p:ext uri="{BB962C8B-B14F-4D97-AF65-F5344CB8AC3E}">
        <p14:creationId xmlns:p14="http://schemas.microsoft.com/office/powerpoint/2010/main" val="132537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Reinforcing Female Stereotypes?</a:t>
            </a:r>
            <a:endParaRPr lang="en-GB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00619" y="1241818"/>
            <a:ext cx="6988592" cy="19389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/>
              <a:t>Katy Perry is showing her strength and muscles – females are stereotypically weak</a:t>
            </a:r>
          </a:p>
          <a:p>
            <a:endParaRPr lang="en-GB" sz="2400" dirty="0"/>
          </a:p>
          <a:p>
            <a:r>
              <a:rPr lang="en-GB" sz="2400" b="1" dirty="0" smtClean="0">
                <a:solidFill>
                  <a:srgbClr val="FF0000"/>
                </a:solidFill>
              </a:rPr>
              <a:t>Supports: </a:t>
            </a:r>
            <a:r>
              <a:rPr lang="en-GB" sz="2400" dirty="0" smtClean="0">
                <a:solidFill>
                  <a:srgbClr val="FF0000"/>
                </a:solidFill>
              </a:rPr>
              <a:t>she still looks pretty/ feminine.</a:t>
            </a:r>
          </a:p>
          <a:p>
            <a:r>
              <a:rPr lang="en-GB" sz="2400" dirty="0" smtClean="0">
                <a:solidFill>
                  <a:srgbClr val="FF0000"/>
                </a:solidFill>
              </a:rPr>
              <a:t>Showing cleavage to support her feminine image.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274" y="1241818"/>
            <a:ext cx="4510017" cy="259809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56223" y="127799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278" y="4158893"/>
            <a:ext cx="3894160" cy="246742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05099" y="421312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82004" y="4158893"/>
            <a:ext cx="6988592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/>
              <a:t>Females should be pretty and take care of their appearance – Katy Perry still finding something to use as lipstick in the jungle.</a:t>
            </a:r>
          </a:p>
        </p:txBody>
      </p:sp>
      <p:sp>
        <p:nvSpPr>
          <p:cNvPr id="18" name="TextBox 17"/>
          <p:cNvSpPr txBox="1"/>
          <p:nvPr/>
        </p:nvSpPr>
        <p:spPr>
          <a:xfrm rot="20356462">
            <a:off x="1574560" y="5534033"/>
            <a:ext cx="2674328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  <a:latin typeface="Stencil" panose="040409050D0802020404" pitchFamily="82" charset="0"/>
              </a:rPr>
              <a:t>SUPPORTS</a:t>
            </a:r>
          </a:p>
        </p:txBody>
      </p:sp>
      <p:sp>
        <p:nvSpPr>
          <p:cNvPr id="19" name="TextBox 18"/>
          <p:cNvSpPr txBox="1"/>
          <p:nvPr/>
        </p:nvSpPr>
        <p:spPr>
          <a:xfrm rot="20081182">
            <a:off x="1935479" y="2451511"/>
            <a:ext cx="3283216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  <a:latin typeface="Stencil" panose="040409050D0802020404" pitchFamily="82" charset="0"/>
              </a:rPr>
              <a:t>challenges</a:t>
            </a:r>
          </a:p>
        </p:txBody>
      </p:sp>
    </p:spTree>
    <p:extLst>
      <p:ext uri="{BB962C8B-B14F-4D97-AF65-F5344CB8AC3E}">
        <p14:creationId xmlns:p14="http://schemas.microsoft.com/office/powerpoint/2010/main" val="257460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051" y="177421"/>
            <a:ext cx="10515600" cy="106452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GB" u="sng" dirty="0" smtClean="0"/>
              <a:t>Choose</a:t>
            </a:r>
            <a:r>
              <a:rPr lang="en-GB" dirty="0" smtClean="0"/>
              <a:t> the statement you </a:t>
            </a:r>
            <a:r>
              <a:rPr lang="en-GB" b="1" dirty="0" smtClean="0"/>
              <a:t>agree</a:t>
            </a:r>
            <a:r>
              <a:rPr lang="en-GB" dirty="0" smtClean="0"/>
              <a:t> with. </a:t>
            </a:r>
            <a:r>
              <a:rPr lang="en-GB" u="sng" dirty="0" smtClean="0"/>
              <a:t>Justify</a:t>
            </a:r>
            <a:r>
              <a:rPr lang="en-GB" dirty="0" smtClean="0"/>
              <a:t> your choice in a PEE paragraph.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4840" y="2606720"/>
            <a:ext cx="1165518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i="1" dirty="0" smtClean="0"/>
              <a:t>“Both Katy Perry and Bruno Mars reinforce gender stereotypes in their music videos.”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i="1" dirty="0" smtClean="0"/>
              <a:t>“Both Katy Perry and Bruno Mars challenge gender stereotypes in their music videos.”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i="1" dirty="0" smtClean="0"/>
              <a:t>“Katy Perry challenges gender stereotypes whereas Bruno Mars reinforces gender stereotypes.”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i="1" dirty="0" smtClean="0"/>
              <a:t>“Bruno Mars challenges gender stereotypes where as Katy Perry reinforces gender stereotypes.”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4051" y="1392071"/>
            <a:ext cx="10515600" cy="10645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 smtClean="0">
                <a:solidFill>
                  <a:srgbClr val="00B050"/>
                </a:solidFill>
              </a:rPr>
              <a:t>Create a balanced argument about your chosen statement stating how you agree and disagree in a PEE paragraph.</a:t>
            </a:r>
          </a:p>
        </p:txBody>
      </p:sp>
    </p:spTree>
    <p:extLst>
      <p:ext uri="{BB962C8B-B14F-4D97-AF65-F5344CB8AC3E}">
        <p14:creationId xmlns:p14="http://schemas.microsoft.com/office/powerpoint/2010/main" val="15173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2248</TotalTime>
  <Words>1011</Words>
  <Application>Microsoft Office PowerPoint</Application>
  <PresentationFormat>Widescreen</PresentationFormat>
  <Paragraphs>99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Broadway</vt:lpstr>
      <vt:lpstr>Calibri</vt:lpstr>
      <vt:lpstr>Calibri Light</vt:lpstr>
      <vt:lpstr>Stencil</vt:lpstr>
      <vt:lpstr>Office Theme</vt:lpstr>
      <vt:lpstr>Representation in Roar</vt:lpstr>
      <vt:lpstr>PowerPoint Presentation</vt:lpstr>
      <vt:lpstr>PowerPoint Presentation</vt:lpstr>
      <vt:lpstr>What we will be studying…</vt:lpstr>
      <vt:lpstr>PowerPoint Presentation</vt:lpstr>
      <vt:lpstr>PowerPoint Presentation</vt:lpstr>
      <vt:lpstr>Reinforcing Female Stereotypes?</vt:lpstr>
      <vt:lpstr>Reinforcing Female Stereotypes?</vt:lpstr>
      <vt:lpstr>PowerPoint Presentation</vt:lpstr>
      <vt:lpstr>Group Assessment</vt:lpstr>
      <vt:lpstr>Reflection</vt:lpstr>
    </vt:vector>
  </TitlesOfParts>
  <Company>TSFAT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Cristina D'Andrea</dc:creator>
  <cp:lastModifiedBy>Matt Toogood</cp:lastModifiedBy>
  <cp:revision>100</cp:revision>
  <cp:lastPrinted>2019-03-19T08:55:45Z</cp:lastPrinted>
  <dcterms:created xsi:type="dcterms:W3CDTF">2017-10-12T13:45:04Z</dcterms:created>
  <dcterms:modified xsi:type="dcterms:W3CDTF">2019-03-19T08:57:15Z</dcterms:modified>
</cp:coreProperties>
</file>