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9" r:id="rId5"/>
    <p:sldId id="264" r:id="rId6"/>
    <p:sldId id="265" r:id="rId7"/>
    <p:sldId id="266" r:id="rId8"/>
    <p:sldId id="267"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95" autoAdjust="0"/>
  </p:normalViewPr>
  <p:slideViewPr>
    <p:cSldViewPr>
      <p:cViewPr varScale="1">
        <p:scale>
          <a:sx n="115" d="100"/>
          <a:sy n="115" d="100"/>
        </p:scale>
        <p:origin x="1494" y="2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3A7EC5-BEB5-4043-BDC6-8224F195E05A}" type="datetimeFigureOut">
              <a:rPr lang="en-GB" smtClean="0"/>
              <a:t>21/03/2019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6974DF-069B-4226-AD6D-F0E707AEDD45}" type="slidenum">
              <a:rPr lang="en-GB" smtClean="0"/>
              <a:t>‹#›</a:t>
            </a:fld>
            <a:endParaRPr lang="en-GB"/>
          </a:p>
        </p:txBody>
      </p:sp>
    </p:spTree>
    <p:extLst>
      <p:ext uri="{BB962C8B-B14F-4D97-AF65-F5344CB8AC3E}">
        <p14:creationId xmlns:p14="http://schemas.microsoft.com/office/powerpoint/2010/main" val="1042796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62CBA9-B315-426D-A896-30CC7B7D6F8A}"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62CBA9-B315-426D-A896-30CC7B7D6F8A}"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62CBA9-B315-426D-A896-30CC7B7D6F8A}"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62CBA9-B315-426D-A896-30CC7B7D6F8A}"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62CBA9-B315-426D-A896-30CC7B7D6F8A}" type="datetimeFigureOut">
              <a:rPr lang="en-GB" smtClean="0"/>
              <a:t>21/03/2019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62CBA9-B315-426D-A896-30CC7B7D6F8A}"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62CBA9-B315-426D-A896-30CC7B7D6F8A}" type="datetimeFigureOut">
              <a:rPr lang="en-GB" smtClean="0"/>
              <a:t>21/03/2019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62CBA9-B315-426D-A896-30CC7B7D6F8A}" type="datetimeFigureOut">
              <a:rPr lang="en-GB" smtClean="0"/>
              <a:t>21/03/2019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2CBA9-B315-426D-A896-30CC7B7D6F8A}" type="datetimeFigureOut">
              <a:rPr lang="en-GB" smtClean="0"/>
              <a:t>21/03/2019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62CBA9-B315-426D-A896-30CC7B7D6F8A}"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62CBA9-B315-426D-A896-30CC7B7D6F8A}" type="datetimeFigureOut">
              <a:rPr lang="en-GB" smtClean="0"/>
              <a:t>21/03/2019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4261CC-CA39-431A-9B76-808F5EF87C2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2CBA9-B315-426D-A896-30CC7B7D6F8A}" type="datetimeFigureOut">
              <a:rPr lang="en-GB" smtClean="0"/>
              <a:t>21/03/2019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261CC-CA39-431A-9B76-808F5EF87C2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332656"/>
          </a:xfrm>
        </p:spPr>
        <p:txBody>
          <a:bodyPr>
            <a:normAutofit fontScale="90000"/>
          </a:bodyPr>
          <a:lstStyle/>
          <a:p>
            <a:r>
              <a:rPr lang="en-GB" dirty="0" smtClean="0"/>
              <a:t>Homework table</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249261227"/>
              </p:ext>
            </p:extLst>
          </p:nvPr>
        </p:nvGraphicFramePr>
        <p:xfrm>
          <a:off x="284095" y="407268"/>
          <a:ext cx="8640960" cy="6152970"/>
        </p:xfrm>
        <a:graphic>
          <a:graphicData uri="http://schemas.openxmlformats.org/drawingml/2006/table">
            <a:tbl>
              <a:tblPr firstRow="1" bandRow="1">
                <a:tableStyleId>{5C22544A-7EE6-4342-B048-85BDC9FD1C3A}</a:tableStyleId>
              </a:tblPr>
              <a:tblGrid>
                <a:gridCol w="1499671">
                  <a:extLst>
                    <a:ext uri="{9D8B030D-6E8A-4147-A177-3AD203B41FA5}">
                      <a16:colId xmlns:a16="http://schemas.microsoft.com/office/drawing/2014/main" val="20000"/>
                    </a:ext>
                  </a:extLst>
                </a:gridCol>
                <a:gridCol w="7141289">
                  <a:extLst>
                    <a:ext uri="{9D8B030D-6E8A-4147-A177-3AD203B41FA5}">
                      <a16:colId xmlns:a16="http://schemas.microsoft.com/office/drawing/2014/main" val="20001"/>
                    </a:ext>
                  </a:extLst>
                </a:gridCol>
              </a:tblGrid>
              <a:tr h="409098">
                <a:tc>
                  <a:txBody>
                    <a:bodyPr/>
                    <a:lstStyle/>
                    <a:p>
                      <a:r>
                        <a:rPr lang="en-GB" sz="1600" dirty="0" smtClean="0"/>
                        <a:t>Class of food</a:t>
                      </a:r>
                      <a:endParaRPr lang="en-GB" sz="1600" dirty="0"/>
                    </a:p>
                  </a:txBody>
                  <a:tcPr/>
                </a:tc>
                <a:tc>
                  <a:txBody>
                    <a:bodyPr/>
                    <a:lstStyle/>
                    <a:p>
                      <a:r>
                        <a:rPr lang="en-GB" sz="1600" dirty="0" smtClean="0"/>
                        <a:t>Exercise related function</a:t>
                      </a:r>
                      <a:endParaRPr lang="en-GB" sz="1600" dirty="0"/>
                    </a:p>
                  </a:txBody>
                  <a:tcPr/>
                </a:tc>
                <a:extLst>
                  <a:ext uri="{0D108BD9-81ED-4DB2-BD59-A6C34878D82A}">
                    <a16:rowId xmlns:a16="http://schemas.microsoft.com/office/drawing/2014/main" val="10000"/>
                  </a:ext>
                </a:extLst>
              </a:tr>
              <a:tr h="527006">
                <a:tc>
                  <a:txBody>
                    <a:bodyPr/>
                    <a:lstStyle/>
                    <a:p>
                      <a:r>
                        <a:rPr lang="en-GB" sz="1600" dirty="0" smtClean="0"/>
                        <a:t>Carbohydrate</a:t>
                      </a:r>
                    </a:p>
                    <a:p>
                      <a:r>
                        <a:rPr lang="en-GB" sz="1600" dirty="0" smtClean="0"/>
                        <a:t>E.g. Rice</a:t>
                      </a:r>
                      <a:endParaRPr lang="en-GB" sz="1600" dirty="0"/>
                    </a:p>
                  </a:txBody>
                  <a:tcPr/>
                </a:tc>
                <a:tc>
                  <a:txBody>
                    <a:bodyPr/>
                    <a:lstStyle/>
                    <a:p>
                      <a:endParaRPr lang="en-GB" sz="1600" dirty="0"/>
                    </a:p>
                  </a:txBody>
                  <a:tcPr/>
                </a:tc>
                <a:extLst>
                  <a:ext uri="{0D108BD9-81ED-4DB2-BD59-A6C34878D82A}">
                    <a16:rowId xmlns:a16="http://schemas.microsoft.com/office/drawing/2014/main" val="10001"/>
                  </a:ext>
                </a:extLst>
              </a:tr>
              <a:tr h="656262">
                <a:tc>
                  <a:txBody>
                    <a:bodyPr/>
                    <a:lstStyle/>
                    <a:p>
                      <a:r>
                        <a:rPr lang="en-GB" sz="1600" dirty="0" smtClean="0"/>
                        <a:t>Fats</a:t>
                      </a:r>
                    </a:p>
                    <a:p>
                      <a:r>
                        <a:rPr lang="en-GB" sz="1600" dirty="0" smtClean="0"/>
                        <a:t>E.g. Nuts,</a:t>
                      </a:r>
                      <a:r>
                        <a:rPr lang="en-GB" sz="1600" baseline="0" dirty="0" smtClean="0"/>
                        <a:t> Dairy</a:t>
                      </a:r>
                      <a:endParaRPr lang="en-GB" sz="1600" dirty="0"/>
                    </a:p>
                  </a:txBody>
                  <a:tcPr/>
                </a:tc>
                <a:tc>
                  <a:txBody>
                    <a:bodyPr/>
                    <a:lstStyle/>
                    <a:p>
                      <a:endParaRPr lang="en-GB" sz="1600" dirty="0"/>
                    </a:p>
                  </a:txBody>
                  <a:tcPr/>
                </a:tc>
                <a:extLst>
                  <a:ext uri="{0D108BD9-81ED-4DB2-BD59-A6C34878D82A}">
                    <a16:rowId xmlns:a16="http://schemas.microsoft.com/office/drawing/2014/main" val="10002"/>
                  </a:ext>
                </a:extLst>
              </a:tr>
              <a:tr h="902438">
                <a:tc>
                  <a:txBody>
                    <a:bodyPr/>
                    <a:lstStyle/>
                    <a:p>
                      <a:r>
                        <a:rPr lang="en-GB" sz="1600" dirty="0" smtClean="0"/>
                        <a:t>Protein</a:t>
                      </a:r>
                    </a:p>
                    <a:p>
                      <a:r>
                        <a:rPr lang="en-GB" sz="1600" dirty="0" smtClean="0"/>
                        <a:t>E.g. Fish,</a:t>
                      </a:r>
                      <a:r>
                        <a:rPr lang="en-GB" sz="1600" baseline="0" dirty="0" smtClean="0"/>
                        <a:t> </a:t>
                      </a:r>
                      <a:endParaRPr lang="en-GB" sz="1600" dirty="0"/>
                    </a:p>
                  </a:txBody>
                  <a:tcPr/>
                </a:tc>
                <a:tc>
                  <a:txBody>
                    <a:bodyPr/>
                    <a:lstStyle/>
                    <a:p>
                      <a:endParaRPr lang="en-GB" sz="1600" dirty="0"/>
                    </a:p>
                  </a:txBody>
                  <a:tcPr/>
                </a:tc>
                <a:extLst>
                  <a:ext uri="{0D108BD9-81ED-4DB2-BD59-A6C34878D82A}">
                    <a16:rowId xmlns:a16="http://schemas.microsoft.com/office/drawing/2014/main" val="10003"/>
                  </a:ext>
                </a:extLst>
              </a:tr>
              <a:tr h="477418">
                <a:tc>
                  <a:txBody>
                    <a:bodyPr/>
                    <a:lstStyle/>
                    <a:p>
                      <a:r>
                        <a:rPr lang="en-GB" sz="1600" dirty="0" smtClean="0"/>
                        <a:t>Fibre</a:t>
                      </a:r>
                    </a:p>
                    <a:p>
                      <a:r>
                        <a:rPr lang="en-GB" sz="1600" dirty="0" smtClean="0"/>
                        <a:t>E.g.</a:t>
                      </a:r>
                      <a:r>
                        <a:rPr lang="en-GB" sz="1600" baseline="0" dirty="0" smtClean="0"/>
                        <a:t> Cereals</a:t>
                      </a:r>
                      <a:endParaRPr lang="en-GB" sz="1600" dirty="0"/>
                    </a:p>
                  </a:txBody>
                  <a:tcPr/>
                </a:tc>
                <a:tc>
                  <a:txBody>
                    <a:bodyPr/>
                    <a:lstStyle/>
                    <a:p>
                      <a:endParaRPr lang="en-GB" sz="1600" dirty="0"/>
                    </a:p>
                  </a:txBody>
                  <a:tcPr/>
                </a:tc>
                <a:extLst>
                  <a:ext uri="{0D108BD9-81ED-4DB2-BD59-A6C34878D82A}">
                    <a16:rowId xmlns:a16="http://schemas.microsoft.com/office/drawing/2014/main" val="10004"/>
                  </a:ext>
                </a:extLst>
              </a:tr>
              <a:tr h="1159766">
                <a:tc>
                  <a:txBody>
                    <a:bodyPr/>
                    <a:lstStyle/>
                    <a:p>
                      <a:r>
                        <a:rPr lang="en-GB" sz="1600" dirty="0" smtClean="0"/>
                        <a:t>Vitamins</a:t>
                      </a:r>
                    </a:p>
                    <a:p>
                      <a:r>
                        <a:rPr lang="en-GB" sz="1600" dirty="0" smtClean="0"/>
                        <a:t>E.g. Fruits &amp; vegetables</a:t>
                      </a:r>
                      <a:endParaRPr lang="en-GB" sz="1600" dirty="0"/>
                    </a:p>
                  </a:txBody>
                  <a:tcPr/>
                </a:tc>
                <a:tc>
                  <a:txBody>
                    <a:bodyPr/>
                    <a:lstStyle/>
                    <a:p>
                      <a:endParaRPr lang="en-GB" sz="1600" dirty="0"/>
                    </a:p>
                  </a:txBody>
                  <a:tcPr/>
                </a:tc>
                <a:extLst>
                  <a:ext uri="{0D108BD9-81ED-4DB2-BD59-A6C34878D82A}">
                    <a16:rowId xmlns:a16="http://schemas.microsoft.com/office/drawing/2014/main" val="10005"/>
                  </a:ext>
                </a:extLst>
              </a:tr>
              <a:tr h="1159766">
                <a:tc>
                  <a:txBody>
                    <a:bodyPr/>
                    <a:lstStyle/>
                    <a:p>
                      <a:r>
                        <a:rPr lang="en-GB" sz="1600" dirty="0" smtClean="0"/>
                        <a:t>Minerals</a:t>
                      </a:r>
                    </a:p>
                    <a:p>
                      <a:r>
                        <a:rPr lang="en-GB" sz="1600" dirty="0" smtClean="0"/>
                        <a:t>E.g. Fruits &amp; Veg</a:t>
                      </a:r>
                      <a:endParaRPr lang="en-GB" sz="1600" dirty="0"/>
                    </a:p>
                  </a:txBody>
                  <a:tcPr/>
                </a:tc>
                <a:tc>
                  <a:txBody>
                    <a:bodyPr/>
                    <a:lstStyle/>
                    <a:p>
                      <a:endParaRPr lang="en-GB" sz="1600" dirty="0"/>
                    </a:p>
                  </a:txBody>
                  <a:tcPr/>
                </a:tc>
                <a:extLst>
                  <a:ext uri="{0D108BD9-81ED-4DB2-BD59-A6C34878D82A}">
                    <a16:rowId xmlns:a16="http://schemas.microsoft.com/office/drawing/2014/main" val="10006"/>
                  </a:ext>
                </a:extLst>
              </a:tr>
              <a:tr h="707400">
                <a:tc>
                  <a:txBody>
                    <a:bodyPr/>
                    <a:lstStyle/>
                    <a:p>
                      <a:r>
                        <a:rPr lang="en-GB" sz="1600" dirty="0" smtClean="0"/>
                        <a:t>Water</a:t>
                      </a:r>
                    </a:p>
                  </a:txBody>
                  <a:tcPr/>
                </a:tc>
                <a:tc>
                  <a:txBody>
                    <a:bodyPr/>
                    <a:lstStyle/>
                    <a:p>
                      <a:endParaRPr lang="en-GB" sz="1600" dirty="0"/>
                    </a:p>
                  </a:txBody>
                  <a:tcPr/>
                </a:tc>
                <a:extLst>
                  <a:ext uri="{0D108BD9-81ED-4DB2-BD59-A6C34878D82A}">
                    <a16:rowId xmlns:a16="http://schemas.microsoft.com/office/drawing/2014/main" val="10007"/>
                  </a:ext>
                </a:extLst>
              </a:tr>
            </a:tbl>
          </a:graphicData>
        </a:graphic>
      </p:graphicFrame>
      <p:sp>
        <p:nvSpPr>
          <p:cNvPr id="3" name="TextBox 2"/>
          <p:cNvSpPr txBox="1"/>
          <p:nvPr/>
        </p:nvSpPr>
        <p:spPr>
          <a:xfrm>
            <a:off x="1826731" y="808602"/>
            <a:ext cx="5253426" cy="369332"/>
          </a:xfrm>
          <a:prstGeom prst="rect">
            <a:avLst/>
          </a:prstGeom>
          <a:noFill/>
        </p:spPr>
        <p:txBody>
          <a:bodyPr wrap="none" rtlCol="0">
            <a:spAutoFit/>
          </a:bodyPr>
          <a:lstStyle/>
          <a:p>
            <a:r>
              <a:rPr lang="en-GB" dirty="0"/>
              <a:t>Main energy fuel for both aerobic and anaerobic work</a:t>
            </a:r>
          </a:p>
        </p:txBody>
      </p:sp>
      <p:sp>
        <p:nvSpPr>
          <p:cNvPr id="5" name="Rectangle 4"/>
          <p:cNvSpPr/>
          <p:nvPr/>
        </p:nvSpPr>
        <p:spPr>
          <a:xfrm>
            <a:off x="1826731" y="1412776"/>
            <a:ext cx="4572000" cy="646331"/>
          </a:xfrm>
          <a:prstGeom prst="rect">
            <a:avLst/>
          </a:prstGeom>
        </p:spPr>
        <p:txBody>
          <a:bodyPr>
            <a:spAutoFit/>
          </a:bodyPr>
          <a:lstStyle/>
          <a:p>
            <a:r>
              <a:rPr lang="en-GB" dirty="0"/>
              <a:t>Secondary energy fuel (for low intensity work)</a:t>
            </a:r>
          </a:p>
          <a:p>
            <a:r>
              <a:rPr lang="en-GB" dirty="0"/>
              <a:t>Good source of vitamins E.g. A, D, E, K</a:t>
            </a:r>
          </a:p>
        </p:txBody>
      </p:sp>
      <p:sp>
        <p:nvSpPr>
          <p:cNvPr id="6" name="Rectangle 5"/>
          <p:cNvSpPr/>
          <p:nvPr/>
        </p:nvSpPr>
        <p:spPr>
          <a:xfrm>
            <a:off x="1826731" y="2059107"/>
            <a:ext cx="6390456" cy="923330"/>
          </a:xfrm>
          <a:prstGeom prst="rect">
            <a:avLst/>
          </a:prstGeom>
        </p:spPr>
        <p:txBody>
          <a:bodyPr wrap="square">
            <a:spAutoFit/>
          </a:bodyPr>
          <a:lstStyle/>
          <a:p>
            <a:r>
              <a:rPr lang="en-GB" dirty="0"/>
              <a:t>For muscle/tissue growth and repair</a:t>
            </a:r>
          </a:p>
          <a:p>
            <a:r>
              <a:rPr lang="en-GB" dirty="0"/>
              <a:t>For making enzymes, hormones and haemoglobin</a:t>
            </a:r>
          </a:p>
          <a:p>
            <a:r>
              <a:rPr lang="en-GB" dirty="0"/>
              <a:t>Can provide energy when glycogen/fat stores are low</a:t>
            </a:r>
          </a:p>
        </p:txBody>
      </p:sp>
      <p:sp>
        <p:nvSpPr>
          <p:cNvPr id="7" name="Rectangle 6"/>
          <p:cNvSpPr/>
          <p:nvPr/>
        </p:nvSpPr>
        <p:spPr>
          <a:xfrm>
            <a:off x="1826731" y="2942388"/>
            <a:ext cx="5454352" cy="369332"/>
          </a:xfrm>
          <a:prstGeom prst="rect">
            <a:avLst/>
          </a:prstGeom>
        </p:spPr>
        <p:txBody>
          <a:bodyPr wrap="square">
            <a:spAutoFit/>
          </a:bodyPr>
          <a:lstStyle/>
          <a:p>
            <a:r>
              <a:rPr lang="en-GB" dirty="0" smtClean="0"/>
              <a:t>Allows slower, more </a:t>
            </a:r>
            <a:r>
              <a:rPr lang="en-GB" dirty="0"/>
              <a:t>sustained release of energy</a:t>
            </a:r>
          </a:p>
        </p:txBody>
      </p:sp>
      <p:sp>
        <p:nvSpPr>
          <p:cNvPr id="8" name="Rectangle 7"/>
          <p:cNvSpPr/>
          <p:nvPr/>
        </p:nvSpPr>
        <p:spPr>
          <a:xfrm>
            <a:off x="1826731" y="3501008"/>
            <a:ext cx="6472717" cy="1200329"/>
          </a:xfrm>
          <a:prstGeom prst="rect">
            <a:avLst/>
          </a:prstGeom>
        </p:spPr>
        <p:txBody>
          <a:bodyPr wrap="square">
            <a:spAutoFit/>
          </a:bodyPr>
          <a:lstStyle/>
          <a:p>
            <a:r>
              <a:rPr lang="en-GB" dirty="0"/>
              <a:t>Vit K/Vit B9 (folic acid)/B12 – helps production of red blood cells/ haemoglobin</a:t>
            </a:r>
          </a:p>
          <a:p>
            <a:r>
              <a:rPr lang="en-GB" dirty="0"/>
              <a:t>Vit D – for bones</a:t>
            </a:r>
          </a:p>
          <a:p>
            <a:r>
              <a:rPr lang="en-GB" dirty="0"/>
              <a:t>Vit B2/Vit B3 (Niacin) – energy metabolism</a:t>
            </a:r>
          </a:p>
        </p:txBody>
      </p:sp>
      <p:sp>
        <p:nvSpPr>
          <p:cNvPr id="9" name="Rectangle 8"/>
          <p:cNvSpPr/>
          <p:nvPr/>
        </p:nvSpPr>
        <p:spPr>
          <a:xfrm>
            <a:off x="1826731" y="4701337"/>
            <a:ext cx="6678488" cy="1200329"/>
          </a:xfrm>
          <a:prstGeom prst="rect">
            <a:avLst/>
          </a:prstGeom>
        </p:spPr>
        <p:txBody>
          <a:bodyPr wrap="square">
            <a:spAutoFit/>
          </a:bodyPr>
          <a:lstStyle/>
          <a:p>
            <a:r>
              <a:rPr lang="en-GB" dirty="0"/>
              <a:t>Calcium/magnesium - for muscle contraction</a:t>
            </a:r>
          </a:p>
          <a:p>
            <a:r>
              <a:rPr lang="en-GB" dirty="0"/>
              <a:t>Phosphorus/sodium/iron – energy metabolism</a:t>
            </a:r>
          </a:p>
          <a:p>
            <a:r>
              <a:rPr lang="en-GB" dirty="0"/>
              <a:t>Potassium/sodium/calcium – nerve transmission</a:t>
            </a:r>
          </a:p>
          <a:p>
            <a:r>
              <a:rPr lang="en-GB" dirty="0"/>
              <a:t>Calcium /phosphorus/ - for bones</a:t>
            </a:r>
          </a:p>
        </p:txBody>
      </p:sp>
      <p:sp>
        <p:nvSpPr>
          <p:cNvPr id="10" name="Rectangle 9"/>
          <p:cNvSpPr/>
          <p:nvPr/>
        </p:nvSpPr>
        <p:spPr>
          <a:xfrm>
            <a:off x="1826730" y="5905713"/>
            <a:ext cx="6921733" cy="646331"/>
          </a:xfrm>
          <a:prstGeom prst="rect">
            <a:avLst/>
          </a:prstGeom>
        </p:spPr>
        <p:txBody>
          <a:bodyPr wrap="square">
            <a:spAutoFit/>
          </a:bodyPr>
          <a:lstStyle/>
          <a:p>
            <a:r>
              <a:rPr lang="en-GB" dirty="0"/>
              <a:t>Removes waste products, carries nutrients to cells and controls body temperature.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40966"/>
          </a:xfrm>
        </p:spPr>
        <p:txBody>
          <a:bodyPr>
            <a:noAutofit/>
          </a:bodyPr>
          <a:lstStyle/>
          <a:p>
            <a:r>
              <a:rPr lang="en-GB" sz="7200" b="1" dirty="0" smtClean="0">
                <a:solidFill>
                  <a:schemeClr val="accent6">
                    <a:lumMod val="50000"/>
                  </a:schemeClr>
                </a:solidFill>
              </a:rPr>
              <a:t>Carbohydrates</a:t>
            </a:r>
            <a:endParaRPr lang="en-GB" sz="7200" b="1" dirty="0">
              <a:solidFill>
                <a:schemeClr val="accent6">
                  <a:lumMod val="50000"/>
                </a:schemeClr>
              </a:solidFill>
            </a:endParaRPr>
          </a:p>
        </p:txBody>
      </p:sp>
      <p:sp>
        <p:nvSpPr>
          <p:cNvPr id="4" name="TextBox 3"/>
          <p:cNvSpPr txBox="1"/>
          <p:nvPr/>
        </p:nvSpPr>
        <p:spPr>
          <a:xfrm>
            <a:off x="261591" y="3212976"/>
            <a:ext cx="8558881" cy="1754326"/>
          </a:xfrm>
          <a:prstGeom prst="rect">
            <a:avLst/>
          </a:prstGeom>
          <a:noFill/>
          <a:ln w="31750">
            <a:solidFill>
              <a:schemeClr val="accent6">
                <a:lumMod val="50000"/>
              </a:schemeClr>
            </a:solidFill>
          </a:ln>
        </p:spPr>
        <p:txBody>
          <a:bodyPr wrap="square" rtlCol="0">
            <a:spAutoFit/>
          </a:bodyPr>
          <a:lstStyle/>
          <a:p>
            <a:r>
              <a:rPr lang="en-GB" dirty="0" smtClean="0"/>
              <a:t>Exercise related function: </a:t>
            </a:r>
          </a:p>
          <a:p>
            <a:endParaRPr lang="en-GB" dirty="0" smtClean="0"/>
          </a:p>
          <a:p>
            <a:endParaRPr lang="en-GB" dirty="0"/>
          </a:p>
          <a:p>
            <a:endParaRPr lang="en-GB" dirty="0" smtClean="0"/>
          </a:p>
          <a:p>
            <a:endParaRPr lang="en-GB" dirty="0"/>
          </a:p>
          <a:p>
            <a:endParaRPr lang="en-GB" dirty="0"/>
          </a:p>
        </p:txBody>
      </p:sp>
      <p:pic>
        <p:nvPicPr>
          <p:cNvPr id="1027" name="Picture 3" descr="19529"/>
          <p:cNvPicPr>
            <a:picLocks noChangeAspect="1" noChangeArrowheads="1"/>
          </p:cNvPicPr>
          <p:nvPr/>
        </p:nvPicPr>
        <p:blipFill>
          <a:blip r:embed="rId2">
            <a:extLst>
              <a:ext uri="{28A0092B-C50C-407E-A947-70E740481C1C}">
                <a14:useLocalDpi xmlns:a14="http://schemas.microsoft.com/office/drawing/2010/main" val="0"/>
              </a:ext>
            </a:extLst>
          </a:blip>
          <a:srcRect l="13162" t="47249" r="37970"/>
          <a:stretch>
            <a:fillRect/>
          </a:stretch>
        </p:blipFill>
        <p:spPr bwMode="auto">
          <a:xfrm>
            <a:off x="4788024" y="1244515"/>
            <a:ext cx="1330834" cy="1184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07504" y="1048231"/>
            <a:ext cx="2411760" cy="1477328"/>
          </a:xfrm>
          <a:prstGeom prst="rect">
            <a:avLst/>
          </a:prstGeom>
        </p:spPr>
        <p:txBody>
          <a:bodyPr wrap="square">
            <a:spAutoFit/>
          </a:bodyPr>
          <a:lstStyle/>
          <a:p>
            <a:r>
              <a:rPr lang="en-GB" i="1" dirty="0"/>
              <a:t>Simple </a:t>
            </a:r>
            <a:r>
              <a:rPr lang="en-GB" i="1" dirty="0" smtClean="0"/>
              <a:t>carbs: </a:t>
            </a:r>
            <a:r>
              <a:rPr lang="en-GB" dirty="0" smtClean="0"/>
              <a:t> quickly </a:t>
            </a:r>
            <a:r>
              <a:rPr lang="en-GB" dirty="0"/>
              <a:t>digested by the body. F</a:t>
            </a:r>
            <a:r>
              <a:rPr lang="en-GB" dirty="0" smtClean="0"/>
              <a:t>ound </a:t>
            </a:r>
            <a:r>
              <a:rPr lang="en-GB" dirty="0"/>
              <a:t>in fruits </a:t>
            </a:r>
            <a:r>
              <a:rPr lang="en-GB" dirty="0" smtClean="0"/>
              <a:t>and </a:t>
            </a:r>
            <a:r>
              <a:rPr lang="en-GB" dirty="0"/>
              <a:t>anything with refined sugar added. </a:t>
            </a:r>
          </a:p>
        </p:txBody>
      </p:sp>
      <p:sp>
        <p:nvSpPr>
          <p:cNvPr id="8" name="Rectangle 7"/>
          <p:cNvSpPr/>
          <p:nvPr/>
        </p:nvSpPr>
        <p:spPr>
          <a:xfrm>
            <a:off x="6300192" y="1055036"/>
            <a:ext cx="2520280" cy="1477328"/>
          </a:xfrm>
          <a:prstGeom prst="rect">
            <a:avLst/>
          </a:prstGeom>
        </p:spPr>
        <p:txBody>
          <a:bodyPr wrap="square">
            <a:spAutoFit/>
          </a:bodyPr>
          <a:lstStyle/>
          <a:p>
            <a:r>
              <a:rPr lang="en-GB" i="1" dirty="0"/>
              <a:t>Complex </a:t>
            </a:r>
            <a:r>
              <a:rPr lang="en-GB" i="1" dirty="0" smtClean="0"/>
              <a:t>carbs</a:t>
            </a:r>
            <a:r>
              <a:rPr lang="en-GB" dirty="0" smtClean="0"/>
              <a:t>: take </a:t>
            </a:r>
            <a:r>
              <a:rPr lang="en-GB" dirty="0"/>
              <a:t>longer for the body to digest. F</a:t>
            </a:r>
            <a:r>
              <a:rPr lang="en-GB" dirty="0" smtClean="0"/>
              <a:t>ound </a:t>
            </a:r>
            <a:r>
              <a:rPr lang="en-GB" dirty="0"/>
              <a:t>in </a:t>
            </a:r>
            <a:r>
              <a:rPr lang="en-GB" dirty="0" smtClean="0"/>
              <a:t>wholemeal bread, pasta and rice. </a:t>
            </a:r>
            <a:endParaRPr lang="en-GB" dirty="0"/>
          </a:p>
        </p:txBody>
      </p:sp>
      <p:pic>
        <p:nvPicPr>
          <p:cNvPr id="1033" name="Picture 9" descr="http://www.thefoodadvicecentre.co.uk/wp-content/uploads/2011/05/Simple-Carb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9264" y="1210768"/>
            <a:ext cx="1457329" cy="11658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13402" y="5157192"/>
            <a:ext cx="8496944" cy="1200329"/>
          </a:xfrm>
          <a:prstGeom prst="rect">
            <a:avLst/>
          </a:prstGeom>
        </p:spPr>
        <p:txBody>
          <a:bodyPr wrap="square">
            <a:spAutoFit/>
          </a:bodyPr>
          <a:lstStyle/>
          <a:p>
            <a:pPr marL="285750" indent="-285750">
              <a:buFont typeface="Arial" pitchFamily="34" charset="0"/>
              <a:buChar char="•"/>
            </a:pPr>
            <a:r>
              <a:rPr lang="en-GB" dirty="0"/>
              <a:t>3-4 hours before exercise:  beans on toast, pasta or rice with a vegetable based sauce, breakfast cereal with milk, crumpets with jam or honey.</a:t>
            </a:r>
          </a:p>
          <a:p>
            <a:pPr marL="285750" indent="-285750">
              <a:buFont typeface="Arial" pitchFamily="34" charset="0"/>
              <a:buChar char="•"/>
            </a:pPr>
            <a:r>
              <a:rPr lang="en-GB" dirty="0"/>
              <a:t>1-2 hours before exercise: include fruit and cereal bars</a:t>
            </a:r>
          </a:p>
          <a:p>
            <a:pPr marL="285750" indent="-285750">
              <a:buFont typeface="Arial" pitchFamily="34" charset="0"/>
              <a:buChar char="•"/>
            </a:pPr>
            <a:r>
              <a:rPr lang="en-GB" dirty="0"/>
              <a:t>one hour before exercise: sports drinks</a:t>
            </a:r>
          </a:p>
        </p:txBody>
      </p:sp>
      <p:sp>
        <p:nvSpPr>
          <p:cNvPr id="5" name="Rectangle 4"/>
          <p:cNvSpPr/>
          <p:nvPr/>
        </p:nvSpPr>
        <p:spPr>
          <a:xfrm>
            <a:off x="326976" y="3567499"/>
            <a:ext cx="6621288" cy="369332"/>
          </a:xfrm>
          <a:prstGeom prst="rect">
            <a:avLst/>
          </a:prstGeom>
        </p:spPr>
        <p:txBody>
          <a:bodyPr wrap="square">
            <a:spAutoFit/>
          </a:bodyPr>
          <a:lstStyle/>
          <a:p>
            <a:pPr marL="285750" indent="-285750">
              <a:buFont typeface="Arial" pitchFamily="34" charset="0"/>
              <a:buChar char="•"/>
            </a:pPr>
            <a:r>
              <a:rPr lang="en-GB" dirty="0"/>
              <a:t>They are the main fuel for high intensity or anaerobic work</a:t>
            </a:r>
          </a:p>
        </p:txBody>
      </p:sp>
      <p:sp>
        <p:nvSpPr>
          <p:cNvPr id="6" name="Rectangle 5"/>
          <p:cNvSpPr/>
          <p:nvPr/>
        </p:nvSpPr>
        <p:spPr>
          <a:xfrm>
            <a:off x="326976" y="3951639"/>
            <a:ext cx="8106017" cy="369332"/>
          </a:xfrm>
          <a:prstGeom prst="rect">
            <a:avLst/>
          </a:prstGeom>
        </p:spPr>
        <p:txBody>
          <a:bodyPr wrap="square">
            <a:spAutoFit/>
          </a:bodyPr>
          <a:lstStyle/>
          <a:p>
            <a:pPr marL="285750" indent="-285750">
              <a:buFont typeface="Arial" pitchFamily="34" charset="0"/>
              <a:buChar char="•"/>
            </a:pPr>
            <a:r>
              <a:rPr lang="en-GB" dirty="0"/>
              <a:t>Also the main source of energy for the first 20 minutes of aerobic exercise</a:t>
            </a:r>
          </a:p>
        </p:txBody>
      </p:sp>
      <p:sp>
        <p:nvSpPr>
          <p:cNvPr id="9" name="Rectangle 8"/>
          <p:cNvSpPr/>
          <p:nvPr/>
        </p:nvSpPr>
        <p:spPr>
          <a:xfrm>
            <a:off x="289067" y="4320971"/>
            <a:ext cx="8242738" cy="646331"/>
          </a:xfrm>
          <a:prstGeom prst="rect">
            <a:avLst/>
          </a:prstGeom>
        </p:spPr>
        <p:txBody>
          <a:bodyPr wrap="square">
            <a:spAutoFit/>
          </a:bodyPr>
          <a:lstStyle/>
          <a:p>
            <a:pPr marL="285750" indent="-285750">
              <a:buFont typeface="Arial" pitchFamily="34" charset="0"/>
              <a:buChar char="•"/>
            </a:pPr>
            <a:r>
              <a:rPr lang="en-GB" dirty="0"/>
              <a:t>Carbohydrates play an important role in the performance of exercise lasting an hour or more.</a:t>
            </a:r>
          </a:p>
        </p:txBody>
      </p:sp>
    </p:spTree>
    <p:extLst>
      <p:ext uri="{BB962C8B-B14F-4D97-AF65-F5344CB8AC3E}">
        <p14:creationId xmlns:p14="http://schemas.microsoft.com/office/powerpoint/2010/main" val="414520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40966"/>
          </a:xfrm>
        </p:spPr>
        <p:txBody>
          <a:bodyPr>
            <a:noAutofit/>
          </a:bodyPr>
          <a:lstStyle/>
          <a:p>
            <a:r>
              <a:rPr lang="en-GB" sz="7200" b="1" dirty="0" smtClean="0">
                <a:solidFill>
                  <a:schemeClr val="accent6">
                    <a:lumMod val="75000"/>
                  </a:schemeClr>
                </a:solidFill>
              </a:rPr>
              <a:t>Fats</a:t>
            </a:r>
            <a:endParaRPr lang="en-GB" sz="7200" b="1" dirty="0">
              <a:solidFill>
                <a:schemeClr val="accent6">
                  <a:lumMod val="75000"/>
                </a:schemeClr>
              </a:solidFill>
            </a:endParaRPr>
          </a:p>
        </p:txBody>
      </p:sp>
      <p:sp>
        <p:nvSpPr>
          <p:cNvPr id="4" name="TextBox 3"/>
          <p:cNvSpPr txBox="1"/>
          <p:nvPr/>
        </p:nvSpPr>
        <p:spPr>
          <a:xfrm>
            <a:off x="262662" y="4156318"/>
            <a:ext cx="8640960" cy="1477328"/>
          </a:xfrm>
          <a:prstGeom prst="rect">
            <a:avLst/>
          </a:prstGeom>
          <a:noFill/>
          <a:ln w="31750">
            <a:solidFill>
              <a:schemeClr val="accent6">
                <a:lumMod val="75000"/>
              </a:schemeClr>
            </a:solidFill>
          </a:ln>
        </p:spPr>
        <p:txBody>
          <a:bodyPr wrap="square" rtlCol="0">
            <a:spAutoFit/>
          </a:bodyPr>
          <a:lstStyle/>
          <a:p>
            <a:r>
              <a:rPr lang="en-GB" dirty="0" smtClean="0"/>
              <a:t>Exercise related function:</a:t>
            </a:r>
          </a:p>
          <a:p>
            <a:endParaRPr lang="en-GB" dirty="0"/>
          </a:p>
          <a:p>
            <a:endParaRPr lang="en-GB" dirty="0" smtClean="0"/>
          </a:p>
          <a:p>
            <a:endParaRPr lang="en-GB" dirty="0"/>
          </a:p>
          <a:p>
            <a:r>
              <a:rPr lang="en-GB" dirty="0" smtClean="0"/>
              <a:t> </a:t>
            </a:r>
          </a:p>
        </p:txBody>
      </p:sp>
      <p:sp>
        <p:nvSpPr>
          <p:cNvPr id="5" name="Rectangle 4"/>
          <p:cNvSpPr/>
          <p:nvPr/>
        </p:nvSpPr>
        <p:spPr>
          <a:xfrm>
            <a:off x="107504" y="2636912"/>
            <a:ext cx="8784976" cy="923330"/>
          </a:xfrm>
          <a:prstGeom prst="rect">
            <a:avLst/>
          </a:prstGeom>
        </p:spPr>
        <p:txBody>
          <a:bodyPr wrap="square">
            <a:spAutoFit/>
          </a:bodyPr>
          <a:lstStyle/>
          <a:p>
            <a:r>
              <a:rPr lang="en-GB" dirty="0"/>
              <a:t>Fats are made from glycerol and </a:t>
            </a:r>
            <a:r>
              <a:rPr lang="en-GB" b="1" dirty="0"/>
              <a:t>fatty acids</a:t>
            </a:r>
            <a:r>
              <a:rPr lang="en-GB" dirty="0"/>
              <a:t>. Each glycerol is attached to three fatty acids. Glycerol and fatty acids contain the elements carbon, hydrogen, and oxygen. Fats contain a lot of carbon. This is why they give us so much </a:t>
            </a:r>
            <a:r>
              <a:rPr lang="en-GB" dirty="0" smtClean="0"/>
              <a:t>energy. </a:t>
            </a:r>
            <a:endParaRPr lang="en-GB" dirty="0"/>
          </a:p>
        </p:txBody>
      </p:sp>
      <p:pic>
        <p:nvPicPr>
          <p:cNvPr id="2052" name="Picture 4" descr="http://www.the-beauty-tips.com/beauty-tips/Trans-fats.jpg"/>
          <p:cNvPicPr>
            <a:picLocks noChangeAspect="1" noChangeArrowheads="1"/>
          </p:cNvPicPr>
          <p:nvPr/>
        </p:nvPicPr>
        <p:blipFill rotWithShape="1">
          <a:blip r:embed="rId2">
            <a:extLst>
              <a:ext uri="{28A0092B-C50C-407E-A947-70E740481C1C}">
                <a14:useLocalDpi xmlns:a14="http://schemas.microsoft.com/office/drawing/2010/main" val="0"/>
              </a:ext>
            </a:extLst>
          </a:blip>
          <a:srcRect l="11871" r="-53"/>
          <a:stretch/>
        </p:blipFill>
        <p:spPr bwMode="auto">
          <a:xfrm>
            <a:off x="5368724" y="823949"/>
            <a:ext cx="1980000" cy="168398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unsaturatedfat.org/wp-content/uploads/2011/09/Unsaturated-Fat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823949"/>
            <a:ext cx="1944216" cy="176275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50604" y="584333"/>
            <a:ext cx="1462003" cy="369332"/>
          </a:xfrm>
          <a:prstGeom prst="rect">
            <a:avLst/>
          </a:prstGeom>
          <a:noFill/>
        </p:spPr>
        <p:txBody>
          <a:bodyPr wrap="none" rtlCol="0">
            <a:spAutoFit/>
          </a:bodyPr>
          <a:lstStyle/>
          <a:p>
            <a:r>
              <a:rPr lang="en-GB" dirty="0" smtClean="0"/>
              <a:t>Unsaturated: </a:t>
            </a:r>
            <a:endParaRPr lang="en-GB" dirty="0"/>
          </a:p>
        </p:txBody>
      </p:sp>
      <p:sp>
        <p:nvSpPr>
          <p:cNvPr id="16" name="TextBox 15"/>
          <p:cNvSpPr txBox="1"/>
          <p:nvPr/>
        </p:nvSpPr>
        <p:spPr>
          <a:xfrm>
            <a:off x="6767734" y="584333"/>
            <a:ext cx="1208729" cy="369332"/>
          </a:xfrm>
          <a:prstGeom prst="rect">
            <a:avLst/>
          </a:prstGeom>
          <a:noFill/>
        </p:spPr>
        <p:txBody>
          <a:bodyPr wrap="none" rtlCol="0">
            <a:spAutoFit/>
          </a:bodyPr>
          <a:lstStyle/>
          <a:p>
            <a:r>
              <a:rPr lang="en-GB" dirty="0" smtClean="0"/>
              <a:t>Saturated: </a:t>
            </a:r>
            <a:endParaRPr lang="en-GB" dirty="0"/>
          </a:p>
        </p:txBody>
      </p:sp>
      <p:sp>
        <p:nvSpPr>
          <p:cNvPr id="3" name="Rectangle 2"/>
          <p:cNvSpPr/>
          <p:nvPr/>
        </p:nvSpPr>
        <p:spPr>
          <a:xfrm>
            <a:off x="233772" y="5661248"/>
            <a:ext cx="8586700" cy="646331"/>
          </a:xfrm>
          <a:prstGeom prst="rect">
            <a:avLst/>
          </a:prstGeom>
        </p:spPr>
        <p:txBody>
          <a:bodyPr wrap="square">
            <a:spAutoFit/>
          </a:bodyPr>
          <a:lstStyle/>
          <a:p>
            <a:pPr marL="285750" indent="-285750">
              <a:buFont typeface="Arial" pitchFamily="34" charset="0"/>
              <a:buChar char="•"/>
            </a:pPr>
            <a:r>
              <a:rPr lang="en-GB" dirty="0"/>
              <a:t>Too much fat can lead to excessive weight which will affect levels of stamina and limit flexibility.</a:t>
            </a:r>
          </a:p>
        </p:txBody>
      </p:sp>
      <p:sp>
        <p:nvSpPr>
          <p:cNvPr id="6" name="Rectangle 5"/>
          <p:cNvSpPr/>
          <p:nvPr/>
        </p:nvSpPr>
        <p:spPr>
          <a:xfrm>
            <a:off x="270756" y="4881972"/>
            <a:ext cx="8076038" cy="369332"/>
          </a:xfrm>
          <a:prstGeom prst="rect">
            <a:avLst/>
          </a:prstGeom>
        </p:spPr>
        <p:txBody>
          <a:bodyPr wrap="square">
            <a:spAutoFit/>
          </a:bodyPr>
          <a:lstStyle/>
          <a:p>
            <a:pPr marL="285750" indent="-285750">
              <a:buFont typeface="Arial" pitchFamily="34" charset="0"/>
              <a:buChar char="•"/>
            </a:pPr>
            <a:r>
              <a:rPr lang="en-GB" dirty="0"/>
              <a:t>Fats are the secondary energy fuel for low intensity, aerobic work such as jogging. </a:t>
            </a:r>
          </a:p>
        </p:txBody>
      </p:sp>
      <p:sp>
        <p:nvSpPr>
          <p:cNvPr id="7" name="Rectangle 6"/>
          <p:cNvSpPr/>
          <p:nvPr/>
        </p:nvSpPr>
        <p:spPr>
          <a:xfrm>
            <a:off x="270756" y="4525650"/>
            <a:ext cx="6739354" cy="369332"/>
          </a:xfrm>
          <a:prstGeom prst="rect">
            <a:avLst/>
          </a:prstGeom>
        </p:spPr>
        <p:txBody>
          <a:bodyPr wrap="square">
            <a:spAutoFit/>
          </a:bodyPr>
          <a:lstStyle/>
          <a:p>
            <a:pPr marL="285750" indent="-285750">
              <a:buFont typeface="Arial" pitchFamily="34" charset="0"/>
              <a:buChar char="•"/>
            </a:pPr>
            <a:r>
              <a:rPr lang="en-GB" dirty="0"/>
              <a:t>Fat is an important energy fuel during low intensity exercise.  </a:t>
            </a:r>
          </a:p>
        </p:txBody>
      </p:sp>
      <p:sp>
        <p:nvSpPr>
          <p:cNvPr id="8" name="Rectangle 7"/>
          <p:cNvSpPr/>
          <p:nvPr/>
        </p:nvSpPr>
        <p:spPr>
          <a:xfrm>
            <a:off x="270756" y="5264314"/>
            <a:ext cx="7713801" cy="369332"/>
          </a:xfrm>
          <a:prstGeom prst="rect">
            <a:avLst/>
          </a:prstGeom>
        </p:spPr>
        <p:txBody>
          <a:bodyPr wrap="square">
            <a:spAutoFit/>
          </a:bodyPr>
          <a:lstStyle/>
          <a:p>
            <a:pPr marL="285750" indent="-285750">
              <a:buFont typeface="Arial" pitchFamily="34" charset="0"/>
              <a:buChar char="•"/>
            </a:pPr>
            <a:r>
              <a:rPr lang="en-GB" dirty="0"/>
              <a:t>It is also a carrier for fat soluble vitamins A D E and K.   </a:t>
            </a:r>
          </a:p>
        </p:txBody>
      </p:sp>
    </p:spTree>
    <p:extLst>
      <p:ext uri="{BB962C8B-B14F-4D97-AF65-F5344CB8AC3E}">
        <p14:creationId xmlns:p14="http://schemas.microsoft.com/office/powerpoint/2010/main" val="48401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054" y="70163"/>
            <a:ext cx="8229600" cy="1143000"/>
          </a:xfrm>
        </p:spPr>
        <p:txBody>
          <a:bodyPr>
            <a:noAutofit/>
          </a:bodyPr>
          <a:lstStyle/>
          <a:p>
            <a:r>
              <a:rPr lang="en-GB" sz="7200" b="1" dirty="0" smtClean="0">
                <a:solidFill>
                  <a:srgbClr val="00B050"/>
                </a:solidFill>
              </a:rPr>
              <a:t>Protein</a:t>
            </a:r>
            <a:endParaRPr lang="en-GB" sz="7200" b="1" dirty="0">
              <a:solidFill>
                <a:srgbClr val="00B050"/>
              </a:solidFill>
            </a:endParaRPr>
          </a:p>
        </p:txBody>
      </p:sp>
      <p:pic>
        <p:nvPicPr>
          <p:cNvPr id="3074" name="Picture 2" descr="pic-produc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2088321" cy="2091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eggs-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165196"/>
            <a:ext cx="1673374" cy="194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47165" y="4293096"/>
            <a:ext cx="8640960" cy="1754326"/>
          </a:xfrm>
          <a:prstGeom prst="rect">
            <a:avLst/>
          </a:prstGeom>
          <a:noFill/>
          <a:ln w="31750">
            <a:solidFill>
              <a:srgbClr val="00B050"/>
            </a:solidFill>
          </a:ln>
        </p:spPr>
        <p:txBody>
          <a:bodyPr wrap="square" rtlCol="0">
            <a:spAutoFit/>
          </a:bodyPr>
          <a:lstStyle/>
          <a:p>
            <a:r>
              <a:rPr lang="en-GB" dirty="0" smtClean="0"/>
              <a:t>Exercise related function: </a:t>
            </a:r>
          </a:p>
          <a:p>
            <a:endParaRPr lang="en-GB" dirty="0"/>
          </a:p>
          <a:p>
            <a:endParaRPr lang="en-GB" dirty="0" smtClean="0"/>
          </a:p>
          <a:p>
            <a:endParaRPr lang="en-GB" dirty="0"/>
          </a:p>
          <a:p>
            <a:endParaRPr lang="en-GB" dirty="0" smtClean="0"/>
          </a:p>
          <a:p>
            <a:endParaRPr lang="en-GB" dirty="0" smtClean="0"/>
          </a:p>
        </p:txBody>
      </p:sp>
      <p:sp>
        <p:nvSpPr>
          <p:cNvPr id="3" name="Rectangle 2"/>
          <p:cNvSpPr/>
          <p:nvPr/>
        </p:nvSpPr>
        <p:spPr>
          <a:xfrm>
            <a:off x="2843808" y="1526401"/>
            <a:ext cx="3672408" cy="646331"/>
          </a:xfrm>
          <a:prstGeom prst="rect">
            <a:avLst/>
          </a:prstGeom>
        </p:spPr>
        <p:txBody>
          <a:bodyPr wrap="square">
            <a:spAutoFit/>
          </a:bodyPr>
          <a:lstStyle/>
          <a:p>
            <a:r>
              <a:rPr lang="en-GB" dirty="0"/>
              <a:t>These are a combination of many chemicals called amino </a:t>
            </a:r>
            <a:r>
              <a:rPr lang="en-GB" dirty="0" smtClean="0"/>
              <a:t>acids. </a:t>
            </a:r>
            <a:endParaRPr lang="en-GB" dirty="0"/>
          </a:p>
        </p:txBody>
      </p:sp>
      <p:sp>
        <p:nvSpPr>
          <p:cNvPr id="4" name="TextBox 3"/>
          <p:cNvSpPr txBox="1"/>
          <p:nvPr/>
        </p:nvSpPr>
        <p:spPr>
          <a:xfrm>
            <a:off x="247165" y="4581128"/>
            <a:ext cx="4082208" cy="369332"/>
          </a:xfrm>
          <a:prstGeom prst="rect">
            <a:avLst/>
          </a:prstGeom>
          <a:noFill/>
        </p:spPr>
        <p:txBody>
          <a:bodyPr wrap="none" rtlCol="0">
            <a:spAutoFit/>
          </a:bodyPr>
          <a:lstStyle/>
          <a:p>
            <a:pPr marL="285750" indent="-285750">
              <a:buFont typeface="Arial" pitchFamily="34" charset="0"/>
              <a:buChar char="•"/>
            </a:pPr>
            <a:r>
              <a:rPr lang="en-GB" dirty="0" smtClean="0"/>
              <a:t>Important for tissue growth and repair</a:t>
            </a:r>
            <a:endParaRPr lang="en-GB" dirty="0"/>
          </a:p>
        </p:txBody>
      </p:sp>
      <p:sp>
        <p:nvSpPr>
          <p:cNvPr id="5" name="TextBox 4"/>
          <p:cNvSpPr txBox="1"/>
          <p:nvPr/>
        </p:nvSpPr>
        <p:spPr>
          <a:xfrm>
            <a:off x="247165" y="4948300"/>
            <a:ext cx="6111930" cy="369332"/>
          </a:xfrm>
          <a:prstGeom prst="rect">
            <a:avLst/>
          </a:prstGeom>
          <a:noFill/>
        </p:spPr>
        <p:txBody>
          <a:bodyPr wrap="none" rtlCol="0">
            <a:spAutoFit/>
          </a:bodyPr>
          <a:lstStyle/>
          <a:p>
            <a:pPr marL="285750" indent="-285750">
              <a:buFont typeface="Arial" pitchFamily="34" charset="0"/>
              <a:buChar char="•"/>
            </a:pPr>
            <a:r>
              <a:rPr lang="en-GB" dirty="0" smtClean="0"/>
              <a:t>Important for making enzymes, hormones and haemoglobin</a:t>
            </a:r>
            <a:endParaRPr lang="en-GB" dirty="0"/>
          </a:p>
        </p:txBody>
      </p:sp>
      <p:sp>
        <p:nvSpPr>
          <p:cNvPr id="7" name="TextBox 6"/>
          <p:cNvSpPr txBox="1"/>
          <p:nvPr/>
        </p:nvSpPr>
        <p:spPr>
          <a:xfrm>
            <a:off x="228328" y="5325709"/>
            <a:ext cx="6018635" cy="369332"/>
          </a:xfrm>
          <a:prstGeom prst="rect">
            <a:avLst/>
          </a:prstGeom>
          <a:noFill/>
        </p:spPr>
        <p:txBody>
          <a:bodyPr wrap="none" rtlCol="0">
            <a:spAutoFit/>
          </a:bodyPr>
          <a:lstStyle/>
          <a:p>
            <a:pPr marL="285750" indent="-285750">
              <a:buFont typeface="Arial" pitchFamily="34" charset="0"/>
              <a:buChar char="•"/>
            </a:pPr>
            <a:r>
              <a:rPr lang="en-GB" dirty="0" smtClean="0"/>
              <a:t>Can provide some energy when glycogen/fat stores are low</a:t>
            </a:r>
            <a:endParaRPr lang="en-GB" dirty="0"/>
          </a:p>
        </p:txBody>
      </p:sp>
    </p:spTree>
    <p:extLst>
      <p:ext uri="{BB962C8B-B14F-4D97-AF65-F5344CB8AC3E}">
        <p14:creationId xmlns:p14="http://schemas.microsoft.com/office/powerpoint/2010/main" val="235586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safeslimming.co.uk/images/1128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3356992"/>
            <a:ext cx="2551401" cy="331682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0797" y="21795"/>
            <a:ext cx="3744416" cy="1052064"/>
          </a:xfrm>
        </p:spPr>
        <p:txBody>
          <a:bodyPr>
            <a:noAutofit/>
          </a:bodyPr>
          <a:lstStyle/>
          <a:p>
            <a:r>
              <a:rPr lang="en-GB" sz="7200" b="1" dirty="0" smtClean="0">
                <a:solidFill>
                  <a:srgbClr val="FF0000"/>
                </a:solidFill>
              </a:rPr>
              <a:t>Vitamins</a:t>
            </a:r>
            <a:endParaRPr lang="en-GB" sz="7200" b="1" dirty="0">
              <a:solidFill>
                <a:srgbClr val="FF0000"/>
              </a:solidFill>
            </a:endParaRPr>
          </a:p>
        </p:txBody>
      </p:sp>
      <p:sp>
        <p:nvSpPr>
          <p:cNvPr id="4" name="TextBox 3"/>
          <p:cNvSpPr txBox="1"/>
          <p:nvPr/>
        </p:nvSpPr>
        <p:spPr>
          <a:xfrm>
            <a:off x="107504" y="1871702"/>
            <a:ext cx="3096344" cy="4524315"/>
          </a:xfrm>
          <a:prstGeom prst="rect">
            <a:avLst/>
          </a:prstGeom>
          <a:noFill/>
          <a:ln w="31750">
            <a:solidFill>
              <a:srgbClr val="FF0000"/>
            </a:solidFill>
          </a:ln>
        </p:spPr>
        <p:txBody>
          <a:bodyPr wrap="square" rtlCol="0">
            <a:spAutoFit/>
          </a:bodyPr>
          <a:lstStyle/>
          <a:p>
            <a:r>
              <a:rPr lang="en-GB" dirty="0" smtClean="0"/>
              <a:t>Exercise related function:</a:t>
            </a:r>
          </a:p>
          <a:p>
            <a:r>
              <a:rPr lang="en-GB" dirty="0" smtClean="0"/>
              <a:t> </a:t>
            </a:r>
          </a:p>
          <a:p>
            <a:endParaRPr lang="en-GB" dirty="0"/>
          </a:p>
          <a:p>
            <a:endParaRPr lang="en-GB" dirty="0" smtClean="0"/>
          </a:p>
          <a:p>
            <a:endParaRPr lang="en-GB" dirty="0"/>
          </a:p>
          <a:p>
            <a:endParaRPr lang="en-GB" dirty="0" smtClean="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endParaRPr lang="en-GB" dirty="0"/>
          </a:p>
          <a:p>
            <a:endParaRPr lang="en-GB" dirty="0"/>
          </a:p>
        </p:txBody>
      </p:sp>
      <p:sp>
        <p:nvSpPr>
          <p:cNvPr id="6" name="Rectangle 5"/>
          <p:cNvSpPr/>
          <p:nvPr/>
        </p:nvSpPr>
        <p:spPr>
          <a:xfrm>
            <a:off x="107504" y="2228610"/>
            <a:ext cx="3276364" cy="369332"/>
          </a:xfrm>
          <a:prstGeom prst="rect">
            <a:avLst/>
          </a:prstGeom>
        </p:spPr>
        <p:txBody>
          <a:bodyPr wrap="square">
            <a:spAutoFit/>
          </a:bodyPr>
          <a:lstStyle/>
          <a:p>
            <a:pPr marL="285750" indent="-285750">
              <a:buFont typeface="Arial" pitchFamily="34" charset="0"/>
              <a:buChar char="•"/>
            </a:pPr>
            <a:r>
              <a:rPr lang="en-GB" dirty="0" smtClean="0"/>
              <a:t>Vit </a:t>
            </a:r>
            <a:r>
              <a:rPr lang="en-GB" dirty="0"/>
              <a:t>D – for </a:t>
            </a:r>
            <a:r>
              <a:rPr lang="en-GB" dirty="0" smtClean="0"/>
              <a:t>bones</a:t>
            </a:r>
            <a:endParaRPr lang="en-GB" dirty="0"/>
          </a:p>
        </p:txBody>
      </p:sp>
      <p:sp>
        <p:nvSpPr>
          <p:cNvPr id="5" name="Title 1"/>
          <p:cNvSpPr txBox="1">
            <a:spLocks/>
          </p:cNvSpPr>
          <p:nvPr/>
        </p:nvSpPr>
        <p:spPr>
          <a:xfrm>
            <a:off x="5220072" y="44624"/>
            <a:ext cx="3837112" cy="92211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7200" b="1" dirty="0" smtClean="0">
                <a:solidFill>
                  <a:srgbClr val="002060"/>
                </a:solidFill>
              </a:rPr>
              <a:t>Minerals</a:t>
            </a:r>
            <a:endParaRPr lang="en-GB" sz="7200" b="1" dirty="0">
              <a:solidFill>
                <a:srgbClr val="002060"/>
              </a:solidFill>
            </a:endParaRPr>
          </a:p>
        </p:txBody>
      </p:sp>
      <p:sp>
        <p:nvSpPr>
          <p:cNvPr id="7" name="TextBox 6"/>
          <p:cNvSpPr txBox="1"/>
          <p:nvPr/>
        </p:nvSpPr>
        <p:spPr>
          <a:xfrm>
            <a:off x="5848672" y="2103992"/>
            <a:ext cx="3115816" cy="4247317"/>
          </a:xfrm>
          <a:prstGeom prst="rect">
            <a:avLst/>
          </a:prstGeom>
          <a:noFill/>
          <a:ln w="31750">
            <a:solidFill>
              <a:srgbClr val="002060"/>
            </a:solidFill>
          </a:ln>
        </p:spPr>
        <p:txBody>
          <a:bodyPr wrap="square" rtlCol="0">
            <a:spAutoFit/>
          </a:bodyPr>
          <a:lstStyle/>
          <a:p>
            <a:r>
              <a:rPr lang="en-GB" dirty="0" smtClean="0"/>
              <a:t>Exercise related function:</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
        <p:nvSpPr>
          <p:cNvPr id="9" name="Rectangle 8"/>
          <p:cNvSpPr/>
          <p:nvPr/>
        </p:nvSpPr>
        <p:spPr>
          <a:xfrm>
            <a:off x="5364088" y="955177"/>
            <a:ext cx="3412068" cy="923330"/>
          </a:xfrm>
          <a:prstGeom prst="rect">
            <a:avLst/>
          </a:prstGeom>
        </p:spPr>
        <p:txBody>
          <a:bodyPr wrap="square">
            <a:spAutoFit/>
          </a:bodyPr>
          <a:lstStyle/>
          <a:p>
            <a:r>
              <a:rPr lang="en-GB" dirty="0" smtClean="0"/>
              <a:t>Minerals </a:t>
            </a:r>
            <a:r>
              <a:rPr lang="en-GB" dirty="0"/>
              <a:t>tend to be dissolved by the body as ions and are called electrolytes. </a:t>
            </a:r>
          </a:p>
        </p:txBody>
      </p:sp>
      <p:sp>
        <p:nvSpPr>
          <p:cNvPr id="8" name="Rectangle 7"/>
          <p:cNvSpPr/>
          <p:nvPr/>
        </p:nvSpPr>
        <p:spPr>
          <a:xfrm>
            <a:off x="34947" y="1093676"/>
            <a:ext cx="4572000" cy="646331"/>
          </a:xfrm>
          <a:prstGeom prst="rect">
            <a:avLst/>
          </a:prstGeom>
        </p:spPr>
        <p:txBody>
          <a:bodyPr>
            <a:spAutoFit/>
          </a:bodyPr>
          <a:lstStyle/>
          <a:p>
            <a:r>
              <a:rPr lang="en-GB" b="1" dirty="0"/>
              <a:t>Vitamins</a:t>
            </a:r>
            <a:r>
              <a:rPr lang="en-GB" dirty="0"/>
              <a:t> are organic compounds which are needed in small quantities to sustain life</a:t>
            </a:r>
            <a:r>
              <a:rPr lang="en-GB" dirty="0" smtClean="0"/>
              <a:t>. </a:t>
            </a:r>
            <a:endParaRPr lang="en-GB" dirty="0"/>
          </a:p>
        </p:txBody>
      </p:sp>
      <p:sp>
        <p:nvSpPr>
          <p:cNvPr id="10" name="Rectangle 9"/>
          <p:cNvSpPr/>
          <p:nvPr/>
        </p:nvSpPr>
        <p:spPr>
          <a:xfrm>
            <a:off x="107504" y="2566501"/>
            <a:ext cx="3168352" cy="923330"/>
          </a:xfrm>
          <a:prstGeom prst="rect">
            <a:avLst/>
          </a:prstGeom>
        </p:spPr>
        <p:txBody>
          <a:bodyPr wrap="square">
            <a:spAutoFit/>
          </a:bodyPr>
          <a:lstStyle/>
          <a:p>
            <a:pPr marL="285750" indent="-285750">
              <a:buFont typeface="Arial" pitchFamily="34" charset="0"/>
              <a:buChar char="•"/>
            </a:pPr>
            <a:r>
              <a:rPr lang="en-GB" dirty="0"/>
              <a:t>Vit B2/Vit B3 (Niacin) </a:t>
            </a:r>
            <a:r>
              <a:rPr lang="en-GB" dirty="0" smtClean="0"/>
              <a:t>B </a:t>
            </a:r>
            <a:r>
              <a:rPr lang="en-GB" dirty="0" smtClean="0"/>
              <a:t>Complex </a:t>
            </a:r>
            <a:r>
              <a:rPr lang="en-GB" dirty="0" smtClean="0"/>
              <a:t>- energy </a:t>
            </a:r>
            <a:r>
              <a:rPr lang="en-GB" dirty="0"/>
              <a:t>metabolism</a:t>
            </a:r>
          </a:p>
        </p:txBody>
      </p:sp>
      <p:sp>
        <p:nvSpPr>
          <p:cNvPr id="11" name="Rectangle 10"/>
          <p:cNvSpPr/>
          <p:nvPr/>
        </p:nvSpPr>
        <p:spPr>
          <a:xfrm>
            <a:off x="99541" y="3389803"/>
            <a:ext cx="3096344" cy="923330"/>
          </a:xfrm>
          <a:prstGeom prst="rect">
            <a:avLst/>
          </a:prstGeom>
        </p:spPr>
        <p:txBody>
          <a:bodyPr wrap="square">
            <a:spAutoFit/>
          </a:bodyPr>
          <a:lstStyle/>
          <a:p>
            <a:pPr marL="285750" indent="-285750">
              <a:buFont typeface="Arial" pitchFamily="34" charset="0"/>
              <a:buChar char="•"/>
            </a:pPr>
            <a:r>
              <a:rPr lang="en-GB" dirty="0" smtClean="0"/>
              <a:t>Vit </a:t>
            </a:r>
            <a:r>
              <a:rPr lang="en-GB" dirty="0"/>
              <a:t>B9 (folic acid)/B12 – helps production of red blood cells/ haemoglobin</a:t>
            </a:r>
          </a:p>
        </p:txBody>
      </p:sp>
      <p:sp>
        <p:nvSpPr>
          <p:cNvPr id="12" name="Rectangle 11"/>
          <p:cNvSpPr/>
          <p:nvPr/>
        </p:nvSpPr>
        <p:spPr>
          <a:xfrm>
            <a:off x="5848672" y="4890488"/>
            <a:ext cx="3115816" cy="1200329"/>
          </a:xfrm>
          <a:prstGeom prst="rect">
            <a:avLst/>
          </a:prstGeom>
        </p:spPr>
        <p:txBody>
          <a:bodyPr wrap="square">
            <a:spAutoFit/>
          </a:bodyPr>
          <a:lstStyle/>
          <a:p>
            <a:pPr marL="285750" indent="-285750">
              <a:buFont typeface="Arial" pitchFamily="34" charset="0"/>
              <a:buChar char="•"/>
            </a:pPr>
            <a:r>
              <a:rPr lang="en-GB" dirty="0"/>
              <a:t>Calcium – for strong bones also facilitates nerve transmissions, aids muscle contractions</a:t>
            </a:r>
          </a:p>
        </p:txBody>
      </p:sp>
      <p:sp>
        <p:nvSpPr>
          <p:cNvPr id="13" name="Rectangle 12"/>
          <p:cNvSpPr/>
          <p:nvPr/>
        </p:nvSpPr>
        <p:spPr>
          <a:xfrm>
            <a:off x="5827257" y="2485440"/>
            <a:ext cx="3137231" cy="1754326"/>
          </a:xfrm>
          <a:prstGeom prst="rect">
            <a:avLst/>
          </a:prstGeom>
        </p:spPr>
        <p:txBody>
          <a:bodyPr wrap="square">
            <a:spAutoFit/>
          </a:bodyPr>
          <a:lstStyle/>
          <a:p>
            <a:pPr marL="285750" indent="-285750">
              <a:buFont typeface="Arial" pitchFamily="34" charset="0"/>
              <a:buChar char="•"/>
            </a:pPr>
            <a:r>
              <a:rPr lang="en-GB" dirty="0"/>
              <a:t>Iron – helps form haemoglobin which will enhance the transport of oxygen and therefore improves stamina and for energy </a:t>
            </a:r>
            <a:r>
              <a:rPr lang="en-GB" dirty="0" smtClean="0"/>
              <a:t>metabolism.</a:t>
            </a:r>
            <a:endParaRPr lang="en-GB" dirty="0"/>
          </a:p>
        </p:txBody>
      </p:sp>
      <p:sp>
        <p:nvSpPr>
          <p:cNvPr id="14" name="Rectangle 13"/>
          <p:cNvSpPr/>
          <p:nvPr/>
        </p:nvSpPr>
        <p:spPr>
          <a:xfrm>
            <a:off x="5829237" y="4232416"/>
            <a:ext cx="2958134" cy="646331"/>
          </a:xfrm>
          <a:prstGeom prst="rect">
            <a:avLst/>
          </a:prstGeom>
        </p:spPr>
        <p:txBody>
          <a:bodyPr wrap="square">
            <a:spAutoFit/>
          </a:bodyPr>
          <a:lstStyle/>
          <a:p>
            <a:pPr marL="285750" indent="-285750">
              <a:buFont typeface="Arial" pitchFamily="34" charset="0"/>
              <a:buChar char="•"/>
            </a:pPr>
            <a:r>
              <a:rPr lang="en-GB" dirty="0" smtClean="0"/>
              <a:t>Sodium – regulation of fluid levels.</a:t>
            </a:r>
            <a:endParaRPr lang="en-GB" dirty="0"/>
          </a:p>
        </p:txBody>
      </p:sp>
      <p:sp>
        <p:nvSpPr>
          <p:cNvPr id="3" name="TextBox 2"/>
          <p:cNvSpPr txBox="1"/>
          <p:nvPr/>
        </p:nvSpPr>
        <p:spPr>
          <a:xfrm>
            <a:off x="105524" y="4281692"/>
            <a:ext cx="2955231" cy="2031325"/>
          </a:xfrm>
          <a:prstGeom prst="rect">
            <a:avLst/>
          </a:prstGeom>
          <a:noFill/>
        </p:spPr>
        <p:txBody>
          <a:bodyPr wrap="square" rtlCol="0">
            <a:spAutoFit/>
          </a:bodyPr>
          <a:lstStyle/>
          <a:p>
            <a:pPr marL="285750" indent="-285750">
              <a:buFont typeface="Arial" panose="020B0604020202020204" pitchFamily="34" charset="0"/>
              <a:buChar char="•"/>
            </a:pPr>
            <a:r>
              <a:rPr lang="en-GB" dirty="0"/>
              <a:t>Vit C - helping to protect cells and keeps them healthy, maintaining healthy skin, blood </a:t>
            </a:r>
            <a:r>
              <a:rPr lang="en-GB" dirty="0" smtClean="0"/>
              <a:t>vessels</a:t>
            </a:r>
            <a:r>
              <a:rPr lang="en-GB" dirty="0"/>
              <a:t>, bones and cartilage, helping with wound healing </a:t>
            </a:r>
            <a:endParaRPr lang="en-GB" dirty="0"/>
          </a:p>
        </p:txBody>
      </p:sp>
    </p:spTree>
    <p:extLst>
      <p:ext uri="{BB962C8B-B14F-4D97-AF65-F5344CB8AC3E}">
        <p14:creationId xmlns:p14="http://schemas.microsoft.com/office/powerpoint/2010/main" val="20907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20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P spid="13" grpId="0"/>
      <p:bldP spid="14"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08720"/>
          </a:xfrm>
        </p:spPr>
        <p:txBody>
          <a:bodyPr>
            <a:noAutofit/>
          </a:bodyPr>
          <a:lstStyle/>
          <a:p>
            <a:r>
              <a:rPr lang="en-GB" sz="7200" b="1" dirty="0" smtClean="0"/>
              <a:t>Fibre</a:t>
            </a:r>
            <a:endParaRPr lang="en-GB" sz="7200" b="1" dirty="0"/>
          </a:p>
        </p:txBody>
      </p:sp>
      <p:sp>
        <p:nvSpPr>
          <p:cNvPr id="5" name="TextBox 4"/>
          <p:cNvSpPr txBox="1"/>
          <p:nvPr/>
        </p:nvSpPr>
        <p:spPr>
          <a:xfrm>
            <a:off x="323528" y="4690029"/>
            <a:ext cx="8640960" cy="1754326"/>
          </a:xfrm>
          <a:prstGeom prst="rect">
            <a:avLst/>
          </a:prstGeom>
          <a:noFill/>
          <a:ln w="31750">
            <a:solidFill>
              <a:schemeClr val="tx1"/>
            </a:solidFill>
          </a:ln>
        </p:spPr>
        <p:txBody>
          <a:bodyPr wrap="square" rtlCol="0">
            <a:spAutoFit/>
          </a:bodyPr>
          <a:lstStyle/>
          <a:p>
            <a:r>
              <a:rPr lang="en-GB" dirty="0" smtClean="0"/>
              <a:t>Exercise related function:</a:t>
            </a:r>
          </a:p>
          <a:p>
            <a:endParaRPr lang="en-GB" dirty="0"/>
          </a:p>
          <a:p>
            <a:endParaRPr lang="en-GB" dirty="0" smtClean="0"/>
          </a:p>
          <a:p>
            <a:endParaRPr lang="en-GB" dirty="0"/>
          </a:p>
          <a:p>
            <a:endParaRPr lang="en-GB" dirty="0" smtClean="0"/>
          </a:p>
          <a:p>
            <a:endParaRPr lang="en-GB" dirty="0" smtClean="0"/>
          </a:p>
        </p:txBody>
      </p:sp>
      <p:pic>
        <p:nvPicPr>
          <p:cNvPr id="1026" name="Picture 2" descr="http://www.weightlossresources.co.uk/img/h/high-fib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8006494" cy="262508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9552" y="764704"/>
            <a:ext cx="8006494" cy="923330"/>
          </a:xfrm>
          <a:prstGeom prst="rect">
            <a:avLst/>
          </a:prstGeom>
        </p:spPr>
        <p:txBody>
          <a:bodyPr wrap="square">
            <a:spAutoFit/>
          </a:bodyPr>
          <a:lstStyle/>
          <a:p>
            <a:r>
              <a:rPr lang="en-GB" dirty="0"/>
              <a:t>Fibre or "roughage" as it is also known, is essentially a carbohydrate and is found solely in plants. It is found in the walls of the plant's cells and is the only part of the plant that cannot be digested by the human body</a:t>
            </a:r>
          </a:p>
        </p:txBody>
      </p:sp>
      <p:sp>
        <p:nvSpPr>
          <p:cNvPr id="4" name="Rectangle 3"/>
          <p:cNvSpPr/>
          <p:nvPr/>
        </p:nvSpPr>
        <p:spPr>
          <a:xfrm>
            <a:off x="373270" y="5013176"/>
            <a:ext cx="6863026" cy="369332"/>
          </a:xfrm>
          <a:prstGeom prst="rect">
            <a:avLst/>
          </a:prstGeom>
        </p:spPr>
        <p:txBody>
          <a:bodyPr wrap="square">
            <a:spAutoFit/>
          </a:bodyPr>
          <a:lstStyle/>
          <a:p>
            <a:pPr marL="285750" indent="-285750">
              <a:buFont typeface="Arial" pitchFamily="34" charset="0"/>
              <a:buChar char="•"/>
            </a:pPr>
            <a:r>
              <a:rPr lang="en-GB" dirty="0"/>
              <a:t>Slows down the time it takes the body to break down food </a:t>
            </a:r>
          </a:p>
        </p:txBody>
      </p:sp>
      <p:sp>
        <p:nvSpPr>
          <p:cNvPr id="6" name="Rectangle 5"/>
          <p:cNvSpPr/>
          <p:nvPr/>
        </p:nvSpPr>
        <p:spPr>
          <a:xfrm>
            <a:off x="373270" y="5471591"/>
            <a:ext cx="6430978" cy="369332"/>
          </a:xfrm>
          <a:prstGeom prst="rect">
            <a:avLst/>
          </a:prstGeom>
        </p:spPr>
        <p:txBody>
          <a:bodyPr wrap="square">
            <a:spAutoFit/>
          </a:bodyPr>
          <a:lstStyle/>
          <a:p>
            <a:pPr marL="285750" indent="-285750">
              <a:buFont typeface="Arial" pitchFamily="34" charset="0"/>
              <a:buChar char="•"/>
            </a:pPr>
            <a:r>
              <a:rPr lang="en-GB" dirty="0"/>
              <a:t>results in slower, more sustained release of energy </a:t>
            </a:r>
          </a:p>
        </p:txBody>
      </p:sp>
      <p:sp>
        <p:nvSpPr>
          <p:cNvPr id="7" name="Rectangle 6"/>
          <p:cNvSpPr/>
          <p:nvPr/>
        </p:nvSpPr>
        <p:spPr>
          <a:xfrm>
            <a:off x="373270" y="5949280"/>
            <a:ext cx="2560766" cy="369332"/>
          </a:xfrm>
          <a:prstGeom prst="rect">
            <a:avLst/>
          </a:prstGeom>
        </p:spPr>
        <p:txBody>
          <a:bodyPr wrap="none">
            <a:spAutoFit/>
          </a:bodyPr>
          <a:lstStyle/>
          <a:p>
            <a:pPr marL="285750" indent="-285750">
              <a:buFont typeface="Arial" pitchFamily="34" charset="0"/>
              <a:buChar char="•"/>
            </a:pPr>
            <a:r>
              <a:rPr lang="en-GB" dirty="0"/>
              <a:t>This improves stamina</a:t>
            </a:r>
          </a:p>
        </p:txBody>
      </p:sp>
    </p:spTree>
    <p:extLst>
      <p:ext uri="{BB962C8B-B14F-4D97-AF65-F5344CB8AC3E}">
        <p14:creationId xmlns:p14="http://schemas.microsoft.com/office/powerpoint/2010/main" val="1868987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Autofit/>
          </a:bodyPr>
          <a:lstStyle/>
          <a:p>
            <a:r>
              <a:rPr lang="en-GB" sz="7200" b="1" dirty="0" smtClean="0">
                <a:solidFill>
                  <a:srgbClr val="0070C0"/>
                </a:solidFill>
              </a:rPr>
              <a:t>Water</a:t>
            </a:r>
            <a:endParaRPr lang="en-GB" sz="7200" b="1" dirty="0">
              <a:solidFill>
                <a:srgbClr val="0070C0"/>
              </a:solidFill>
            </a:endParaRPr>
          </a:p>
        </p:txBody>
      </p:sp>
      <p:sp>
        <p:nvSpPr>
          <p:cNvPr id="4" name="TextBox 3"/>
          <p:cNvSpPr txBox="1"/>
          <p:nvPr/>
        </p:nvSpPr>
        <p:spPr>
          <a:xfrm>
            <a:off x="251520" y="5373216"/>
            <a:ext cx="8640960" cy="1200329"/>
          </a:xfrm>
          <a:prstGeom prst="rect">
            <a:avLst/>
          </a:prstGeom>
          <a:noFill/>
          <a:ln w="31750">
            <a:solidFill>
              <a:srgbClr val="0070C0"/>
            </a:solidFill>
          </a:ln>
        </p:spPr>
        <p:txBody>
          <a:bodyPr wrap="square" rtlCol="0">
            <a:spAutoFit/>
          </a:bodyPr>
          <a:lstStyle/>
          <a:p>
            <a:r>
              <a:rPr lang="en-GB" dirty="0" smtClean="0"/>
              <a:t>Exercise related function:</a:t>
            </a:r>
          </a:p>
          <a:p>
            <a:pPr marL="285750" indent="-285750">
              <a:buFont typeface="Arial" pitchFamily="34" charset="0"/>
              <a:buChar char="•"/>
            </a:pPr>
            <a:r>
              <a:rPr lang="en-GB" dirty="0"/>
              <a:t>It carries nutrients to cells in the body and then removes waste products</a:t>
            </a:r>
            <a:r>
              <a:rPr lang="en-GB" dirty="0" smtClean="0"/>
              <a:t>.</a:t>
            </a:r>
          </a:p>
          <a:p>
            <a:pPr marL="285750" indent="-285750">
              <a:buFont typeface="Arial" pitchFamily="34" charset="0"/>
              <a:buChar char="•"/>
            </a:pPr>
            <a:r>
              <a:rPr lang="en-GB" dirty="0" smtClean="0"/>
              <a:t>Controls temperature </a:t>
            </a:r>
          </a:p>
          <a:p>
            <a:pPr marL="285750" indent="-285750">
              <a:buFont typeface="Arial" pitchFamily="34" charset="0"/>
              <a:buChar char="•"/>
            </a:pPr>
            <a:r>
              <a:rPr lang="en-GB" dirty="0"/>
              <a:t>Water is important to maintain optimal performance.</a:t>
            </a:r>
            <a:endParaRPr lang="en-GB" dirty="0" smtClean="0"/>
          </a:p>
        </p:txBody>
      </p:sp>
      <p:sp>
        <p:nvSpPr>
          <p:cNvPr id="5" name="Rectangle 4"/>
          <p:cNvSpPr/>
          <p:nvPr/>
        </p:nvSpPr>
        <p:spPr>
          <a:xfrm>
            <a:off x="179512" y="1124744"/>
            <a:ext cx="8536831" cy="2031325"/>
          </a:xfrm>
          <a:prstGeom prst="rect">
            <a:avLst/>
          </a:prstGeom>
        </p:spPr>
        <p:txBody>
          <a:bodyPr wrap="square">
            <a:spAutoFit/>
          </a:bodyPr>
          <a:lstStyle/>
          <a:p>
            <a:pPr marL="285750" indent="-285750">
              <a:buFont typeface="Arial" pitchFamily="34" charset="0"/>
              <a:buChar char="•"/>
            </a:pPr>
            <a:r>
              <a:rPr lang="en-GB" dirty="0" smtClean="0"/>
              <a:t>When </a:t>
            </a:r>
            <a:r>
              <a:rPr lang="en-GB" dirty="0"/>
              <a:t>an athlete starts to exercise their production of water increases (water is a bi-product of the aerobic system).  </a:t>
            </a:r>
            <a:endParaRPr lang="en-GB" dirty="0" smtClean="0"/>
          </a:p>
          <a:p>
            <a:pPr marL="285750" indent="-285750">
              <a:buFont typeface="Arial" pitchFamily="34" charset="0"/>
              <a:buChar char="•"/>
            </a:pPr>
            <a:r>
              <a:rPr lang="en-GB" dirty="0" smtClean="0"/>
              <a:t>We </a:t>
            </a:r>
            <a:r>
              <a:rPr lang="en-GB" dirty="0"/>
              <a:t>also lose a lot of water through sweat.  </a:t>
            </a:r>
            <a:endParaRPr lang="en-GB" dirty="0" smtClean="0"/>
          </a:p>
          <a:p>
            <a:pPr marL="285750" indent="-285750">
              <a:buFont typeface="Arial" pitchFamily="34" charset="0"/>
              <a:buChar char="•"/>
            </a:pPr>
            <a:r>
              <a:rPr lang="en-GB" dirty="0" smtClean="0"/>
              <a:t>The </a:t>
            </a:r>
            <a:r>
              <a:rPr lang="en-GB" dirty="0"/>
              <a:t>volume of water we lose depends on the external temperature, the intensity and duration of the exercise and the volume of water consumed before, during and after exercise. </a:t>
            </a:r>
            <a:endParaRPr lang="en-GB" dirty="0" smtClean="0"/>
          </a:p>
          <a:p>
            <a:pPr marL="285750" indent="-285750">
              <a:buFont typeface="Arial" pitchFamily="34" charset="0"/>
              <a:buChar char="•"/>
            </a:pPr>
            <a:r>
              <a:rPr lang="en-GB" dirty="0" smtClean="0"/>
              <a:t>Make </a:t>
            </a:r>
            <a:r>
              <a:rPr lang="en-GB" dirty="0"/>
              <a:t>sure you take on fluids regularly.  </a:t>
            </a:r>
            <a:endParaRPr lang="en-GB" dirty="0" smtClean="0"/>
          </a:p>
        </p:txBody>
      </p:sp>
      <p:pic>
        <p:nvPicPr>
          <p:cNvPr id="3074" name="Picture 2" descr="http://1.bp.blogspot.com/_PuoJ2BG8mkc/TB-MPbbuSPI/AAAAAAAACb0/9-RG5130aCU/s1600/wat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748808"/>
            <a:ext cx="2344041" cy="2344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934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20E84268CACA44E9F88CD5F70DF3191" ma:contentTypeVersion="1" ma:contentTypeDescription="Create a new PowerPoint document" ma:contentTypeScope="" ma:versionID="c82fa1cd85bd696cac88703be82c94e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0CE187-5BAE-4B04-8963-6708ED8971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5D78B77-CA1B-4D6B-A32D-2708BE7E8FD2}">
  <ds:schemaRefs>
    <ds:schemaRef ds:uri="http://schemas.openxmlformats.org/package/2006/metadata/core-properties"/>
    <ds:schemaRef ds:uri="http://purl.org/dc/terms/"/>
    <ds:schemaRef ds:uri="http://purl.org/dc/elements/1.1/"/>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8D15212C-EA5D-41F0-A331-4FA377052F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1264</TotalTime>
  <Words>756</Words>
  <Application>Microsoft Office PowerPoint</Application>
  <PresentationFormat>On-screen Show (4:3)</PresentationFormat>
  <Paragraphs>122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Homework table</vt:lpstr>
      <vt:lpstr>Carbohydrates</vt:lpstr>
      <vt:lpstr>Fats</vt:lpstr>
      <vt:lpstr>Protein</vt:lpstr>
      <vt:lpstr>Vitamins</vt:lpstr>
      <vt:lpstr>Fibre</vt:lpstr>
      <vt:lpstr>Water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Anatomy</dc:title>
  <dc:creator>Kevin</dc:creator>
  <cp:lastModifiedBy>Daniel Bonney</cp:lastModifiedBy>
  <cp:revision>63</cp:revision>
  <dcterms:created xsi:type="dcterms:W3CDTF">2011-10-10T18:59:32Z</dcterms:created>
  <dcterms:modified xsi:type="dcterms:W3CDTF">2019-03-21T10:03:11Z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0x010100EA90949D6391244A906844C304818D4E00E20E84268CACA44E9F88CD5F70DF3191</vt:lpwstr>
  </property>
</Properties>
</file>