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320" r:id="rId3"/>
    <p:sldId id="342" r:id="rId4"/>
    <p:sldId id="341" r:id="rId5"/>
    <p:sldId id="344" r:id="rId6"/>
    <p:sldId id="345" r:id="rId7"/>
    <p:sldId id="346" r:id="rId8"/>
    <p:sldId id="343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00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343" autoAdjust="0"/>
  </p:normalViewPr>
  <p:slideViewPr>
    <p:cSldViewPr snapToGrid="0">
      <p:cViewPr varScale="1">
        <p:scale>
          <a:sx n="76" d="100"/>
          <a:sy n="76" d="100"/>
        </p:scale>
        <p:origin x="17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6F7A1-3502-4413-9C82-DA0F69AA8DF3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104F0-A18F-41C2-BD39-3723E5008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3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DAF0B-71C8-48F1-8018-EA196D3EDC4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94A90-34DD-4431-9734-F583C4C0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9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Music videos</a:t>
            </a:r>
            <a:r>
              <a:rPr lang="en-GB" baseline="0" dirty="0" smtClean="0"/>
              <a:t> Katy Perry, Bruno Mars &amp; Michael Jackson</a:t>
            </a:r>
          </a:p>
          <a:p>
            <a:r>
              <a:rPr lang="en-GB" baseline="0" dirty="0" smtClean="0"/>
              <a:t>Online – Katy Perry and Bruno Mars websites.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4A90-34DD-4431-9734-F583C4C089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2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7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7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0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8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6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3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5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3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5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0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B480-1798-4452-ADC4-A30CED2D1AB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21E7-CB90-4B04-86FB-17CC75CA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unomars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04"/>
            <a:ext cx="8732356" cy="1107167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Uptown Funk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9" y="1036958"/>
            <a:ext cx="8153259" cy="1931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 smtClean="0">
                <a:solidFill>
                  <a:srgbClr val="FF0000"/>
                </a:solidFill>
              </a:rPr>
              <a:t>LO: </a:t>
            </a:r>
            <a:r>
              <a:rPr lang="en-GB" sz="3200" dirty="0">
                <a:solidFill>
                  <a:srgbClr val="FF0000"/>
                </a:solidFill>
              </a:rPr>
              <a:t>To be able to understand </a:t>
            </a:r>
            <a:r>
              <a:rPr lang="en-GB" sz="3200" dirty="0" smtClean="0">
                <a:solidFill>
                  <a:srgbClr val="FF0000"/>
                </a:solidFill>
              </a:rPr>
              <a:t>what meanings are created in Uptown Funk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654" y="3407562"/>
            <a:ext cx="10186126" cy="304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Look at your ‘Pride’.</a:t>
            </a:r>
          </a:p>
          <a:p>
            <a:endParaRPr lang="en-GB" sz="2400" dirty="0"/>
          </a:p>
          <a:p>
            <a:r>
              <a:rPr lang="en-GB" sz="2400" b="1" dirty="0" smtClean="0"/>
              <a:t>Be ready to answer these questions: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Identify the gender, age and ethnicity of the target audience.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Why does the primary image appeal to women of colour?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Why does ‘Bond and Beyond’ appeal to women of colour?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Why would an article about ‘wigs’ appeal more to women of colour?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3633">
            <a:off x="8903512" y="2033786"/>
            <a:ext cx="2894331" cy="4313120"/>
          </a:xfrm>
          <a:prstGeom prst="rect">
            <a:avLst/>
          </a:prstGeom>
        </p:spPr>
      </p:pic>
      <p:pic>
        <p:nvPicPr>
          <p:cNvPr id="1026" name="Picture 2" descr="Image result for #TB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25" y="2439749"/>
            <a:ext cx="1612331" cy="16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7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What we will be studying…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Today! &gt; &gt; &gt; &gt; &gt; &gt; &gt; &gt; &gt;</a:t>
            </a:r>
            <a:endParaRPr lang="en-GB" dirty="0"/>
          </a:p>
        </p:txBody>
      </p:sp>
      <p:sp>
        <p:nvSpPr>
          <p:cNvPr id="4" name="AutoShape 2" descr="Image result for Katy Perry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Katy Perry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Katy Perry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132" r="12522"/>
          <a:stretch/>
        </p:blipFill>
        <p:spPr>
          <a:xfrm>
            <a:off x="4366955" y="1535091"/>
            <a:ext cx="3805084" cy="4767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AutoShape 8" descr="Image result for michael jack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517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18232" y="5291873"/>
            <a:ext cx="4102529" cy="13280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Bruno Mars – Uptown Funk</a:t>
            </a:r>
          </a:p>
          <a:p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Music video (2014)</a:t>
            </a:r>
          </a:p>
          <a:p>
            <a:r>
              <a:rPr lang="en-GB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http://www.brunomars.com</a:t>
            </a:r>
            <a:r>
              <a:rPr lang="en-GB" sz="2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/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0057365">
            <a:off x="4186326" y="2718504"/>
            <a:ext cx="4327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Contemporary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Game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are going to be shown some pictures of items for 1 minute only.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Try and remember </a:t>
            </a:r>
            <a:r>
              <a:rPr lang="en-GB" b="1" dirty="0" smtClean="0"/>
              <a:t>as many items as possible </a:t>
            </a:r>
            <a:r>
              <a:rPr lang="en-GB" dirty="0" smtClean="0"/>
              <a:t>in your head.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NO CHEATING! 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Are you ready…?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6" y="1207616"/>
            <a:ext cx="2592364" cy="1680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084" y="1334760"/>
            <a:ext cx="1670003" cy="1548863"/>
          </a:xfrm>
          <a:prstGeom prst="rect">
            <a:avLst/>
          </a:prstGeom>
        </p:spPr>
      </p:pic>
      <p:pic>
        <p:nvPicPr>
          <p:cNvPr id="2050" name="Picture 2" descr="Image result for liquor decante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85" y="1048331"/>
            <a:ext cx="2130177" cy="21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275" y="1179074"/>
            <a:ext cx="3193576" cy="209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177" y="1047042"/>
            <a:ext cx="1812492" cy="3022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086" y="3178508"/>
            <a:ext cx="2628738" cy="3161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250" y="3730343"/>
            <a:ext cx="2148167" cy="2148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1469" y="3533391"/>
            <a:ext cx="2451824" cy="2451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8490" y="6100549"/>
            <a:ext cx="263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Shoe shine chair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2515" y="3533391"/>
            <a:ext cx="2079833" cy="3137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2081" y="4120147"/>
            <a:ext cx="2070376" cy="20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1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Game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02" y="23442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 now have 1 minute to write as many items down as possible!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02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Mise-en-Scene Mind-Map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1406" y="1334211"/>
            <a:ext cx="10407555" cy="9126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/>
              <a:t>Put each of the items from the music video into the mise-en-scene categories they come under on the worksheet.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1411405" y="3601473"/>
            <a:ext cx="10407555" cy="912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Explain what meanings each mise-en-scene element creates. Use the items as your examples.</a:t>
            </a:r>
            <a:endParaRPr lang="en-GB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1411407" y="4502613"/>
            <a:ext cx="10407555" cy="1205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7030A0"/>
                </a:solidFill>
              </a:rPr>
              <a:t>EXAMPLE SUPPORT: </a:t>
            </a:r>
            <a:r>
              <a:rPr lang="en-GB" dirty="0" smtClean="0">
                <a:solidFill>
                  <a:srgbClr val="7030A0"/>
                </a:solidFill>
              </a:rPr>
              <a:t>The costumes creates a meaning of wealth. For example gold jewellery and smart clothing like blazers shows that they have money to spend on nice clothes.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1411405" y="2241116"/>
            <a:ext cx="10407555" cy="912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00B050"/>
                </a:solidFill>
              </a:rPr>
              <a:t>Add in your own examples from the music video of elements of mise-en-scene. (E.g. facial expressions? Body language?)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411404" y="5708427"/>
            <a:ext cx="10407555" cy="912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00B050"/>
                </a:solidFill>
              </a:rPr>
              <a:t>Extension: </a:t>
            </a:r>
            <a:r>
              <a:rPr lang="en-GB" dirty="0" smtClean="0">
                <a:solidFill>
                  <a:srgbClr val="00B050"/>
                </a:solidFill>
              </a:rPr>
              <a:t>Identify three camera angles used in the music video and explain what meanings they could create.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73003" y="3057099"/>
            <a:ext cx="873457" cy="696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00503" y="3406147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0503" y="1218384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13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213817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i="1" dirty="0" smtClean="0"/>
              <a:t>“Uptown Funk portrays Bruno Mars as a wealthy and confident male.”</a:t>
            </a:r>
          </a:p>
          <a:p>
            <a:pPr marL="0" indent="0" algn="ctr">
              <a:buNone/>
            </a:pPr>
            <a:r>
              <a:rPr lang="en-GB" sz="3200" dirty="0" smtClean="0"/>
              <a:t>Explain whether you agree or disagree with this statement. Use examples from the music video to support your point.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99496" y="5166323"/>
            <a:ext cx="582759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EXTENSION </a:t>
            </a:r>
            <a:r>
              <a:rPr lang="en-GB" sz="2400" dirty="0" smtClean="0">
                <a:solidFill>
                  <a:srgbClr val="00B050"/>
                </a:solidFill>
              </a:rPr>
              <a:t>Write a balanced argument. Add another paragraph that is the opposite argument to consider both sides.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072" y="4196827"/>
            <a:ext cx="5827594" cy="193899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SUPPORT</a:t>
            </a:r>
            <a:r>
              <a:rPr lang="en-GB" sz="2400" dirty="0" smtClean="0">
                <a:solidFill>
                  <a:srgbClr val="7030A0"/>
                </a:solidFill>
              </a:rPr>
              <a:t/>
            </a:r>
            <a:br>
              <a:rPr lang="en-GB" sz="2400" dirty="0" smtClean="0">
                <a:solidFill>
                  <a:srgbClr val="7030A0"/>
                </a:solidFill>
              </a:rPr>
            </a:br>
            <a:r>
              <a:rPr lang="en-GB" sz="2400" dirty="0" smtClean="0">
                <a:solidFill>
                  <a:srgbClr val="7030A0"/>
                </a:solidFill>
              </a:rPr>
              <a:t>Bruno Mars is portrayed as a wealthy male because…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For example…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Therefore this shows he is wealthy because…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9496" y="4196827"/>
            <a:ext cx="582759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CHALLENGE</a:t>
            </a:r>
          </a:p>
          <a:p>
            <a:r>
              <a:rPr lang="en-GB" sz="2400" dirty="0" smtClean="0">
                <a:solidFill>
                  <a:srgbClr val="00B050"/>
                </a:solidFill>
              </a:rPr>
              <a:t>Disagree with the statement.</a:t>
            </a:r>
          </a:p>
        </p:txBody>
      </p:sp>
    </p:spTree>
    <p:extLst>
      <p:ext uri="{BB962C8B-B14F-4D97-AF65-F5344CB8AC3E}">
        <p14:creationId xmlns:p14="http://schemas.microsoft.com/office/powerpoint/2010/main" val="206680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0" y="0"/>
            <a:ext cx="12192000" cy="6858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0" y="1"/>
            <a:ext cx="12192000" cy="6857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248" y="3125337"/>
            <a:ext cx="5254390" cy="5868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GB" b="1" dirty="0" smtClean="0"/>
              <a:t>BRUNO MARS – UPTOWN FUNK 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92740" y="-20472"/>
            <a:ext cx="777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stellar" panose="020A0402060406010301" pitchFamily="18" charset="0"/>
              </a:rPr>
              <a:t>Costume, hair and make-up</a:t>
            </a:r>
            <a:endParaRPr lang="en-GB" dirty="0">
              <a:latin typeface="Castellar" panose="020A0402060406010301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10819978" y="3244334"/>
            <a:ext cx="22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stellar" panose="020A0402060406010301" pitchFamily="18" charset="0"/>
              </a:rPr>
              <a:t>Setting</a:t>
            </a:r>
            <a:endParaRPr lang="en-GB" dirty="0">
              <a:latin typeface="Castellar" panose="020A0402060406010301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>
            <a:off x="5049462" y="6462216"/>
            <a:ext cx="22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stellar" panose="020A0402060406010301" pitchFamily="18" charset="0"/>
              </a:rPr>
              <a:t>Props</a:t>
            </a:r>
            <a:endParaRPr lang="en-GB" dirty="0">
              <a:latin typeface="Castellar" panose="020A0402060406010301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884228" y="3220872"/>
            <a:ext cx="648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stellar" panose="020A0402060406010301" pitchFamily="18" charset="0"/>
              </a:rPr>
              <a:t>Body Language &amp; Facial Expression</a:t>
            </a:r>
            <a:endParaRPr lang="en-GB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22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377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Broadway</vt:lpstr>
      <vt:lpstr>Calibri</vt:lpstr>
      <vt:lpstr>Calibri Light</vt:lpstr>
      <vt:lpstr>Castellar</vt:lpstr>
      <vt:lpstr>Office Theme</vt:lpstr>
      <vt:lpstr>Uptown Funk</vt:lpstr>
      <vt:lpstr>What we will be studying…</vt:lpstr>
      <vt:lpstr>Memory Game</vt:lpstr>
      <vt:lpstr>PowerPoint Presentation</vt:lpstr>
      <vt:lpstr>Memory Game</vt:lpstr>
      <vt:lpstr>Mise-en-Scene Mind-Map</vt:lpstr>
      <vt:lpstr>Plenary</vt:lpstr>
      <vt:lpstr>PowerPoint Presentation</vt:lpstr>
    </vt:vector>
  </TitlesOfParts>
  <Company>TSFAT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D'Andrea</dc:creator>
  <cp:lastModifiedBy>Matt Toogood</cp:lastModifiedBy>
  <cp:revision>69</cp:revision>
  <cp:lastPrinted>2017-10-19T07:08:03Z</cp:lastPrinted>
  <dcterms:created xsi:type="dcterms:W3CDTF">2017-10-12T13:45:04Z</dcterms:created>
  <dcterms:modified xsi:type="dcterms:W3CDTF">2019-03-25T08:02:58Z</dcterms:modified>
</cp:coreProperties>
</file>