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4"/>
  </p:sldMasterIdLst>
  <p:sldIdLst>
    <p:sldId id="257" r:id="rId5"/>
    <p:sldId id="258" r:id="rId6"/>
    <p:sldId id="256" r:id="rId7"/>
    <p:sldId id="260" r:id="rId8"/>
    <p:sldId id="259" r:id="rId9"/>
    <p:sldId id="261" r:id="rId10"/>
    <p:sldId id="262" r:id="rId11"/>
    <p:sldId id="26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2/20/2019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840919"/>
              </p:ext>
            </p:extLst>
          </p:nvPr>
        </p:nvGraphicFramePr>
        <p:xfrm>
          <a:off x="1255221" y="1263534"/>
          <a:ext cx="9684328" cy="5437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2164">
                  <a:extLst>
                    <a:ext uri="{9D8B030D-6E8A-4147-A177-3AD203B41FA5}">
                      <a16:colId xmlns:a16="http://schemas.microsoft.com/office/drawing/2014/main" val="3900456052"/>
                    </a:ext>
                  </a:extLst>
                </a:gridCol>
                <a:gridCol w="4842164">
                  <a:extLst>
                    <a:ext uri="{9D8B030D-6E8A-4147-A177-3AD203B41FA5}">
                      <a16:colId xmlns:a16="http://schemas.microsoft.com/office/drawing/2014/main" val="505222993"/>
                    </a:ext>
                  </a:extLst>
                </a:gridCol>
              </a:tblGrid>
              <a:tr h="448506">
                <a:tc>
                  <a:txBody>
                    <a:bodyPr/>
                    <a:lstStyle/>
                    <a:p>
                      <a:r>
                        <a:rPr lang="en-GB" dirty="0" smtClean="0"/>
                        <a:t>Session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Content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4088355"/>
                  </a:ext>
                </a:extLst>
              </a:tr>
              <a:tr h="448506">
                <a:tc>
                  <a:txBody>
                    <a:bodyPr/>
                    <a:lstStyle/>
                    <a:p>
                      <a:r>
                        <a:rPr lang="en-GB" dirty="0" smtClean="0"/>
                        <a:t>27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baseline="0" dirty="0" smtClean="0"/>
                        <a:t> Feb – Session 1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What is the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dirty="0" smtClean="0"/>
                        <a:t>A grade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aseline="0" dirty="0" err="1" smtClean="0"/>
                        <a:t>mindset</a:t>
                      </a:r>
                      <a:r>
                        <a:rPr lang="en-GB" baseline="0" dirty="0" smtClean="0"/>
                        <a:t>?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0144557"/>
                  </a:ext>
                </a:extLst>
              </a:tr>
              <a:tr h="774134">
                <a:tc>
                  <a:txBody>
                    <a:bodyPr/>
                    <a:lstStyle/>
                    <a:p>
                      <a:r>
                        <a:rPr lang="en-GB" dirty="0" smtClean="0"/>
                        <a:t>6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baseline="0" dirty="0" smtClean="0"/>
                        <a:t> March- Session 2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/>
                        <a:t>Exam structure and technique for the A grade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898757"/>
                  </a:ext>
                </a:extLst>
              </a:tr>
              <a:tr h="1437677">
                <a:tc>
                  <a:txBody>
                    <a:bodyPr/>
                    <a:lstStyle/>
                    <a:p>
                      <a:r>
                        <a:rPr lang="en-GB" dirty="0" smtClean="0"/>
                        <a:t>13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dirty="0" smtClean="0"/>
                        <a:t> March- session 3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Application and Evaluation skills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Linking sentences </a:t>
                      </a: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Counter criticism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Evaluating theories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5691371"/>
                  </a:ext>
                </a:extLst>
              </a:tr>
              <a:tr h="448506">
                <a:tc>
                  <a:txBody>
                    <a:bodyPr/>
                    <a:lstStyle/>
                    <a:p>
                      <a:r>
                        <a:rPr lang="en-GB" dirty="0" smtClean="0"/>
                        <a:t>20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dirty="0" smtClean="0"/>
                        <a:t> March- session 4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Practical application – focus on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“ pimping” your own essays/ questions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Revision tips for</a:t>
                      </a:r>
                      <a:r>
                        <a:rPr lang="en-GB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A grade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182813"/>
                  </a:ext>
                </a:extLst>
              </a:tr>
              <a:tr h="448506">
                <a:tc>
                  <a:txBody>
                    <a:bodyPr/>
                    <a:lstStyle/>
                    <a:p>
                      <a:r>
                        <a:rPr lang="en-GB" dirty="0" smtClean="0"/>
                        <a:t>27</a:t>
                      </a:r>
                      <a:r>
                        <a:rPr lang="en-GB" baseline="30000" dirty="0" smtClean="0"/>
                        <a:t>th</a:t>
                      </a:r>
                      <a:r>
                        <a:rPr lang="en-GB" dirty="0" smtClean="0"/>
                        <a:t> March – session 5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GB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Exemplar A grade work and using contemporary examples in essays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940615"/>
                  </a:ext>
                </a:extLst>
              </a:tr>
              <a:tr h="774134">
                <a:tc>
                  <a:txBody>
                    <a:bodyPr/>
                    <a:lstStyle/>
                    <a:p>
                      <a:r>
                        <a:rPr lang="en-GB" dirty="0" smtClean="0"/>
                        <a:t>3</a:t>
                      </a:r>
                      <a:r>
                        <a:rPr lang="en-GB" baseline="30000" dirty="0" smtClean="0"/>
                        <a:t>rd</a:t>
                      </a:r>
                      <a:r>
                        <a:rPr lang="en-GB" dirty="0" smtClean="0"/>
                        <a:t> April – Revision conference at</a:t>
                      </a:r>
                      <a:r>
                        <a:rPr lang="en-GB" baseline="0" dirty="0" smtClean="0"/>
                        <a:t> Woking college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7314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85601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are the sessions about?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 chance to focus on the skills needed to achieve an A grade in Sociology.</a:t>
            </a:r>
          </a:p>
          <a:p>
            <a:pPr marL="0" indent="0">
              <a:buNone/>
            </a:pPr>
            <a:r>
              <a:rPr lang="en-GB" dirty="0" smtClean="0"/>
              <a:t>A chance to reflect on your own work and how you can reach the A grade </a:t>
            </a:r>
          </a:p>
          <a:p>
            <a:pPr marL="0" indent="0">
              <a:buNone/>
            </a:pPr>
            <a:r>
              <a:rPr lang="en-GB" dirty="0" smtClean="0"/>
              <a:t>A group focused for students who have shown potential/ targeted an A grade or above. </a:t>
            </a:r>
          </a:p>
          <a:p>
            <a:pPr marL="0" indent="0">
              <a:buNone/>
            </a:pPr>
            <a:r>
              <a:rPr lang="en-GB" dirty="0" smtClean="0"/>
              <a:t>A chance to get ideas and tips from students with similar target grades.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This is NOT….</a:t>
            </a:r>
          </a:p>
          <a:p>
            <a:pPr marL="0" indent="0">
              <a:buNone/>
            </a:pPr>
            <a:r>
              <a:rPr lang="en-GB" dirty="0" smtClean="0"/>
              <a:t>Revision of specific topics – although some content will be covered through examples.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535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 Grade </a:t>
            </a:r>
            <a:r>
              <a:rPr lang="en-GB" dirty="0" err="1" smtClean="0"/>
              <a:t>mindset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46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>
                <a:solidFill>
                  <a:srgbClr val="FF0000"/>
                </a:solidFill>
              </a:rPr>
              <a:t>Getting the A grade</a:t>
            </a:r>
            <a:r>
              <a:rPr lang="en-GB" sz="3200" dirty="0" smtClean="0"/>
              <a:t>…..tick the boxes which you think give you an A grade mind-set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Using the same revision techniques that gave you success at GCSE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Using revision strategies that suit your learning styles and the subject your are revising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Revising for a least 3 hours a day- more during study leave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Reading exam reports and practising exam questions and familiarising yourself with the exam structure.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Setting yourself a realistic revision timetable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Believing  that you will achieve an A as your achieved an A in your mocks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Getting support- from family/ friends and teachers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Shutting yourself away and becoming a revision recluse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Trusting that your class notes and booklets are all you need to revise.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980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the A grade </a:t>
            </a:r>
            <a:r>
              <a:rPr lang="en-GB" dirty="0" err="1" smtClean="0"/>
              <a:t>mindset</a:t>
            </a:r>
            <a:r>
              <a:rPr lang="en-GB" dirty="0" smtClean="0"/>
              <a:t>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Achieving an A is more than just revising until your brain explodes!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The A grade mind-set is about </a:t>
            </a:r>
            <a:r>
              <a:rPr lang="en-GB" dirty="0" smtClean="0">
                <a:solidFill>
                  <a:srgbClr val="FF0000"/>
                </a:solidFill>
              </a:rPr>
              <a:t>believing</a:t>
            </a:r>
            <a:r>
              <a:rPr lang="en-GB" dirty="0" smtClean="0"/>
              <a:t> you can achieve A grades.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It is about having the </a:t>
            </a:r>
            <a:r>
              <a:rPr lang="en-GB" dirty="0" smtClean="0">
                <a:solidFill>
                  <a:srgbClr val="FF0000"/>
                </a:solidFill>
              </a:rPr>
              <a:t>insight  </a:t>
            </a:r>
            <a:r>
              <a:rPr lang="en-GB" dirty="0" smtClean="0"/>
              <a:t>to change your revision strategies and assess what is working for you.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Its about feeling </a:t>
            </a:r>
            <a:r>
              <a:rPr lang="en-GB" dirty="0" smtClean="0">
                <a:solidFill>
                  <a:srgbClr val="FF0000"/>
                </a:solidFill>
              </a:rPr>
              <a:t>confident</a:t>
            </a:r>
            <a:r>
              <a:rPr lang="en-GB" dirty="0" smtClean="0"/>
              <a:t> and exam ready.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It is about having a </a:t>
            </a:r>
            <a:r>
              <a:rPr lang="en-GB" dirty="0" smtClean="0">
                <a:solidFill>
                  <a:srgbClr val="FF0000"/>
                </a:solidFill>
              </a:rPr>
              <a:t>vision</a:t>
            </a:r>
            <a:r>
              <a:rPr lang="en-GB" dirty="0" smtClean="0"/>
              <a:t> of what you want to achieve and having a </a:t>
            </a:r>
            <a:r>
              <a:rPr lang="en-GB" dirty="0" smtClean="0">
                <a:solidFill>
                  <a:srgbClr val="FF0000"/>
                </a:solidFill>
              </a:rPr>
              <a:t>plan</a:t>
            </a:r>
            <a:r>
              <a:rPr lang="en-GB" dirty="0" smtClean="0"/>
              <a:t> in place to get there. </a:t>
            </a:r>
          </a:p>
          <a:p>
            <a:pPr marL="0" indent="0">
              <a:buNone/>
            </a:pPr>
            <a:r>
              <a:rPr lang="en-GB" dirty="0" smtClean="0"/>
              <a:t>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42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kind of student are you?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Students often all into one of three categories…</a:t>
            </a:r>
          </a:p>
          <a:p>
            <a:pPr marL="342900" indent="-342900"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Super confident- </a:t>
            </a:r>
            <a:r>
              <a:rPr lang="en-GB" dirty="0" smtClean="0"/>
              <a:t>they have achieved A’s or near A’s in Sociology before, so of course they can do it in the exam.</a:t>
            </a:r>
          </a:p>
          <a:p>
            <a:pPr marL="342900" indent="-342900"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Realistic </a:t>
            </a:r>
            <a:r>
              <a:rPr lang="en-GB" dirty="0" smtClean="0"/>
              <a:t>– understand the amount of hard work it takes to be successful in achieving top grades at A level ( its called Advanced level for a reason!) </a:t>
            </a:r>
          </a:p>
          <a:p>
            <a:pPr marL="342900" indent="-342900">
              <a:buAutoNum type="arabicPeriod"/>
            </a:pPr>
            <a:r>
              <a:rPr lang="en-GB" dirty="0" smtClean="0">
                <a:solidFill>
                  <a:srgbClr val="FF0000"/>
                </a:solidFill>
              </a:rPr>
              <a:t>Pessimist </a:t>
            </a:r>
            <a:r>
              <a:rPr lang="en-GB" dirty="0" smtClean="0"/>
              <a:t>– Have doubts that they will achieve well, despite evidence that they have the ability to do so. </a:t>
            </a:r>
          </a:p>
          <a:p>
            <a:pPr marL="342900" indent="-342900">
              <a:buAutoNum type="arabicPeriod"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type of student is most likely to achieve their A grade?</a:t>
            </a:r>
            <a:endParaRPr lang="en-GB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5405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Developing an A grade </a:t>
            </a:r>
            <a:r>
              <a:rPr lang="en-GB" dirty="0" err="1" smtClean="0"/>
              <a:t>mindset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Mental contrasting – A positive thinking exercise to help you define your vision or goals.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1712421" y="2576945"/>
            <a:ext cx="3674225" cy="18063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n-GB" sz="1400" b="1" dirty="0" smtClean="0">
                <a:solidFill>
                  <a:srgbClr val="FF0000"/>
                </a:solidFill>
              </a:rPr>
              <a:t>Wish</a:t>
            </a:r>
          </a:p>
          <a:p>
            <a:pPr algn="ctr"/>
            <a:r>
              <a:rPr lang="en-GB" sz="1400" dirty="0" smtClean="0"/>
              <a:t>Spend a minute or two thinking about what you want to achieve ( it could be a particular grade in sociology or the grades to get into a certain course </a:t>
            </a:r>
            <a:endParaRPr lang="en-GB" sz="1400" dirty="0"/>
          </a:p>
        </p:txBody>
      </p:sp>
      <p:sp>
        <p:nvSpPr>
          <p:cNvPr id="5" name="Rounded Rectangle 4"/>
          <p:cNvSpPr/>
          <p:nvPr/>
        </p:nvSpPr>
        <p:spPr>
          <a:xfrm>
            <a:off x="6503324" y="2576945"/>
            <a:ext cx="3729643" cy="173433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FF0000"/>
                </a:solidFill>
              </a:rPr>
              <a:t>2. Outcome </a:t>
            </a:r>
          </a:p>
          <a:p>
            <a:pPr algn="ctr"/>
            <a:r>
              <a:rPr lang="en-GB" sz="1400" dirty="0" smtClean="0"/>
              <a:t>Imagine the best thing associated with achieving that wish </a:t>
            </a:r>
            <a:r>
              <a:rPr lang="en-GB" sz="1400" dirty="0" err="1" smtClean="0"/>
              <a:t>e.g</a:t>
            </a:r>
            <a:r>
              <a:rPr lang="en-GB" sz="1400" dirty="0" smtClean="0"/>
              <a:t> the pride of your parents on results day or your acceptance letter to </a:t>
            </a:r>
            <a:r>
              <a:rPr lang="en-GB" sz="1400" dirty="0" err="1" smtClean="0"/>
              <a:t>Uni</a:t>
            </a:r>
            <a:r>
              <a:rPr lang="en-GB" sz="1400" dirty="0" smtClean="0"/>
              <a:t>  </a:t>
            </a:r>
            <a:endParaRPr lang="en-GB" sz="1400" dirty="0"/>
          </a:p>
        </p:txBody>
      </p:sp>
      <p:sp>
        <p:nvSpPr>
          <p:cNvPr id="6" name="Rounded Rectangle 5"/>
          <p:cNvSpPr/>
          <p:nvPr/>
        </p:nvSpPr>
        <p:spPr>
          <a:xfrm>
            <a:off x="1712421" y="4472247"/>
            <a:ext cx="3674225" cy="192855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3. </a:t>
            </a:r>
            <a:r>
              <a:rPr lang="en-GB" sz="1400" b="1" dirty="0" smtClean="0">
                <a:solidFill>
                  <a:srgbClr val="FF0000"/>
                </a:solidFill>
              </a:rPr>
              <a:t>Obstacles </a:t>
            </a:r>
          </a:p>
          <a:p>
            <a:pPr algn="ctr"/>
            <a:r>
              <a:rPr lang="en-GB" sz="1400" dirty="0" smtClean="0"/>
              <a:t>Ask yourself what </a:t>
            </a:r>
            <a:r>
              <a:rPr lang="en-GB" sz="1400" dirty="0" smtClean="0">
                <a:solidFill>
                  <a:srgbClr val="FF0000"/>
                </a:solidFill>
              </a:rPr>
              <a:t>barriers</a:t>
            </a:r>
            <a:r>
              <a:rPr lang="en-GB" sz="1400" dirty="0" smtClean="0"/>
              <a:t> are there to you achieving your wish….self doubt/ distractions/ part time work/ drinking too much to revise effectively at weekend! </a:t>
            </a:r>
            <a:endParaRPr lang="en-GB" sz="1400" dirty="0"/>
          </a:p>
        </p:txBody>
      </p:sp>
      <p:sp>
        <p:nvSpPr>
          <p:cNvPr id="7" name="Rounded Rectangle 6"/>
          <p:cNvSpPr/>
          <p:nvPr/>
        </p:nvSpPr>
        <p:spPr>
          <a:xfrm>
            <a:off x="6619702" y="4515196"/>
            <a:ext cx="3613265" cy="18856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FF0000"/>
                </a:solidFill>
              </a:rPr>
              <a:t>4. Plan </a:t>
            </a:r>
          </a:p>
          <a:p>
            <a:pPr algn="ctr"/>
            <a:r>
              <a:rPr lang="en-GB" sz="1400" dirty="0" smtClean="0"/>
              <a:t>For each of the potential barriers you have identified formulate an “ IF” </a:t>
            </a:r>
            <a:r>
              <a:rPr lang="en-GB" sz="1400" dirty="0" err="1" smtClean="0"/>
              <a:t>e.g</a:t>
            </a:r>
            <a:r>
              <a:rPr lang="en-GB" sz="1400" dirty="0" smtClean="0"/>
              <a:t> if I find myself on social media when I should be revising, turn off the </a:t>
            </a:r>
            <a:r>
              <a:rPr lang="en-GB" sz="1400" dirty="0" err="1" smtClean="0"/>
              <a:t>wifi</a:t>
            </a:r>
            <a:r>
              <a:rPr lang="en-GB" sz="1400" dirty="0" smtClean="0"/>
              <a:t> or give my phone to parents/ reduce your work hours leading up to exams/ limit your nights out to once a week 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89522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Complete the boxes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1712421" y="1718222"/>
            <a:ext cx="3674225" cy="228020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n-GB" sz="1400" b="1" dirty="0" smtClean="0">
                <a:solidFill>
                  <a:srgbClr val="FF0000"/>
                </a:solidFill>
              </a:rPr>
              <a:t>Wish</a:t>
            </a:r>
          </a:p>
          <a:p>
            <a:pPr marL="342900" indent="-342900" algn="ctr">
              <a:buAutoNum type="arabicPeriod"/>
            </a:pPr>
            <a:endParaRPr lang="en-GB" sz="1400" b="1" dirty="0">
              <a:solidFill>
                <a:srgbClr val="FF0000"/>
              </a:solidFill>
            </a:endParaRPr>
          </a:p>
          <a:p>
            <a:pPr marL="342900" indent="-342900" algn="ctr">
              <a:buAutoNum type="arabicPeriod"/>
            </a:pPr>
            <a:endParaRPr lang="en-GB" sz="1400" b="1" dirty="0" smtClean="0">
              <a:solidFill>
                <a:srgbClr val="FF0000"/>
              </a:solidFill>
            </a:endParaRPr>
          </a:p>
          <a:p>
            <a:pPr marL="342900" indent="-342900" algn="ctr">
              <a:buAutoNum type="arabicPeriod"/>
            </a:pPr>
            <a:endParaRPr lang="en-GB" sz="1400" b="1" dirty="0">
              <a:solidFill>
                <a:srgbClr val="FF0000"/>
              </a:solidFill>
            </a:endParaRPr>
          </a:p>
          <a:p>
            <a:pPr marL="342900" indent="-342900" algn="ctr">
              <a:buAutoNum type="arabicPeriod"/>
            </a:pPr>
            <a:endParaRPr lang="en-GB" sz="1400" b="1" dirty="0" smtClean="0">
              <a:solidFill>
                <a:srgbClr val="FF0000"/>
              </a:solidFill>
            </a:endParaRPr>
          </a:p>
          <a:p>
            <a:pPr marL="342900" indent="-342900" algn="ctr">
              <a:buAutoNum type="arabicPeriod"/>
            </a:pPr>
            <a:endParaRPr lang="en-GB" sz="1400" b="1" dirty="0">
              <a:solidFill>
                <a:srgbClr val="FF0000"/>
              </a:solidFill>
            </a:endParaRPr>
          </a:p>
          <a:p>
            <a:pPr marL="342900" indent="-342900" algn="ctr">
              <a:buAutoNum type="arabicPeriod"/>
            </a:pPr>
            <a:endParaRPr lang="en-GB" sz="1400" b="1" dirty="0" smtClean="0">
              <a:solidFill>
                <a:srgbClr val="FF0000"/>
              </a:solidFill>
            </a:endParaRPr>
          </a:p>
          <a:p>
            <a:pPr marL="342900" indent="-342900" algn="ctr">
              <a:buAutoNum type="arabicPeriod"/>
            </a:pPr>
            <a:endParaRPr lang="en-GB" sz="1400" b="1" dirty="0">
              <a:solidFill>
                <a:srgbClr val="FF0000"/>
              </a:solidFill>
            </a:endParaRPr>
          </a:p>
          <a:p>
            <a:pPr marL="342900" indent="-342900" algn="ctr">
              <a:buAutoNum type="arabicPeriod"/>
            </a:pPr>
            <a:endParaRPr lang="en-GB" sz="1400" b="1" dirty="0" smtClean="0">
              <a:solidFill>
                <a:srgbClr val="FF0000"/>
              </a:solidFill>
            </a:endParaRPr>
          </a:p>
          <a:p>
            <a:pPr marL="342900" indent="-342900" algn="ctr">
              <a:buAutoNum type="arabicPeriod"/>
            </a:pPr>
            <a:endParaRPr lang="en-GB" sz="1400" b="1" dirty="0" smtClean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619702" y="1750084"/>
            <a:ext cx="3729643" cy="22081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FF0000"/>
                </a:solidFill>
              </a:rPr>
              <a:t>2. Outcome</a:t>
            </a:r>
          </a:p>
          <a:p>
            <a:pPr algn="ctr"/>
            <a:r>
              <a:rPr lang="en-GB" sz="14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endParaRPr lang="en-GB" sz="1400" b="1" dirty="0">
              <a:solidFill>
                <a:srgbClr val="FF0000"/>
              </a:solidFill>
            </a:endParaRPr>
          </a:p>
          <a:p>
            <a:pPr algn="ctr"/>
            <a:endParaRPr lang="en-GB" sz="1400" b="1" dirty="0" smtClean="0">
              <a:solidFill>
                <a:srgbClr val="FF0000"/>
              </a:solidFill>
            </a:endParaRPr>
          </a:p>
          <a:p>
            <a:pPr algn="ctr"/>
            <a:endParaRPr lang="en-GB" sz="1400" b="1" dirty="0">
              <a:solidFill>
                <a:srgbClr val="FF0000"/>
              </a:solidFill>
            </a:endParaRPr>
          </a:p>
          <a:p>
            <a:pPr algn="ctr"/>
            <a:endParaRPr lang="en-GB" sz="1400" b="1" dirty="0" smtClean="0">
              <a:solidFill>
                <a:srgbClr val="FF0000"/>
              </a:solidFill>
            </a:endParaRPr>
          </a:p>
          <a:p>
            <a:pPr algn="ctr"/>
            <a:endParaRPr lang="en-GB" sz="1400" b="1" dirty="0">
              <a:solidFill>
                <a:srgbClr val="FF0000"/>
              </a:solidFill>
            </a:endParaRPr>
          </a:p>
          <a:p>
            <a:pPr algn="ctr"/>
            <a:endParaRPr lang="en-GB" sz="1400" b="1" dirty="0" smtClean="0">
              <a:solidFill>
                <a:srgbClr val="FF0000"/>
              </a:solidFill>
            </a:endParaRPr>
          </a:p>
          <a:p>
            <a:pPr algn="ctr"/>
            <a:endParaRPr lang="en-GB" sz="1400" b="1" dirty="0">
              <a:solidFill>
                <a:srgbClr val="FF0000"/>
              </a:solidFill>
            </a:endParaRPr>
          </a:p>
          <a:p>
            <a:pPr algn="ctr"/>
            <a:endParaRPr lang="en-GB" sz="1400" b="1" dirty="0" smtClean="0">
              <a:solidFill>
                <a:srgbClr val="FF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712421" y="4172989"/>
            <a:ext cx="3674225" cy="24190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>
                <a:solidFill>
                  <a:srgbClr val="FF0000"/>
                </a:solidFill>
              </a:rPr>
              <a:t>3. </a:t>
            </a:r>
            <a:r>
              <a:rPr lang="en-GB" sz="1400" b="1" dirty="0" smtClean="0">
                <a:solidFill>
                  <a:srgbClr val="FF0000"/>
                </a:solidFill>
              </a:rPr>
              <a:t>Obstacles</a:t>
            </a:r>
          </a:p>
          <a:p>
            <a:pPr algn="ctr"/>
            <a:endParaRPr lang="en-GB" sz="1400" b="1" dirty="0">
              <a:solidFill>
                <a:srgbClr val="FF0000"/>
              </a:solidFill>
            </a:endParaRPr>
          </a:p>
          <a:p>
            <a:pPr algn="ctr"/>
            <a:endParaRPr lang="en-GB" sz="1400" b="1" dirty="0" smtClean="0">
              <a:solidFill>
                <a:srgbClr val="FF0000"/>
              </a:solidFill>
            </a:endParaRPr>
          </a:p>
          <a:p>
            <a:pPr algn="ctr"/>
            <a:endParaRPr lang="en-GB" sz="1400" b="1" dirty="0">
              <a:solidFill>
                <a:srgbClr val="FF0000"/>
              </a:solidFill>
            </a:endParaRPr>
          </a:p>
          <a:p>
            <a:pPr algn="ctr"/>
            <a:endParaRPr lang="en-GB" sz="1400" b="1" dirty="0" smtClean="0">
              <a:solidFill>
                <a:srgbClr val="FF0000"/>
              </a:solidFill>
            </a:endParaRPr>
          </a:p>
          <a:p>
            <a:pPr algn="ctr"/>
            <a:endParaRPr lang="en-GB" sz="1400" b="1" dirty="0">
              <a:solidFill>
                <a:srgbClr val="FF0000"/>
              </a:solidFill>
            </a:endParaRPr>
          </a:p>
          <a:p>
            <a:pPr algn="ctr"/>
            <a:endParaRPr lang="en-GB" sz="1400" b="1" dirty="0" smtClean="0">
              <a:solidFill>
                <a:srgbClr val="FF0000"/>
              </a:solidFill>
            </a:endParaRPr>
          </a:p>
          <a:p>
            <a:pPr algn="ctr"/>
            <a:endParaRPr lang="en-GB" sz="1400" b="1" dirty="0">
              <a:solidFill>
                <a:srgbClr val="FF0000"/>
              </a:solidFill>
            </a:endParaRPr>
          </a:p>
          <a:p>
            <a:pPr algn="ctr"/>
            <a:endParaRPr lang="en-GB" sz="1400" b="1" dirty="0" smtClean="0">
              <a:solidFill>
                <a:srgbClr val="FF0000"/>
              </a:solidFill>
            </a:endParaRPr>
          </a:p>
          <a:p>
            <a:pPr algn="ctr"/>
            <a:r>
              <a:rPr lang="en-GB" sz="14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endParaRPr lang="en-GB" sz="1400" dirty="0" smtClean="0"/>
          </a:p>
        </p:txBody>
      </p:sp>
      <p:sp>
        <p:nvSpPr>
          <p:cNvPr id="7" name="Rounded Rectangle 6"/>
          <p:cNvSpPr/>
          <p:nvPr/>
        </p:nvSpPr>
        <p:spPr>
          <a:xfrm>
            <a:off x="6619702" y="4114801"/>
            <a:ext cx="3920836" cy="2394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solidFill>
                  <a:srgbClr val="FF0000"/>
                </a:solidFill>
              </a:rPr>
              <a:t>4. Plan</a:t>
            </a:r>
          </a:p>
          <a:p>
            <a:pPr algn="ctr"/>
            <a:endParaRPr lang="en-GB" sz="1400" b="1" dirty="0">
              <a:solidFill>
                <a:srgbClr val="FF0000"/>
              </a:solidFill>
            </a:endParaRPr>
          </a:p>
          <a:p>
            <a:pPr algn="ctr"/>
            <a:r>
              <a:rPr lang="en-GB" sz="14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endParaRPr lang="en-GB" sz="1400" b="1" dirty="0">
              <a:solidFill>
                <a:srgbClr val="FF0000"/>
              </a:solidFill>
            </a:endParaRPr>
          </a:p>
          <a:p>
            <a:pPr algn="ctr"/>
            <a:endParaRPr lang="en-GB" sz="1400" b="1" dirty="0" smtClean="0">
              <a:solidFill>
                <a:srgbClr val="FF0000"/>
              </a:solidFill>
            </a:endParaRPr>
          </a:p>
          <a:p>
            <a:pPr algn="ctr"/>
            <a:endParaRPr lang="en-GB" sz="1400" b="1" dirty="0">
              <a:solidFill>
                <a:srgbClr val="FF0000"/>
              </a:solidFill>
            </a:endParaRPr>
          </a:p>
          <a:p>
            <a:pPr algn="ctr"/>
            <a:endParaRPr lang="en-GB" sz="1400" b="1" dirty="0" smtClean="0">
              <a:solidFill>
                <a:srgbClr val="FF0000"/>
              </a:solidFill>
            </a:endParaRPr>
          </a:p>
          <a:p>
            <a:pPr algn="ctr"/>
            <a:endParaRPr lang="en-GB" sz="1400" b="1" dirty="0">
              <a:solidFill>
                <a:srgbClr val="FF0000"/>
              </a:solidFill>
            </a:endParaRPr>
          </a:p>
          <a:p>
            <a:pPr algn="ctr"/>
            <a:endParaRPr lang="en-GB" sz="1400" b="1" dirty="0" smtClean="0">
              <a:solidFill>
                <a:srgbClr val="FF0000"/>
              </a:solidFill>
            </a:endParaRPr>
          </a:p>
          <a:p>
            <a:pPr algn="ctr"/>
            <a:endParaRPr lang="en-GB" sz="1400" b="1" dirty="0">
              <a:solidFill>
                <a:srgbClr val="FF0000"/>
              </a:solidFill>
            </a:endParaRPr>
          </a:p>
          <a:p>
            <a:pPr algn="ctr"/>
            <a:endParaRPr lang="en-GB" sz="1400" dirty="0" smtClean="0"/>
          </a:p>
        </p:txBody>
      </p:sp>
    </p:spTree>
    <p:extLst>
      <p:ext uri="{BB962C8B-B14F-4D97-AF65-F5344CB8AC3E}">
        <p14:creationId xmlns:p14="http://schemas.microsoft.com/office/powerpoint/2010/main" val="413721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2A99670292B1E14DBE9FE3D16419C643" ma:contentTypeVersion="1" ma:contentTypeDescription="Create a new PowerPoint document" ma:contentTypeScope="" ma:versionID="1bcd93499e694cdd76fce4f16b79cfc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E3DD4D2-354A-4093-9F0B-947846E600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4EF2274-6322-43D9-B0B6-8DCE37FC797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79CC540-D4E9-47B5-B47A-49C91AC06D42}">
  <ds:schemaRefs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purl.org/dc/terms/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48</TotalTime>
  <Words>670</Words>
  <Application>Microsoft Office PowerPoint</Application>
  <PresentationFormat>Widescreen</PresentationFormat>
  <Paragraphs>97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Garamond</vt:lpstr>
      <vt:lpstr>Wingdings</vt:lpstr>
      <vt:lpstr>Savon</vt:lpstr>
      <vt:lpstr>PowerPoint Presentation</vt:lpstr>
      <vt:lpstr>What are the sessions about? </vt:lpstr>
      <vt:lpstr>A Grade mindset </vt:lpstr>
      <vt:lpstr>Getting the A grade…..tick the boxes which you think give you an A grade mind-set</vt:lpstr>
      <vt:lpstr>What is the A grade mindset? </vt:lpstr>
      <vt:lpstr>What kind of student are you? </vt:lpstr>
      <vt:lpstr>Developing an A grade mindset </vt:lpstr>
      <vt:lpstr>Complete the boxes 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Fassam</dc:creator>
  <cp:lastModifiedBy>Sarah Fassam</cp:lastModifiedBy>
  <cp:revision>6</cp:revision>
  <dcterms:created xsi:type="dcterms:W3CDTF">2019-02-20T10:34:06Z</dcterms:created>
  <dcterms:modified xsi:type="dcterms:W3CDTF">2019-02-20T11:22:46Z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0x010100EA90949D6391244A906844C304818D4E002A99670292B1E14DBE9FE3D16419C643</vt:lpwstr>
  </property>
</Properties>
</file>