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2" r:id="rId6"/>
    <p:sldId id="273" r:id="rId7"/>
    <p:sldId id="264" r:id="rId8"/>
    <p:sldId id="274" r:id="rId9"/>
    <p:sldId id="265" r:id="rId10"/>
    <p:sldId id="275" r:id="rId11"/>
    <p:sldId id="271" r:id="rId12"/>
    <p:sldId id="279" r:id="rId13"/>
    <p:sldId id="263" r:id="rId14"/>
    <p:sldId id="266" r:id="rId15"/>
    <p:sldId id="281" r:id="rId16"/>
    <p:sldId id="282" r:id="rId17"/>
    <p:sldId id="280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92" autoAdjust="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F9DDC-191F-4EA9-8442-4E40D0573D1B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C125C-1B9D-430E-97B6-82FC733A8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950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A2712-F68A-4F74-AEF0-794880DB9C93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45C9E-187A-45F0-8FF9-C4607586F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4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Printing:</a:t>
            </a:r>
            <a:r>
              <a:rPr lang="en-GB" baseline="0" dirty="0" smtClean="0"/>
              <a:t> Feedback form, paper 1, 2 and 3. </a:t>
            </a:r>
          </a:p>
          <a:p>
            <a:r>
              <a:rPr lang="en-GB" baseline="0" dirty="0" smtClean="0"/>
              <a:t>Mark schemes for each paper should be up on the board. </a:t>
            </a:r>
          </a:p>
          <a:p>
            <a:r>
              <a:rPr lang="en-GB" dirty="0" smtClean="0"/>
              <a:t>New books – theories and methods.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45C9E-187A-45F0-8FF9-C4607586FA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848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45C9E-187A-45F0-8FF9-C4607586FA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01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45C9E-187A-45F0-8FF9-C4607586FA3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3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45C9E-187A-45F0-8FF9-C4607586FA3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30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Pages 252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45C9E-187A-45F0-8FF9-C4607586FA3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3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0676-299B-498F-8086-134F79B94B6C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547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67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021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"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0000" y="6459079"/>
            <a:ext cx="1239373" cy="36512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000"/>
              </a:lnSpc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x of x Version 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962025"/>
            <a:ext cx="8585200" cy="0"/>
          </a:xfrm>
          <a:prstGeom prst="line">
            <a:avLst/>
          </a:prstGeom>
          <a:ln w="7620" cap="rnd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6340475"/>
            <a:ext cx="8585200" cy="0"/>
          </a:xfrm>
          <a:prstGeom prst="line">
            <a:avLst/>
          </a:prstGeom>
          <a:ln w="7620" cap="rnd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303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1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7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4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70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62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4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27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6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EC0F-3725-49B1-91C6-95755791286A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7243E-F5BB-41BB-946B-0513AEC93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2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aff.godalming.ac.uk/SocSci/Sociology/Sociology%20Documents/-%20SEF%20Documents/A%20grade%20workshop%20sessions/session%20two/session%202-%20Example%20B%20grade%20answer.docx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9675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b="1" u="sng" dirty="0" smtClean="0"/>
              <a:t>A Level A grade – understanding the examiner 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0"/>
            <a:ext cx="9144000" cy="64807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LO: To understand the course requirements, topics to be covered and the examination criteria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users.aber.ac.uk/kap36/feedbackkkkkkkkkkk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5"/>
            <a:ext cx="4427984" cy="50131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70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b="1" u="sng" dirty="0" smtClean="0"/>
              <a:t>Preparing for your A level exams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b="1" u="sng" dirty="0" smtClean="0">
                <a:solidFill>
                  <a:srgbClr val="FF0000"/>
                </a:solidFill>
              </a:rPr>
              <a:t>AQA feedback </a:t>
            </a:r>
            <a:r>
              <a:rPr lang="en-GB" sz="2800" b="1" u="sng" dirty="0" smtClean="0"/>
              <a:t>– what makes a successful A Level sociology student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6777" y="1340768"/>
            <a:ext cx="2339752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More </a:t>
            </a:r>
            <a:r>
              <a:rPr lang="en-GB" sz="2400" dirty="0">
                <a:solidFill>
                  <a:schemeClr val="tx1"/>
                </a:solidFill>
              </a:rPr>
              <a:t>developed </a:t>
            </a:r>
            <a:r>
              <a:rPr lang="en-GB" sz="2400" dirty="0">
                <a:solidFill>
                  <a:srgbClr val="FF0000"/>
                </a:solidFill>
              </a:rPr>
              <a:t>AO3</a:t>
            </a:r>
            <a:r>
              <a:rPr lang="en-GB" sz="2400" dirty="0">
                <a:solidFill>
                  <a:schemeClr val="tx1"/>
                </a:solidFill>
              </a:rPr>
              <a:t> -  More sophistication, depth and rigour </a:t>
            </a:r>
          </a:p>
        </p:txBody>
      </p:sp>
      <p:sp>
        <p:nvSpPr>
          <p:cNvPr id="5" name="Rectangle 4"/>
          <p:cNvSpPr/>
          <p:nvPr/>
        </p:nvSpPr>
        <p:spPr>
          <a:xfrm>
            <a:off x="2699792" y="1700808"/>
            <a:ext cx="626469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 smtClean="0"/>
              <a:t>Need </a:t>
            </a:r>
            <a:r>
              <a:rPr lang="en-GB" sz="2400" dirty="0"/>
              <a:t>to understand how </a:t>
            </a:r>
            <a:r>
              <a:rPr lang="en-GB" sz="2400" dirty="0">
                <a:solidFill>
                  <a:srgbClr val="FF0000"/>
                </a:solidFill>
              </a:rPr>
              <a:t>theory / perspectives </a:t>
            </a:r>
            <a:r>
              <a:rPr lang="en-GB" sz="2400" dirty="0"/>
              <a:t>and research method issues permeate </a:t>
            </a:r>
            <a:r>
              <a:rPr lang="en-GB" sz="2400" dirty="0">
                <a:solidFill>
                  <a:srgbClr val="FF0000"/>
                </a:solidFill>
              </a:rPr>
              <a:t>sociological enquiry </a:t>
            </a:r>
            <a:r>
              <a:rPr lang="en-GB" sz="2400" dirty="0"/>
              <a:t>and debate in </a:t>
            </a:r>
            <a:r>
              <a:rPr lang="en-GB" sz="2400" dirty="0" smtClean="0">
                <a:solidFill>
                  <a:srgbClr val="FF0000"/>
                </a:solidFill>
              </a:rPr>
              <a:t>paper 1 and 3.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676" y="2996952"/>
            <a:ext cx="3117335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55600" indent="-355600">
              <a:buClr>
                <a:schemeClr val="bg2"/>
              </a:buClr>
            </a:pPr>
            <a:r>
              <a:rPr lang="en-GB" sz="2400" b="1" dirty="0"/>
              <a:t>Students need to locate the sociology in </a:t>
            </a:r>
            <a:r>
              <a:rPr lang="en-GB" sz="2400" b="1" dirty="0">
                <a:solidFill>
                  <a:srgbClr val="FF0000"/>
                </a:solidFill>
              </a:rPr>
              <a:t>contemporary society</a:t>
            </a:r>
            <a:r>
              <a:rPr lang="en-GB" sz="2400" b="1" dirty="0"/>
              <a:t> and use up-to-date evidence – look for words like </a:t>
            </a:r>
            <a:r>
              <a:rPr lang="en-GB" sz="2400" b="1" dirty="0">
                <a:solidFill>
                  <a:srgbClr val="FF0000"/>
                </a:solidFill>
              </a:rPr>
              <a:t>‘today’ </a:t>
            </a:r>
            <a:r>
              <a:rPr lang="en-GB" sz="2400" b="1" dirty="0"/>
              <a:t>in questions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3446122" y="3212976"/>
            <a:ext cx="5544616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55600" indent="-355600">
              <a:spcAft>
                <a:spcPts val="600"/>
              </a:spcAft>
              <a:buClr>
                <a:schemeClr val="bg2"/>
              </a:buClr>
            </a:pPr>
            <a:r>
              <a:rPr lang="en-GB" sz="2400" dirty="0"/>
              <a:t>Students need to know </a:t>
            </a:r>
            <a:r>
              <a:rPr lang="en-GB" sz="2400" dirty="0">
                <a:solidFill>
                  <a:srgbClr val="FF0000"/>
                </a:solidFill>
              </a:rPr>
              <a:t>strengths and weaknesses</a:t>
            </a:r>
            <a:r>
              <a:rPr lang="en-GB" sz="2400" dirty="0"/>
              <a:t> of perspectives, theory, methodology, etc., but also must be able to apply and evaluate these in the </a:t>
            </a:r>
            <a:r>
              <a:rPr lang="en-GB" sz="2400" dirty="0">
                <a:solidFill>
                  <a:srgbClr val="FF0000"/>
                </a:solidFill>
              </a:rPr>
              <a:t>context of the world today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5766941"/>
            <a:ext cx="9143999" cy="8002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55600" indent="-355600">
              <a:spcAft>
                <a:spcPts val="600"/>
              </a:spcAft>
              <a:buClr>
                <a:schemeClr val="bg2"/>
              </a:buClr>
            </a:pPr>
            <a:r>
              <a:rPr lang="en-GB" sz="2300" b="1" dirty="0"/>
              <a:t>Use the </a:t>
            </a:r>
            <a:r>
              <a:rPr lang="en-GB" sz="2300" b="1" dirty="0">
                <a:solidFill>
                  <a:srgbClr val="FF0000"/>
                </a:solidFill>
              </a:rPr>
              <a:t>Items</a:t>
            </a:r>
            <a:r>
              <a:rPr lang="en-GB" sz="2300" b="1" dirty="0"/>
              <a:t> </a:t>
            </a:r>
            <a:r>
              <a:rPr lang="en-GB" sz="2300" b="1" dirty="0" smtClean="0"/>
              <a:t>as ‘</a:t>
            </a:r>
            <a:r>
              <a:rPr lang="en-GB" sz="2300" b="1" dirty="0" smtClean="0">
                <a:solidFill>
                  <a:srgbClr val="FF0000"/>
                </a:solidFill>
              </a:rPr>
              <a:t>hooks</a:t>
            </a:r>
            <a:r>
              <a:rPr lang="en-GB" sz="2300" b="1" dirty="0">
                <a:solidFill>
                  <a:srgbClr val="FF0000"/>
                </a:solidFill>
              </a:rPr>
              <a:t>’ </a:t>
            </a:r>
            <a:r>
              <a:rPr lang="en-GB" sz="2300" b="1" dirty="0"/>
              <a:t>to assist </a:t>
            </a:r>
            <a:r>
              <a:rPr lang="en-GB" sz="2300" b="1" dirty="0" smtClean="0"/>
              <a:t>with your planning of extended answers – NOTE: There are more items in year 2 e.g. for the 10 marker</a:t>
            </a:r>
            <a:endParaRPr lang="en-GB" sz="2300" b="1" dirty="0"/>
          </a:p>
        </p:txBody>
      </p:sp>
    </p:spTree>
    <p:extLst>
      <p:ext uri="{BB962C8B-B14F-4D97-AF65-F5344CB8AC3E}">
        <p14:creationId xmlns:p14="http://schemas.microsoft.com/office/powerpoint/2010/main" val="26920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+mn-lt"/>
              </a:rPr>
              <a:t>Developing AO2 in extended responses </a:t>
            </a: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1072061"/>
            <a:ext cx="9144000" cy="5661248"/>
          </a:xfrm>
          <a:prstGeom prst="rect">
            <a:avLst/>
          </a:prstGeom>
          <a:solidFill>
            <a:schemeClr val="tx1"/>
          </a:solidFill>
        </p:spPr>
        <p:txBody>
          <a:bodyPr vert="horz"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8FAD"/>
              </a:buClr>
              <a:buSzTx/>
              <a:buFont typeface="Arial"/>
              <a:buChar char="•"/>
              <a:tabLst/>
              <a:defRPr sz="2000">
                <a:latin typeface="Arial" pitchFamily="34" charset="0"/>
                <a:cs typeface="Arial" pitchFamily="34" charset="0"/>
              </a:defRPr>
            </a:lvl1pPr>
            <a:lvl2pPr>
              <a:buClr>
                <a:srgbClr val="008FAD"/>
              </a:buClr>
              <a:buFont typeface="Arial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>
              <a:buClr>
                <a:srgbClr val="008FAD"/>
              </a:buClr>
              <a:buFont typeface="Arial"/>
              <a:buChar char="•"/>
              <a:defRPr sz="2000">
                <a:latin typeface="Arial" pitchFamily="34" charset="0"/>
                <a:cs typeface="Arial" pitchFamily="34" charset="0"/>
              </a:defRPr>
            </a:lvl3pPr>
            <a:lvl4pPr>
              <a:buClr>
                <a:srgbClr val="008FAD"/>
              </a:buClr>
              <a:buFont typeface="Arial"/>
              <a:buChar char="•"/>
              <a:defRPr sz="2000">
                <a:latin typeface="Arial" pitchFamily="34" charset="0"/>
                <a:cs typeface="Arial" pitchFamily="34" charset="0"/>
              </a:defRPr>
            </a:lvl4pPr>
          </a:lstStyle>
          <a:p>
            <a:pPr marL="355600" indent="-355600">
              <a:spcAft>
                <a:spcPts val="600"/>
              </a:spcAft>
              <a:buClr>
                <a:schemeClr val="bg2"/>
              </a:buClr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The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PEEEL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template is  useful, but needs to be more developed</a:t>
            </a:r>
          </a:p>
          <a:p>
            <a:pPr lvl="1" indent="347663">
              <a:spcAft>
                <a:spcPts val="600"/>
              </a:spcAft>
              <a:buClr>
                <a:schemeClr val="bg2"/>
              </a:buClr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oint (AO1)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lvl="1" indent="347663">
              <a:spcAft>
                <a:spcPts val="600"/>
              </a:spcAft>
              <a:buClr>
                <a:schemeClr val="bg2"/>
              </a:buClr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xplanation (AO1)</a:t>
            </a:r>
          </a:p>
          <a:p>
            <a:pPr lvl="1" indent="347663">
              <a:spcAft>
                <a:spcPts val="600"/>
              </a:spcAft>
              <a:buClr>
                <a:schemeClr val="bg2"/>
              </a:buClr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vidence (AO2/3)</a:t>
            </a:r>
          </a:p>
          <a:p>
            <a:pPr lvl="1" indent="347663">
              <a:spcAft>
                <a:spcPts val="600"/>
              </a:spcAft>
              <a:buClr>
                <a:schemeClr val="bg2"/>
              </a:buClr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valuation (AO3)</a:t>
            </a:r>
          </a:p>
          <a:p>
            <a:pPr lvl="1" indent="347663">
              <a:spcAft>
                <a:spcPts val="600"/>
              </a:spcAft>
              <a:buClr>
                <a:schemeClr val="bg2"/>
              </a:buClr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ink (A02)</a:t>
            </a:r>
          </a:p>
          <a:p>
            <a:pPr marL="355600" indent="-355600">
              <a:spcAft>
                <a:spcPts val="600"/>
              </a:spcAft>
              <a:buClr>
                <a:schemeClr val="bg2"/>
              </a:buClr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‘On the one hand …on the other’ approaches can help to embed an ‘evaluative stance’, but avoid descriptive lists of opposing points</a:t>
            </a:r>
          </a:p>
          <a:p>
            <a:pPr marL="355600" indent="-355600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marL="355600" indent="-355600"/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5600" indent="-355600"/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355600" indent="-355600"/>
            <a:endParaRPr lang="en-GB" dirty="0" smtClean="0"/>
          </a:p>
          <a:p>
            <a:pPr marL="355600" indent="-355600"/>
            <a:endParaRPr lang="en-GB" dirty="0" smtClean="0"/>
          </a:p>
          <a:p>
            <a:pPr marL="355600" indent="9525">
              <a:buNone/>
            </a:pPr>
            <a:endParaRPr lang="en-GB" dirty="0" smtClean="0"/>
          </a:p>
          <a:p>
            <a:pPr marL="355600" indent="9525">
              <a:buNone/>
            </a:pPr>
            <a:endParaRPr lang="en-GB" dirty="0" smtClean="0"/>
          </a:p>
          <a:p>
            <a:pPr marL="355600" indent="9525">
              <a:buNone/>
            </a:pPr>
            <a:endParaRPr lang="en-GB" dirty="0" smtClean="0"/>
          </a:p>
          <a:p>
            <a:pPr marL="355600" indent="9525">
              <a:buNone/>
            </a:pPr>
            <a:endParaRPr lang="en-GB" dirty="0" smtClean="0"/>
          </a:p>
          <a:p>
            <a:pPr marL="355600" indent="9525">
              <a:buNone/>
            </a:pPr>
            <a:endParaRPr lang="en-GB" dirty="0" smtClean="0"/>
          </a:p>
          <a:p>
            <a:pPr marL="444500" indent="-444500" defTabSz="444500">
              <a:lnSpc>
                <a:spcPct val="150000"/>
              </a:lnSpc>
              <a:buFont typeface="Arial" pitchFamily="34" charset="0"/>
              <a:buChar char="•"/>
            </a:pPr>
            <a:endParaRPr lang="en-GB" dirty="0" smtClean="0"/>
          </a:p>
        </p:txBody>
      </p:sp>
      <p:sp>
        <p:nvSpPr>
          <p:cNvPr id="3" name="Rectangle 2"/>
          <p:cNvSpPr/>
          <p:nvPr/>
        </p:nvSpPr>
        <p:spPr>
          <a:xfrm>
            <a:off x="3635896" y="2714553"/>
            <a:ext cx="5184576" cy="237626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In a PEEEL paragraph you are hitting all the AOs – you are outlining concepts, applying concepts to topics/evidence and evaluating. This is the best method to use of you want top bands in your extended writing answers.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6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 the example essay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Read it carefully</a:t>
            </a:r>
          </a:p>
          <a:p>
            <a:r>
              <a:rPr lang="en-GB" dirty="0" smtClean="0"/>
              <a:t>What does the student do well?</a:t>
            </a:r>
          </a:p>
          <a:p>
            <a:r>
              <a:rPr lang="en-GB" dirty="0" smtClean="0"/>
              <a:t>Can you identify the exam skills AO1/2/3?</a:t>
            </a:r>
          </a:p>
          <a:p>
            <a:r>
              <a:rPr lang="en-GB" dirty="0" smtClean="0"/>
              <a:t>Highlight the use of command words</a:t>
            </a:r>
          </a:p>
          <a:p>
            <a:r>
              <a:rPr lang="en-GB" dirty="0" smtClean="0"/>
              <a:t>Have they structured their paragraphs well?</a:t>
            </a:r>
          </a:p>
          <a:p>
            <a:r>
              <a:rPr lang="en-GB" dirty="0" smtClean="0"/>
              <a:t>What about the introduction and conclusion? </a:t>
            </a:r>
          </a:p>
          <a:p>
            <a:r>
              <a:rPr lang="en-GB" dirty="0" smtClean="0"/>
              <a:t>Read the grade criteria, what grade would you give it?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5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https://staff.godalming.ac.uk/SocSci/Sociology/Sociology%20Documents/-%20SEF%20Documents/A%20grade%20workshop%20sessions/session%202-%20Example%20B%20grade%20answer.docx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2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98072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pic>
        <p:nvPicPr>
          <p:cNvPr id="1026" name="Picture 2" descr="http://www.jobinterviewtools.com/blog/wp-content/uploads/2010/01/dreamstimemedium_19473030-30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55032"/>
            <a:ext cx="518457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1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b="1" u="sng" dirty="0" smtClean="0"/>
              <a:t>How will you be assessed for each paper?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398" y="620689"/>
            <a:ext cx="9175398" cy="936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You will know what questions will come up in terms of </a:t>
            </a:r>
            <a:r>
              <a:rPr lang="en-GB" dirty="0" smtClean="0">
                <a:solidFill>
                  <a:srgbClr val="FF0000"/>
                </a:solidFill>
              </a:rPr>
              <a:t>exam commands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rgbClr val="FF0000"/>
                </a:solidFill>
              </a:rPr>
              <a:t>mark allocation.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12776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800" b="1" i="1" u="sng" dirty="0" smtClean="0"/>
              <a:t>Paper 1: Education with Theory and Methods in Context</a:t>
            </a:r>
          </a:p>
          <a:p>
            <a:pPr fontAlgn="base"/>
            <a:r>
              <a:rPr lang="en-GB" sz="2800" dirty="0" smtClean="0"/>
              <a:t>The exam consists of 6 questions and is worth 80 marks (33%)</a:t>
            </a:r>
          </a:p>
          <a:p>
            <a:pPr fontAlgn="base"/>
            <a:endParaRPr lang="en-GB" sz="28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‘Outline two’ question (4 marks) 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‘Outline three’ question (6 marks) 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A, analyse’ question (10 marks)  E (</a:t>
            </a:r>
            <a:r>
              <a:rPr lang="en-GB" sz="2800" i="1" dirty="0" smtClean="0">
                <a:solidFill>
                  <a:srgbClr val="FF0000"/>
                </a:solidFill>
              </a:rPr>
              <a:t>with an item – capped 3 marks if not used!)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B and your knowledge, evaluate’ question (30 marks). 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C and your knowledge of research methods, evaluate’ question (20 marks) -MIC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‘Outline and explain two’ question (10 marks) – T&amp;M</a:t>
            </a:r>
          </a:p>
        </p:txBody>
      </p:sp>
      <p:sp>
        <p:nvSpPr>
          <p:cNvPr id="5" name="Oval 4"/>
          <p:cNvSpPr/>
          <p:nvPr/>
        </p:nvSpPr>
        <p:spPr>
          <a:xfrm>
            <a:off x="6156176" y="2348880"/>
            <a:ext cx="2808312" cy="115212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Lets take a look…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9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2400" dirty="0"/>
              <a:t>Mark scheme </a:t>
            </a:r>
            <a:r>
              <a:rPr lang="en-GB" sz="2400" dirty="0" smtClean="0"/>
              <a:t>- A-level </a:t>
            </a:r>
            <a:r>
              <a:rPr lang="en-GB" sz="2400" dirty="0"/>
              <a:t>Paper </a:t>
            </a:r>
            <a:r>
              <a:rPr lang="en-GB" sz="2400" dirty="0" smtClean="0"/>
              <a:t>1 (Education, theory and methods)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1 for 4 marks , </a:t>
            </a:r>
            <a:r>
              <a:rPr lang="en-GB" dirty="0">
                <a:solidFill>
                  <a:srgbClr val="FF0000"/>
                </a:solidFill>
              </a:rPr>
              <a:t>outline</a:t>
            </a:r>
            <a:r>
              <a:rPr lang="en-GB" dirty="0"/>
              <a:t> 2 </a:t>
            </a:r>
            <a:r>
              <a:rPr lang="en-GB" dirty="0">
                <a:solidFill>
                  <a:srgbClr val="7030A0"/>
                </a:solidFill>
              </a:rPr>
              <a:t>factors</a:t>
            </a:r>
          </a:p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2 for 6 marks, </a:t>
            </a:r>
            <a:r>
              <a:rPr lang="en-GB" dirty="0">
                <a:solidFill>
                  <a:srgbClr val="FF0000"/>
                </a:solidFill>
              </a:rPr>
              <a:t>outline </a:t>
            </a:r>
            <a:r>
              <a:rPr lang="en-GB" dirty="0"/>
              <a:t>3 </a:t>
            </a:r>
            <a:r>
              <a:rPr lang="en-GB" dirty="0">
                <a:solidFill>
                  <a:srgbClr val="7030A0"/>
                </a:solidFill>
              </a:rPr>
              <a:t>reasons</a:t>
            </a:r>
          </a:p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3 for 10 marks </a:t>
            </a:r>
            <a:r>
              <a:rPr lang="en-GB" dirty="0">
                <a:solidFill>
                  <a:srgbClr val="FF0000"/>
                </a:solidFill>
              </a:rPr>
              <a:t>analyse</a:t>
            </a:r>
            <a:r>
              <a:rPr lang="en-GB" dirty="0"/>
              <a:t> 2 </a:t>
            </a:r>
            <a:r>
              <a:rPr lang="en-GB" dirty="0" smtClean="0">
                <a:solidFill>
                  <a:srgbClr val="7030A0"/>
                </a:solidFill>
              </a:rPr>
              <a:t>reasons</a:t>
            </a:r>
            <a:r>
              <a:rPr lang="en-GB" dirty="0"/>
              <a:t> </a:t>
            </a:r>
            <a:r>
              <a:rPr lang="en-GB" dirty="0" smtClean="0"/>
              <a:t>-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Note </a:t>
            </a:r>
            <a:r>
              <a:rPr lang="en-GB" dirty="0"/>
              <a:t>the different mark band </a:t>
            </a:r>
            <a:r>
              <a:rPr lang="en-GB" dirty="0" smtClean="0"/>
              <a:t>descriptors for the 10 marker; </a:t>
            </a:r>
          </a:p>
          <a:p>
            <a:r>
              <a:rPr lang="en-GB" dirty="0" smtClean="0"/>
              <a:t>AO1 K </a:t>
            </a:r>
            <a:r>
              <a:rPr lang="en-GB" dirty="0"/>
              <a:t>and U is either </a:t>
            </a:r>
            <a:r>
              <a:rPr lang="en-GB" dirty="0">
                <a:solidFill>
                  <a:srgbClr val="00B050"/>
                </a:solidFill>
              </a:rPr>
              <a:t>good</a:t>
            </a:r>
            <a:r>
              <a:rPr lang="en-GB" dirty="0"/>
              <a:t>, </a:t>
            </a:r>
            <a:r>
              <a:rPr lang="en-GB" dirty="0">
                <a:solidFill>
                  <a:srgbClr val="FFC000"/>
                </a:solidFill>
              </a:rPr>
              <a:t>basic </a:t>
            </a:r>
            <a:r>
              <a:rPr lang="en-GB" dirty="0" smtClean="0">
                <a:solidFill>
                  <a:srgbClr val="FFC000"/>
                </a:solidFill>
              </a:rPr>
              <a:t>to reasonable </a:t>
            </a:r>
            <a:r>
              <a:rPr lang="en-GB" dirty="0"/>
              <a:t>or </a:t>
            </a:r>
            <a:r>
              <a:rPr lang="en-GB" dirty="0">
                <a:solidFill>
                  <a:srgbClr val="FF0000"/>
                </a:solidFill>
              </a:rPr>
              <a:t>limited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AO2 Application </a:t>
            </a:r>
            <a:r>
              <a:rPr lang="en-GB" dirty="0"/>
              <a:t>is either </a:t>
            </a:r>
            <a:r>
              <a:rPr lang="en-GB" dirty="0">
                <a:solidFill>
                  <a:srgbClr val="00B050"/>
                </a:solidFill>
              </a:rPr>
              <a:t>developed</a:t>
            </a:r>
            <a:r>
              <a:rPr lang="en-GB" dirty="0"/>
              <a:t>, </a:t>
            </a:r>
            <a:r>
              <a:rPr lang="en-GB" dirty="0">
                <a:solidFill>
                  <a:srgbClr val="FFC000"/>
                </a:solidFill>
              </a:rPr>
              <a:t>some </a:t>
            </a:r>
            <a:r>
              <a:rPr lang="en-GB" dirty="0" smtClean="0">
                <a:solidFill>
                  <a:srgbClr val="FFC000"/>
                </a:solidFill>
              </a:rPr>
              <a:t>successful </a:t>
            </a:r>
            <a:r>
              <a:rPr lang="en-GB" dirty="0" smtClean="0"/>
              <a:t>or </a:t>
            </a:r>
            <a:r>
              <a:rPr lang="en-GB" dirty="0" smtClean="0">
                <a:solidFill>
                  <a:srgbClr val="FF0000"/>
                </a:solidFill>
              </a:rPr>
              <a:t>limited</a:t>
            </a:r>
          </a:p>
          <a:p>
            <a:r>
              <a:rPr lang="en-GB" dirty="0" smtClean="0"/>
              <a:t>AO3 Analysis/Evaluation </a:t>
            </a:r>
            <a:r>
              <a:rPr lang="en-GB" dirty="0"/>
              <a:t>either </a:t>
            </a:r>
            <a:r>
              <a:rPr lang="en-GB" dirty="0">
                <a:solidFill>
                  <a:srgbClr val="00B050"/>
                </a:solidFill>
              </a:rPr>
              <a:t>appropriate</a:t>
            </a:r>
            <a:r>
              <a:rPr lang="en-GB" dirty="0"/>
              <a:t>, </a:t>
            </a:r>
            <a:r>
              <a:rPr lang="en-GB" dirty="0">
                <a:solidFill>
                  <a:srgbClr val="FFC000"/>
                </a:solidFill>
              </a:rPr>
              <a:t>some</a:t>
            </a:r>
            <a:r>
              <a:rPr lang="en-GB" dirty="0"/>
              <a:t> or </a:t>
            </a:r>
            <a:r>
              <a:rPr lang="en-GB" dirty="0">
                <a:solidFill>
                  <a:srgbClr val="FF0000"/>
                </a:solidFill>
              </a:rPr>
              <a:t>limited/none</a:t>
            </a:r>
          </a:p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4 for 30 marks, </a:t>
            </a:r>
            <a:r>
              <a:rPr lang="en-GB" dirty="0">
                <a:solidFill>
                  <a:srgbClr val="FF0000"/>
                </a:solidFill>
              </a:rPr>
              <a:t>apply and evaluate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5 for 20 marks, </a:t>
            </a:r>
            <a:r>
              <a:rPr lang="en-GB" dirty="0">
                <a:solidFill>
                  <a:srgbClr val="FF0000"/>
                </a:solidFill>
              </a:rPr>
              <a:t>apply and evaluate. </a:t>
            </a:r>
            <a:r>
              <a:rPr lang="en-GB" dirty="0"/>
              <a:t>How well is </a:t>
            </a:r>
            <a:r>
              <a:rPr lang="en-GB" dirty="0" smtClean="0"/>
              <a:t>knowledge applied </a:t>
            </a:r>
            <a:r>
              <a:rPr lang="en-GB" dirty="0"/>
              <a:t>to the specific issue?</a:t>
            </a:r>
          </a:p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6 for 10 marks, outline and explain 2 arguments. Again </a:t>
            </a:r>
            <a:r>
              <a:rPr lang="en-GB" dirty="0" smtClean="0"/>
              <a:t>key descriptors</a:t>
            </a:r>
            <a:r>
              <a:rPr lang="en-GB" dirty="0"/>
              <a:t>; </a:t>
            </a:r>
            <a:r>
              <a:rPr lang="en-GB" dirty="0">
                <a:solidFill>
                  <a:srgbClr val="00B050"/>
                </a:solidFill>
              </a:rPr>
              <a:t>good</a:t>
            </a:r>
            <a:r>
              <a:rPr lang="en-GB" dirty="0"/>
              <a:t>, </a:t>
            </a:r>
            <a:r>
              <a:rPr lang="en-GB" dirty="0">
                <a:solidFill>
                  <a:srgbClr val="FFC000"/>
                </a:solidFill>
              </a:rPr>
              <a:t>reasonable to good</a:t>
            </a:r>
            <a:r>
              <a:rPr lang="en-GB" dirty="0"/>
              <a:t>, </a:t>
            </a:r>
            <a:r>
              <a:rPr lang="en-GB" dirty="0" smtClean="0">
                <a:solidFill>
                  <a:srgbClr val="FF0000"/>
                </a:solidFill>
              </a:rPr>
              <a:t>limited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r>
              <a:rPr lang="en-GB" b="1" i="1" u="sng" dirty="0" smtClean="0"/>
              <a:t>Question 4 – 30 marker - </a:t>
            </a:r>
            <a:r>
              <a:rPr lang="en-GB" b="1" i="1" u="sng" dirty="0"/>
              <a:t>marks subdivide 12,9,9</a:t>
            </a:r>
          </a:p>
          <a:p>
            <a:pPr marL="0" indent="0" algn="ctr">
              <a:buNone/>
            </a:pPr>
            <a:r>
              <a:rPr lang="en-GB" b="1" i="1" u="sng" dirty="0" smtClean="0"/>
              <a:t>Question 5 – 20 marker - </a:t>
            </a:r>
            <a:r>
              <a:rPr lang="en-GB" b="1" i="1" u="sng" dirty="0"/>
              <a:t>marks subdivide 8,8,4</a:t>
            </a:r>
          </a:p>
          <a:p>
            <a:pPr marL="0" indent="0" algn="ctr">
              <a:buNone/>
            </a:pPr>
            <a:r>
              <a:rPr lang="en-GB" b="1" i="1" u="sng" dirty="0" smtClean="0"/>
              <a:t>Question 6 – 10 marker -  </a:t>
            </a:r>
            <a:r>
              <a:rPr lang="en-GB" b="1" i="1" u="sng" dirty="0"/>
              <a:t>marks subdivide 5,3,2</a:t>
            </a:r>
          </a:p>
        </p:txBody>
      </p:sp>
    </p:spTree>
    <p:extLst>
      <p:ext uri="{BB962C8B-B14F-4D97-AF65-F5344CB8AC3E}">
        <p14:creationId xmlns:p14="http://schemas.microsoft.com/office/powerpoint/2010/main" val="30569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b="1" u="sng" dirty="0" smtClean="0"/>
              <a:t>How will you be assessed for each paper?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398" y="620689"/>
            <a:ext cx="9175398" cy="9361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As with the AS exam, you will know what questions will come up in terms of exam commands and mark allocation.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832" y="2384051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800" b="1" i="1" u="sng" dirty="0" smtClean="0"/>
              <a:t>Paper 2: Topics in Sociology – Families and Households and stratification </a:t>
            </a:r>
          </a:p>
          <a:p>
            <a:pPr fontAlgn="base"/>
            <a:r>
              <a:rPr lang="en-GB" sz="2800" dirty="0"/>
              <a:t>T</a:t>
            </a:r>
            <a:r>
              <a:rPr lang="en-GB" sz="2800" dirty="0" smtClean="0"/>
              <a:t>he exam consists of 3 questions per topic, 40 marks per topic, 80 marks in total (33%) 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</a:t>
            </a:r>
            <a:r>
              <a:rPr lang="en-GB" sz="2800" dirty="0" smtClean="0">
                <a:solidFill>
                  <a:srgbClr val="FF0000"/>
                </a:solidFill>
              </a:rPr>
              <a:t>Outline and explain’ </a:t>
            </a:r>
            <a:r>
              <a:rPr lang="en-GB" sz="2800" dirty="0" smtClean="0"/>
              <a:t>question (10 marks)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/>
              <a:t>A</a:t>
            </a:r>
            <a:r>
              <a:rPr lang="en-GB" sz="2800" dirty="0" smtClean="0"/>
              <a:t>n ‘Applying material from Item A, </a:t>
            </a:r>
            <a:r>
              <a:rPr lang="en-GB" sz="2800" dirty="0" smtClean="0">
                <a:solidFill>
                  <a:srgbClr val="FF0000"/>
                </a:solidFill>
              </a:rPr>
              <a:t>analyse’ </a:t>
            </a:r>
            <a:r>
              <a:rPr lang="en-GB" sz="2800" dirty="0" smtClean="0"/>
              <a:t>question (10 marks)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B and your knowledge, </a:t>
            </a:r>
            <a:r>
              <a:rPr lang="en-GB" sz="2800" dirty="0" smtClean="0">
                <a:solidFill>
                  <a:srgbClr val="FF0000"/>
                </a:solidFill>
              </a:rPr>
              <a:t>evaluate’ </a:t>
            </a:r>
            <a:r>
              <a:rPr lang="en-GB" sz="2800" dirty="0" smtClean="0"/>
              <a:t>question (20 marks).</a:t>
            </a:r>
          </a:p>
        </p:txBody>
      </p:sp>
      <p:sp>
        <p:nvSpPr>
          <p:cNvPr id="5" name="Oval 4"/>
          <p:cNvSpPr/>
          <p:nvPr/>
        </p:nvSpPr>
        <p:spPr>
          <a:xfrm>
            <a:off x="4330289" y="1556792"/>
            <a:ext cx="4608512" cy="7920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Lets take a look…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9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0"/>
            <a:ext cx="9170818" cy="5486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3200" dirty="0"/>
              <a:t>Mark </a:t>
            </a:r>
            <a:r>
              <a:rPr lang="en-GB" sz="3200" dirty="0" smtClean="0"/>
              <a:t>scheme - </a:t>
            </a:r>
            <a:r>
              <a:rPr lang="en-GB" sz="3200" dirty="0"/>
              <a:t>A-level Paper </a:t>
            </a:r>
            <a:r>
              <a:rPr lang="en-GB" sz="3200" dirty="0" smtClean="0"/>
              <a:t>2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Each </a:t>
            </a:r>
            <a:r>
              <a:rPr lang="en-GB" dirty="0"/>
              <a:t>topic has 3 compulsory questions</a:t>
            </a:r>
          </a:p>
          <a:p>
            <a:r>
              <a:rPr lang="en-GB" dirty="0" smtClean="0"/>
              <a:t>First </a:t>
            </a:r>
            <a:r>
              <a:rPr lang="en-GB" dirty="0"/>
              <a:t>question worth 10 marks asks to outline and explain 2 ..</a:t>
            </a:r>
          </a:p>
          <a:p>
            <a:r>
              <a:rPr lang="en-GB" dirty="0" smtClean="0"/>
              <a:t>Second </a:t>
            </a:r>
            <a:r>
              <a:rPr lang="en-GB" dirty="0"/>
              <a:t>question worth 10 marks asks to </a:t>
            </a:r>
            <a:r>
              <a:rPr lang="en-GB" b="1" i="1" dirty="0"/>
              <a:t>apply</a:t>
            </a:r>
            <a:r>
              <a:rPr lang="en-GB" dirty="0"/>
              <a:t> and </a:t>
            </a:r>
            <a:r>
              <a:rPr lang="en-GB" b="1" i="1" dirty="0"/>
              <a:t>analyse</a:t>
            </a:r>
            <a:r>
              <a:rPr lang="en-GB" dirty="0"/>
              <a:t> 2 …</a:t>
            </a:r>
          </a:p>
          <a:p>
            <a:r>
              <a:rPr lang="en-GB" dirty="0" smtClean="0"/>
              <a:t>Third </a:t>
            </a:r>
            <a:r>
              <a:rPr lang="en-GB" dirty="0"/>
              <a:t>question worth 20 marks asks to apply and </a:t>
            </a:r>
            <a:r>
              <a:rPr lang="en-GB" dirty="0" smtClean="0"/>
              <a:t>evaluate…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First </a:t>
            </a:r>
            <a:r>
              <a:rPr lang="en-GB" dirty="0"/>
              <a:t>question has 4 levels where K and U are described as </a:t>
            </a:r>
            <a:r>
              <a:rPr lang="en-GB" dirty="0">
                <a:solidFill>
                  <a:srgbClr val="00B050"/>
                </a:solidFill>
              </a:rPr>
              <a:t>very </a:t>
            </a:r>
            <a:r>
              <a:rPr lang="en-GB" dirty="0" smtClean="0">
                <a:solidFill>
                  <a:srgbClr val="00B050"/>
                </a:solidFill>
              </a:rPr>
              <a:t>good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C000"/>
                </a:solidFill>
              </a:rPr>
              <a:t>reasonable </a:t>
            </a:r>
            <a:r>
              <a:rPr lang="en-GB" dirty="0">
                <a:solidFill>
                  <a:srgbClr val="FFC000"/>
                </a:solidFill>
              </a:rPr>
              <a:t>to good</a:t>
            </a:r>
            <a:r>
              <a:rPr lang="en-GB" dirty="0"/>
              <a:t> , </a:t>
            </a:r>
            <a:r>
              <a:rPr lang="en-GB" dirty="0">
                <a:solidFill>
                  <a:srgbClr val="FF0000"/>
                </a:solidFill>
              </a:rPr>
              <a:t>limited, no relevant points</a:t>
            </a:r>
            <a:r>
              <a:rPr lang="en-GB" dirty="0"/>
              <a:t>. Note also </a:t>
            </a:r>
            <a:r>
              <a:rPr lang="en-GB" dirty="0" smtClean="0"/>
              <a:t>the descriptors </a:t>
            </a:r>
            <a:r>
              <a:rPr lang="en-GB" dirty="0"/>
              <a:t>for application and analysis. The marks split </a:t>
            </a:r>
            <a:r>
              <a:rPr lang="en-GB" dirty="0" smtClean="0"/>
              <a:t>5,3,2</a:t>
            </a:r>
          </a:p>
          <a:p>
            <a:endParaRPr lang="en-GB" dirty="0" smtClean="0"/>
          </a:p>
          <a:p>
            <a:r>
              <a:rPr lang="en-GB" dirty="0" smtClean="0"/>
              <a:t>Second </a:t>
            </a:r>
            <a:r>
              <a:rPr lang="en-GB" dirty="0"/>
              <a:t>question K and U levels described as </a:t>
            </a:r>
            <a:r>
              <a:rPr lang="en-GB" dirty="0">
                <a:solidFill>
                  <a:srgbClr val="00B050"/>
                </a:solidFill>
              </a:rPr>
              <a:t>good</a:t>
            </a:r>
            <a:r>
              <a:rPr lang="en-GB" dirty="0"/>
              <a:t>, </a:t>
            </a:r>
            <a:r>
              <a:rPr lang="en-GB" dirty="0">
                <a:solidFill>
                  <a:srgbClr val="FFC000"/>
                </a:solidFill>
              </a:rPr>
              <a:t>basic to </a:t>
            </a:r>
            <a:r>
              <a:rPr lang="en-GB" dirty="0" smtClean="0">
                <a:solidFill>
                  <a:srgbClr val="FFC000"/>
                </a:solidFill>
              </a:rPr>
              <a:t>reasonable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limited</a:t>
            </a:r>
            <a:r>
              <a:rPr lang="en-GB" dirty="0"/>
              <a:t>, none. Mark split is </a:t>
            </a:r>
            <a:r>
              <a:rPr lang="en-GB" dirty="0" smtClean="0"/>
              <a:t>3,4,3 (notice – more AO2)</a:t>
            </a:r>
          </a:p>
          <a:p>
            <a:endParaRPr lang="en-GB" dirty="0"/>
          </a:p>
          <a:p>
            <a:r>
              <a:rPr lang="en-GB" dirty="0" smtClean="0"/>
              <a:t>Third </a:t>
            </a:r>
            <a:r>
              <a:rPr lang="en-GB" dirty="0"/>
              <a:t>question has 6 levels. </a:t>
            </a:r>
            <a:r>
              <a:rPr lang="en-GB" dirty="0" smtClean="0"/>
              <a:t>The </a:t>
            </a:r>
            <a:r>
              <a:rPr lang="en-GB" dirty="0"/>
              <a:t>mark split is </a:t>
            </a:r>
            <a:r>
              <a:rPr lang="en-GB" dirty="0" smtClean="0"/>
              <a:t>8,6,6.</a:t>
            </a:r>
          </a:p>
          <a:p>
            <a:endParaRPr lang="en-GB" dirty="0"/>
          </a:p>
          <a:p>
            <a:r>
              <a:rPr lang="en-GB" dirty="0" smtClean="0"/>
              <a:t>Put </a:t>
            </a:r>
            <a:r>
              <a:rPr lang="en-GB" dirty="0"/>
              <a:t>together the total weighting for this paper is </a:t>
            </a:r>
            <a:r>
              <a:rPr lang="en-GB" dirty="0" smtClean="0"/>
              <a:t>- AO1 </a:t>
            </a:r>
            <a:r>
              <a:rPr lang="en-GB" dirty="0"/>
              <a:t>32, AO2 26,AO3 </a:t>
            </a:r>
            <a:r>
              <a:rPr lang="en-GB" dirty="0" smtClean="0"/>
              <a:t>22.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86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b="1" u="sng" dirty="0" smtClean="0"/>
              <a:t>How will you be assessed for each paper?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398" y="620689"/>
            <a:ext cx="9175398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1412776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800" b="1" i="1" u="sng" dirty="0" smtClean="0"/>
              <a:t>Paper 3: Crime and Deviance with Theory and Methods </a:t>
            </a:r>
          </a:p>
          <a:p>
            <a:pPr fontAlgn="base"/>
            <a:r>
              <a:rPr lang="en-GB" sz="2800" dirty="0" smtClean="0"/>
              <a:t>The exam consists of 6 questions and is worth 80 marks (33%).</a:t>
            </a:r>
          </a:p>
          <a:p>
            <a:pPr fontAlgn="base"/>
            <a:endParaRPr lang="en-GB" sz="28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</a:t>
            </a:r>
            <a:r>
              <a:rPr lang="en-GB" sz="2800" dirty="0" smtClean="0">
                <a:solidFill>
                  <a:srgbClr val="FF0000"/>
                </a:solidFill>
              </a:rPr>
              <a:t>Outline</a:t>
            </a:r>
            <a:r>
              <a:rPr lang="en-GB" sz="2800" dirty="0" smtClean="0"/>
              <a:t> two’ question (4 marks) C&amp;D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</a:t>
            </a:r>
            <a:r>
              <a:rPr lang="en-GB" sz="2800" dirty="0" smtClean="0">
                <a:solidFill>
                  <a:srgbClr val="FF0000"/>
                </a:solidFill>
              </a:rPr>
              <a:t>Outline </a:t>
            </a:r>
            <a:r>
              <a:rPr lang="en-GB" sz="2800" dirty="0" smtClean="0"/>
              <a:t>three’ question (6 marks) C&amp;D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A, </a:t>
            </a:r>
            <a:r>
              <a:rPr lang="en-GB" sz="2800" dirty="0" smtClean="0">
                <a:solidFill>
                  <a:srgbClr val="FF0000"/>
                </a:solidFill>
              </a:rPr>
              <a:t>analyse’ </a:t>
            </a:r>
            <a:r>
              <a:rPr lang="en-GB" sz="2800" dirty="0" smtClean="0"/>
              <a:t>question (10 marks) C&amp;D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B and your knowledge, </a:t>
            </a:r>
            <a:r>
              <a:rPr lang="en-GB" sz="2800" dirty="0" smtClean="0">
                <a:solidFill>
                  <a:srgbClr val="FF0000"/>
                </a:solidFill>
              </a:rPr>
              <a:t>evaluate</a:t>
            </a:r>
            <a:r>
              <a:rPr lang="en-GB" sz="2800" dirty="0" smtClean="0"/>
              <a:t>’ question (30 marks). C&amp;D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</a:t>
            </a:r>
            <a:r>
              <a:rPr lang="en-GB" sz="2800" dirty="0" smtClean="0">
                <a:solidFill>
                  <a:srgbClr val="FF0000"/>
                </a:solidFill>
              </a:rPr>
              <a:t>Outline and explain </a:t>
            </a:r>
            <a:r>
              <a:rPr lang="en-GB" sz="2800" dirty="0" smtClean="0"/>
              <a:t>two’ question (10 marks) T&amp;M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 smtClean="0"/>
              <a:t>An ‘Applying material from Item C and your knowledge of research methods, </a:t>
            </a:r>
            <a:r>
              <a:rPr lang="en-GB" sz="2800" dirty="0" smtClean="0">
                <a:solidFill>
                  <a:srgbClr val="FF0000"/>
                </a:solidFill>
              </a:rPr>
              <a:t>evaluate’ </a:t>
            </a:r>
            <a:r>
              <a:rPr lang="en-GB" sz="2800" dirty="0" smtClean="0"/>
              <a:t>question (20 marks) T&amp;M</a:t>
            </a:r>
          </a:p>
        </p:txBody>
      </p:sp>
      <p:sp>
        <p:nvSpPr>
          <p:cNvPr id="5" name="Oval 4"/>
          <p:cNvSpPr/>
          <p:nvPr/>
        </p:nvSpPr>
        <p:spPr>
          <a:xfrm>
            <a:off x="6732240" y="2348880"/>
            <a:ext cx="2232248" cy="115212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Lets take a look…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7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818" y="0"/>
            <a:ext cx="9170818" cy="5486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3200" dirty="0"/>
              <a:t>Mark scheme A-level Paper </a:t>
            </a:r>
            <a:r>
              <a:rPr lang="en-GB" sz="3200" dirty="0" smtClean="0"/>
              <a:t>3 – C&amp;D, T&amp;M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Question </a:t>
            </a:r>
            <a:r>
              <a:rPr lang="en-GB" dirty="0"/>
              <a:t>1 for 4 marks , outline 2 </a:t>
            </a:r>
            <a:r>
              <a:rPr lang="en-GB" dirty="0">
                <a:solidFill>
                  <a:srgbClr val="7030A0"/>
                </a:solidFill>
              </a:rPr>
              <a:t>factors</a:t>
            </a:r>
          </a:p>
          <a:p>
            <a:r>
              <a:rPr lang="en-GB" dirty="0" smtClean="0"/>
              <a:t>Question </a:t>
            </a:r>
            <a:r>
              <a:rPr lang="en-GB" dirty="0"/>
              <a:t>2 for 6 marks, outline 3 </a:t>
            </a:r>
            <a:r>
              <a:rPr lang="en-GB" dirty="0">
                <a:solidFill>
                  <a:srgbClr val="7030A0"/>
                </a:solidFill>
              </a:rPr>
              <a:t>reasons</a:t>
            </a:r>
          </a:p>
          <a:p>
            <a:r>
              <a:rPr lang="en-GB" dirty="0" smtClean="0"/>
              <a:t>Question </a:t>
            </a:r>
            <a:r>
              <a:rPr lang="en-GB" dirty="0"/>
              <a:t>3 for 10 marks analyse 2 </a:t>
            </a:r>
            <a:r>
              <a:rPr lang="en-GB" dirty="0" smtClean="0">
                <a:solidFill>
                  <a:srgbClr val="7030A0"/>
                </a:solidFill>
              </a:rPr>
              <a:t>reasons</a:t>
            </a:r>
          </a:p>
          <a:p>
            <a:pPr marL="0" indent="0">
              <a:buNone/>
            </a:pPr>
            <a:r>
              <a:rPr lang="en-GB" dirty="0" smtClean="0"/>
              <a:t>Question </a:t>
            </a:r>
            <a:r>
              <a:rPr lang="en-GB" dirty="0"/>
              <a:t>4 for 30 marks, apply and evaluate. This question has 6 levels </a:t>
            </a:r>
            <a:r>
              <a:rPr lang="en-GB" dirty="0" smtClean="0"/>
              <a:t>of response </a:t>
            </a:r>
            <a:r>
              <a:rPr lang="en-GB" dirty="0"/>
              <a:t>in the mark </a:t>
            </a:r>
            <a:r>
              <a:rPr lang="en-GB" dirty="0" smtClean="0"/>
              <a:t>scheme</a:t>
            </a:r>
            <a:r>
              <a:rPr lang="en-GB" dirty="0"/>
              <a:t>. </a:t>
            </a:r>
            <a:r>
              <a:rPr lang="en-GB" dirty="0" smtClean="0"/>
              <a:t>There are key </a:t>
            </a:r>
            <a:r>
              <a:rPr lang="en-GB" dirty="0"/>
              <a:t>descriptors for each </a:t>
            </a:r>
            <a:r>
              <a:rPr lang="en-GB" dirty="0" smtClean="0"/>
              <a:t>skill e.g. AO1, AO2, AO3.</a:t>
            </a:r>
            <a:endParaRPr lang="en-GB" dirty="0"/>
          </a:p>
          <a:p>
            <a:r>
              <a:rPr lang="en-GB" dirty="0" smtClean="0"/>
              <a:t>Question </a:t>
            </a:r>
            <a:r>
              <a:rPr lang="en-GB" dirty="0"/>
              <a:t>5 for 10 marks, outline and explain</a:t>
            </a:r>
          </a:p>
          <a:p>
            <a:r>
              <a:rPr lang="en-GB" dirty="0" smtClean="0"/>
              <a:t>Question </a:t>
            </a:r>
            <a:r>
              <a:rPr lang="en-GB" dirty="0"/>
              <a:t>6 for 20 marks, apply and </a:t>
            </a:r>
            <a:r>
              <a:rPr lang="en-GB" dirty="0" smtClean="0"/>
              <a:t>evaluate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/>
              <a:t>the extended answers the mark allocation is as follows:</a:t>
            </a:r>
          </a:p>
          <a:p>
            <a:r>
              <a:rPr lang="en-GB" dirty="0" smtClean="0"/>
              <a:t>Question </a:t>
            </a:r>
            <a:r>
              <a:rPr lang="en-GB" dirty="0"/>
              <a:t>3, AO1 3, AO2 4, AO3 </a:t>
            </a:r>
            <a:r>
              <a:rPr lang="en-GB" dirty="0" smtClean="0"/>
              <a:t>3 – note: more AO2 marks</a:t>
            </a:r>
            <a:endParaRPr lang="en-GB" dirty="0"/>
          </a:p>
          <a:p>
            <a:r>
              <a:rPr lang="en-GB" dirty="0"/>
              <a:t>Question 4 AO1 12,AO2 9, AO3 9</a:t>
            </a:r>
          </a:p>
          <a:p>
            <a:r>
              <a:rPr lang="en-GB" dirty="0"/>
              <a:t>Question 5 AO1 5, AO2 3, AO3 2</a:t>
            </a:r>
          </a:p>
          <a:p>
            <a:r>
              <a:rPr lang="en-GB" dirty="0"/>
              <a:t>Question 6 AO1 8, AO2 6, AO3 </a:t>
            </a:r>
            <a:r>
              <a:rPr lang="en-GB" dirty="0" smtClean="0"/>
              <a:t>6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total for the paper the marks subdivide AO1 38, AO2 22, AO3 </a:t>
            </a:r>
            <a:r>
              <a:rPr lang="en-GB" dirty="0" smtClean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00481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en-GB" dirty="0" smtClean="0"/>
              <a:t>What do the exam commands mean?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764704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• </a:t>
            </a:r>
            <a:r>
              <a:rPr lang="en-GB" sz="2400" dirty="0">
                <a:solidFill>
                  <a:srgbClr val="FF0000"/>
                </a:solidFill>
              </a:rPr>
              <a:t>OUTLINE</a:t>
            </a:r>
            <a:r>
              <a:rPr lang="en-GB" sz="2400" dirty="0"/>
              <a:t> means to set out the main </a:t>
            </a:r>
            <a:r>
              <a:rPr lang="en-GB" sz="2400" dirty="0" smtClean="0"/>
              <a:t>characteristics - Outlining </a:t>
            </a:r>
            <a:r>
              <a:rPr lang="en-GB" sz="2400" dirty="0"/>
              <a:t>2 or 3 factors or reasons, for 4 or 6 marks, should only require a sentence or two on each. </a:t>
            </a:r>
            <a:endParaRPr lang="en-GB" sz="2400" dirty="0" smtClean="0"/>
          </a:p>
          <a:p>
            <a:r>
              <a:rPr lang="en-GB" sz="2400" dirty="0" smtClean="0"/>
              <a:t>• </a:t>
            </a:r>
            <a:r>
              <a:rPr lang="en-GB" sz="2400" dirty="0">
                <a:solidFill>
                  <a:srgbClr val="FF0000"/>
                </a:solidFill>
              </a:rPr>
              <a:t>OUTLINE</a:t>
            </a:r>
            <a:r>
              <a:rPr lang="en-GB" sz="2400" dirty="0"/>
              <a:t> and </a:t>
            </a:r>
            <a:r>
              <a:rPr lang="en-GB" sz="2400" dirty="0">
                <a:solidFill>
                  <a:srgbClr val="FF0000"/>
                </a:solidFill>
              </a:rPr>
              <a:t>EXPLAIN</a:t>
            </a:r>
            <a:r>
              <a:rPr lang="en-GB" sz="2400" dirty="0"/>
              <a:t> means to set out the main characteristics and develop these </a:t>
            </a:r>
            <a:r>
              <a:rPr lang="en-GB" sz="2400" dirty="0" smtClean="0"/>
              <a:t>purposes or </a:t>
            </a:r>
            <a:r>
              <a:rPr lang="en-GB" sz="2400" dirty="0"/>
              <a:t>reasons. For each reason probably a paragraph is required. </a:t>
            </a:r>
            <a:endParaRPr lang="en-GB" sz="2400" dirty="0" smtClean="0"/>
          </a:p>
          <a:p>
            <a:r>
              <a:rPr lang="en-GB" sz="2400" dirty="0" smtClean="0"/>
              <a:t>• </a:t>
            </a:r>
            <a:r>
              <a:rPr lang="en-GB" sz="2400" dirty="0">
                <a:solidFill>
                  <a:srgbClr val="FF0000"/>
                </a:solidFill>
              </a:rPr>
              <a:t>APPLYING MATERIAL FROM AN ITEM </a:t>
            </a:r>
            <a:r>
              <a:rPr lang="en-GB" sz="2400" dirty="0"/>
              <a:t>is used as a preface to a command telling students to draw on material from a selected piece of information provided as part of the exam question. The key here is relevance. How appropriate is the selection and presentation of knowledge to the question posed? </a:t>
            </a:r>
            <a:endParaRPr lang="en-GB" sz="2400" dirty="0" smtClean="0"/>
          </a:p>
          <a:p>
            <a:r>
              <a:rPr lang="en-GB" sz="2800" b="1" dirty="0" smtClean="0"/>
              <a:t>• </a:t>
            </a:r>
            <a:r>
              <a:rPr lang="en-GB" sz="2800" dirty="0">
                <a:solidFill>
                  <a:srgbClr val="FF0000"/>
                </a:solidFill>
              </a:rPr>
              <a:t>ANALYSE</a:t>
            </a:r>
            <a:r>
              <a:rPr lang="en-GB" sz="2800" dirty="0"/>
              <a:t> </a:t>
            </a:r>
            <a:r>
              <a:rPr lang="en-GB" sz="2400" dirty="0"/>
              <a:t>means to separate information into components and identify their characteristics. It is the ability to discuss in detail such things as a study or a sociological concept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 • </a:t>
            </a:r>
            <a:r>
              <a:rPr lang="en-GB" sz="2400" dirty="0">
                <a:solidFill>
                  <a:srgbClr val="FF0000"/>
                </a:solidFill>
              </a:rPr>
              <a:t>E</a:t>
            </a:r>
            <a:r>
              <a:rPr lang="en-GB" sz="2400" dirty="0" smtClean="0">
                <a:solidFill>
                  <a:srgbClr val="FF0000"/>
                </a:solidFill>
              </a:rPr>
              <a:t>VALUATE</a:t>
            </a:r>
            <a:r>
              <a:rPr lang="en-GB" sz="2400" dirty="0" smtClean="0"/>
              <a:t> </a:t>
            </a:r>
            <a:r>
              <a:rPr lang="en-GB" sz="2400" dirty="0"/>
              <a:t>means to judge from available evidence.</a:t>
            </a:r>
          </a:p>
        </p:txBody>
      </p:sp>
    </p:spTree>
    <p:extLst>
      <p:ext uri="{BB962C8B-B14F-4D97-AF65-F5344CB8AC3E}">
        <p14:creationId xmlns:p14="http://schemas.microsoft.com/office/powerpoint/2010/main" val="304018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818" y="0"/>
            <a:ext cx="9170818" cy="5486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3200" b="1" u="sng" dirty="0" smtClean="0"/>
              <a:t>A LEVEL - Deconstructing the Exam Question</a:t>
            </a:r>
            <a:endParaRPr lang="en-GB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‘Command’ </a:t>
            </a:r>
            <a:r>
              <a:rPr lang="en-GB" dirty="0"/>
              <a:t>words in questions are important, but </a:t>
            </a:r>
            <a:r>
              <a:rPr lang="en-GB" dirty="0" smtClean="0"/>
              <a:t>…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… so are words which set the context for a specific </a:t>
            </a:r>
            <a:r>
              <a:rPr lang="en-GB" dirty="0" smtClean="0"/>
              <a:t>question</a:t>
            </a:r>
            <a:endParaRPr lang="en-GB" dirty="0"/>
          </a:p>
          <a:p>
            <a:r>
              <a:rPr lang="en-GB" dirty="0"/>
              <a:t>Look out for questions such as</a:t>
            </a:r>
            <a:r>
              <a:rPr lang="en-GB" dirty="0" smtClean="0"/>
              <a:t>: ‘</a:t>
            </a:r>
            <a:r>
              <a:rPr lang="en-GB" dirty="0"/>
              <a:t>Assess the contribution of …to our understanding of … </a:t>
            </a:r>
            <a:r>
              <a:rPr lang="en-GB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</a:t>
            </a:r>
            <a:r>
              <a:rPr lang="en-GB" dirty="0">
                <a:solidFill>
                  <a:srgbClr val="FF0000"/>
                </a:solidFill>
              </a:rPr>
              <a:t>. ’</a:t>
            </a:r>
          </a:p>
          <a:p>
            <a:r>
              <a:rPr lang="en-GB" dirty="0" smtClean="0"/>
              <a:t>‘</a:t>
            </a:r>
            <a:r>
              <a:rPr lang="en-GB" dirty="0"/>
              <a:t>Does this approach still help our understanding of … today?’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Students often fail to answer the whole question, a result of the ‘diving straight in’ syndrome / failure to take time to plan responses</a:t>
            </a:r>
          </a:p>
          <a:p>
            <a:endParaRPr lang="en-GB" dirty="0"/>
          </a:p>
          <a:p>
            <a:r>
              <a:rPr lang="en-GB" dirty="0"/>
              <a:t>Small words can be important e.g.  </a:t>
            </a:r>
            <a:r>
              <a:rPr lang="en-GB" dirty="0" smtClean="0"/>
              <a:t> ‘</a:t>
            </a: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and </a:t>
            </a: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amounts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of crime’, ‘functionalist </a:t>
            </a: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and </a:t>
            </a: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</a:t>
            </a:r>
            <a:r>
              <a:rPr lang="en-GB" dirty="0"/>
              <a:t>’</a:t>
            </a:r>
          </a:p>
          <a:p>
            <a:endParaRPr lang="en-GB" dirty="0"/>
          </a:p>
          <a:p>
            <a:r>
              <a:rPr lang="en-GB" dirty="0"/>
              <a:t>Another small word – ‘</a:t>
            </a: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</a:t>
            </a:r>
            <a:r>
              <a:rPr lang="en-GB" dirty="0"/>
              <a:t>’ – answers that are “timeless” limit the </a:t>
            </a:r>
            <a:r>
              <a:rPr lang="en-GB" dirty="0" smtClean="0"/>
              <a:t>AO3 </a:t>
            </a:r>
            <a:r>
              <a:rPr lang="en-GB" dirty="0"/>
              <a:t>marks as they do not address the whole question 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A grade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students do not take positions stated in quotes as a ‘given’, but ‘question the question</a:t>
            </a:r>
            <a:r>
              <a:rPr lang="en-GB" dirty="0" smtClean="0">
                <a:solidFill>
                  <a:srgbClr val="FF0000"/>
                </a:solidFill>
              </a:rPr>
              <a:t>’ and ‘question the item</a:t>
            </a:r>
            <a:r>
              <a:rPr lang="en-GB" dirty="0" smtClean="0">
                <a:solidFill>
                  <a:srgbClr val="FF0000"/>
                </a:solidFill>
              </a:rPr>
              <a:t>’- look for the “HOOKS” 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68595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02559a0-822c-4b4f-a6ba-f1a5221561e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2A99670292B1E14DBE9FE3D16419C643" ma:contentTypeVersion="1" ma:contentTypeDescription="Create a new PowerPoint document" ma:contentTypeScope="" ma:versionID="1bcd93499e694cdd76fce4f16b79cf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0B896A-E8DE-4262-9CBB-28FFD46533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99A98B-F57E-4746-994C-46045BDD411E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4A5E44E-70CA-422E-93EF-380520BE02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1574</Words>
  <Application>Microsoft Office PowerPoint</Application>
  <PresentationFormat>On-screen Show (4:3)</PresentationFormat>
  <Paragraphs>140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A Level A grade – understanding the examiner </vt:lpstr>
      <vt:lpstr>How will you be assessed for each paper?</vt:lpstr>
      <vt:lpstr>Mark scheme - A-level Paper 1 (Education, theory and methods)</vt:lpstr>
      <vt:lpstr>How will you be assessed for each paper?</vt:lpstr>
      <vt:lpstr>Mark scheme - A-level Paper 2 </vt:lpstr>
      <vt:lpstr>How will you be assessed for each paper?</vt:lpstr>
      <vt:lpstr>Mark scheme A-level Paper 3 – C&amp;D, T&amp;M</vt:lpstr>
      <vt:lpstr>What do the exam commands mean?</vt:lpstr>
      <vt:lpstr>A LEVEL - Deconstructing the Exam Question</vt:lpstr>
      <vt:lpstr>Preparing for your A level exams</vt:lpstr>
      <vt:lpstr>Developing AO2 in extended responses </vt:lpstr>
      <vt:lpstr>Consider the example essay </vt:lpstr>
      <vt:lpstr>https://staff.godalming.ac.uk/SocSci/Sociology/Sociology%20Documents/-%20SEF%20Documents/A%20grade%20workshop%20sessions/session%202-%20Example%20B%20grade%20answer.docx </vt:lpstr>
      <vt:lpstr>Any questions?</vt:lpstr>
    </vt:vector>
  </TitlesOfParts>
  <Company>Ernest Bevin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Ernest Bevin College</dc:creator>
  <cp:lastModifiedBy>Sarah Fassam</cp:lastModifiedBy>
  <cp:revision>31</cp:revision>
  <cp:lastPrinted>2019-02-20T12:29:26Z</cp:lastPrinted>
  <dcterms:created xsi:type="dcterms:W3CDTF">2016-06-09T13:04:42Z</dcterms:created>
  <dcterms:modified xsi:type="dcterms:W3CDTF">2019-03-05T13:33:02Z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0x010100EA90949D6391244A906844C304818D4E002A99670292B1E14DBE9FE3D16419C643</vt:lpwstr>
  </property>
</Properties>
</file>