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 Grade session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Session three: Application and evaluation skills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66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 the examiners reports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There is a lot of content, focus on the highlighted sections.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Based on the reports </a:t>
            </a:r>
          </a:p>
          <a:p>
            <a:pPr marL="0" indent="0">
              <a:buNone/>
            </a:pPr>
            <a:r>
              <a:rPr lang="en-GB" dirty="0" smtClean="0"/>
              <a:t>What would be three top tips you would give to students sitting the exam this year?</a:t>
            </a:r>
          </a:p>
          <a:p>
            <a:pPr marL="0" indent="0">
              <a:buNone/>
            </a:pPr>
            <a:r>
              <a:rPr lang="en-GB" dirty="0" smtClean="0"/>
              <a:t>E.G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22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Examiner feedback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‘Failing to answer the given question’</a:t>
            </a:r>
          </a:p>
          <a:p>
            <a:r>
              <a:rPr lang="en-GB" dirty="0"/>
              <a:t>Students need to focus on the set question. What you write must be </a:t>
            </a:r>
            <a:r>
              <a:rPr lang="en-GB" b="1" dirty="0"/>
              <a:t>relevant </a:t>
            </a:r>
            <a:r>
              <a:rPr lang="en-GB" dirty="0"/>
              <a:t>and linked to the question set. You should use </a:t>
            </a:r>
            <a:r>
              <a:rPr lang="en-GB" b="1" dirty="0"/>
              <a:t>‘</a:t>
            </a:r>
            <a:r>
              <a:rPr lang="en-GB" b="1" dirty="0">
                <a:solidFill>
                  <a:srgbClr val="FF0000"/>
                </a:solidFill>
              </a:rPr>
              <a:t>signposts’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to direct your readers to help them understand where your answer is going. Introductions are vital to show your examiners that you have read a question properly. Answers must also be </a:t>
            </a:r>
            <a:r>
              <a:rPr lang="en-GB" b="1" dirty="0"/>
              <a:t>structured </a:t>
            </a:r>
            <a:r>
              <a:rPr lang="en-GB" dirty="0"/>
              <a:t>to answer questions effectively.</a:t>
            </a:r>
          </a:p>
          <a:p>
            <a:pPr marL="0" indent="0">
              <a:buNone/>
            </a:pPr>
            <a:r>
              <a:rPr lang="en-GB" b="1" dirty="0"/>
              <a:t>‘Saturation bombing’</a:t>
            </a:r>
          </a:p>
          <a:p>
            <a:r>
              <a:rPr lang="en-GB" dirty="0"/>
              <a:t>Students cram their answers with all they know on a topic. Usually very descriptive, but not focusing on questions set. Relevancy is unclear. Students need to be more selective and know what to leave out and what to keep in.</a:t>
            </a:r>
          </a:p>
          <a:p>
            <a:pPr marL="0" indent="0">
              <a:buNone/>
            </a:pPr>
            <a:r>
              <a:rPr lang="en-GB" b="1" dirty="0"/>
              <a:t>‘Ignoring action words’</a:t>
            </a:r>
          </a:p>
          <a:p>
            <a:r>
              <a:rPr lang="en-GB" dirty="0"/>
              <a:t>Students do not read questions carefully. They ignore the key words in a question which are designed to flavour the nature of an answer. Students can also fail to define and explore key words in essay titles.</a:t>
            </a:r>
          </a:p>
          <a:p>
            <a:pPr marL="0" indent="0">
              <a:buNone/>
            </a:pPr>
            <a:r>
              <a:rPr lang="en-GB" b="1" dirty="0"/>
              <a:t>‘Lack of illustration’</a:t>
            </a:r>
          </a:p>
          <a:p>
            <a:r>
              <a:rPr lang="en-GB" dirty="0"/>
              <a:t>Students fail to support points with evidence.</a:t>
            </a:r>
          </a:p>
          <a:p>
            <a:pPr marL="0" indent="0">
              <a:buNone/>
            </a:pPr>
            <a:r>
              <a:rPr lang="en-GB" b="1" dirty="0"/>
              <a:t>‘Lack of structure’</a:t>
            </a:r>
          </a:p>
          <a:p>
            <a:r>
              <a:rPr lang="en-GB" dirty="0"/>
              <a:t>Students appear to present points in a jumbled fashion and lack clarity and direction in answers. They do not organise points in a systematic way. Planning is absent and answers are confused as a result.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skills in Sociology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Application ( A02) marks are often ignored in Sociology. </a:t>
            </a:r>
          </a:p>
          <a:p>
            <a:pPr marL="0" indent="0">
              <a:buNone/>
            </a:pPr>
            <a:r>
              <a:rPr lang="en-GB" dirty="0" smtClean="0"/>
              <a:t>Most potential A/ A* grade students don’t achieve their grades because of a lack of application</a:t>
            </a:r>
            <a:r>
              <a:rPr lang="en-GB" dirty="0" smtClean="0">
                <a:solidFill>
                  <a:srgbClr val="FF0000"/>
                </a:solidFill>
              </a:rPr>
              <a:t> not </a:t>
            </a:r>
            <a:r>
              <a:rPr lang="en-GB" dirty="0" smtClean="0"/>
              <a:t>knowledge. </a:t>
            </a:r>
          </a:p>
          <a:p>
            <a:pPr marL="0" indent="0">
              <a:buNone/>
            </a:pPr>
            <a:r>
              <a:rPr lang="en-GB" u="sng" dirty="0" smtClean="0">
                <a:solidFill>
                  <a:srgbClr val="FF0000"/>
                </a:solidFill>
              </a:rPr>
              <a:t>What is application? </a:t>
            </a:r>
          </a:p>
          <a:p>
            <a:r>
              <a:rPr lang="en-GB" dirty="0"/>
              <a:t>Application is the way that you </a:t>
            </a:r>
            <a:r>
              <a:rPr lang="en-GB" dirty="0">
                <a:solidFill>
                  <a:srgbClr val="FF0000"/>
                </a:solidFill>
              </a:rPr>
              <a:t>‘use’ </a:t>
            </a:r>
            <a:r>
              <a:rPr lang="en-GB" dirty="0"/>
              <a:t>your knowledge/understanding to answer the question. This will involve how well you ‘plan’ and ‘structure’ your answer</a:t>
            </a:r>
            <a:r>
              <a:rPr lang="en-GB" dirty="0" smtClean="0"/>
              <a:t>.</a:t>
            </a:r>
          </a:p>
          <a:p>
            <a:r>
              <a:rPr lang="en-GB" dirty="0" smtClean="0"/>
              <a:t>It include the use of the items and interpretation of the exam questions.</a:t>
            </a:r>
          </a:p>
          <a:p>
            <a:r>
              <a:rPr lang="en-GB" dirty="0" smtClean="0"/>
              <a:t>It </a:t>
            </a:r>
            <a:r>
              <a:rPr lang="en-GB" dirty="0"/>
              <a:t>includes the way that you link points to a given question, in a selective way, not just writing all that you know on a topic in a disjointed and confused way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i="1" dirty="0" smtClean="0">
                <a:solidFill>
                  <a:srgbClr val="FF0000"/>
                </a:solidFill>
              </a:rPr>
              <a:t>Read the interpretation and application ladder to see how your answers are graded in relation to application. </a:t>
            </a:r>
            <a:endParaRPr lang="en-GB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54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Counter criticisms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counter criticism is the ability to critically assess a criticism.</a:t>
            </a:r>
          </a:p>
          <a:p>
            <a:pPr marL="0" indent="0">
              <a:buNone/>
            </a:pPr>
            <a:r>
              <a:rPr lang="en-GB" dirty="0" smtClean="0"/>
              <a:t>It adds depth to Evaluation and show the examiner you have the skills of an A grade student.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Point: </a:t>
            </a:r>
            <a:r>
              <a:rPr lang="en-GB" dirty="0" smtClean="0"/>
              <a:t>Functionalist views on meritocracy in education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Criticism: </a:t>
            </a:r>
            <a:r>
              <a:rPr lang="en-GB" dirty="0" smtClean="0"/>
              <a:t>Marxists views on the myth of meritocracy 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Criticism of the criticism: </a:t>
            </a:r>
            <a:r>
              <a:rPr lang="en-GB" dirty="0"/>
              <a:t>T</a:t>
            </a:r>
            <a:r>
              <a:rPr lang="en-GB" dirty="0" smtClean="0"/>
              <a:t>he myth of the myth of meritocracy </a:t>
            </a:r>
          </a:p>
        </p:txBody>
      </p:sp>
    </p:spTree>
    <p:extLst>
      <p:ext uri="{BB962C8B-B14F-4D97-AF65-F5344CB8AC3E}">
        <p14:creationId xmlns:p14="http://schemas.microsoft.com/office/powerpoint/2010/main" val="61216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</a:t>
            </a:r>
            <a:r>
              <a:rPr lang="en-GB" dirty="0" smtClean="0"/>
              <a:t>dentify the linking sentence and trigger words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Compare the two examples……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Example 1</a:t>
            </a:r>
          </a:p>
          <a:p>
            <a:pPr marL="0" indent="0">
              <a:buNone/>
            </a:pPr>
            <a:r>
              <a:rPr lang="en-GB" dirty="0" smtClean="0"/>
              <a:t>This is an example of a internal factors effecting gender and achievement.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An external factors affecting gender and achievement……………..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Example 2 </a:t>
            </a:r>
          </a:p>
          <a:p>
            <a:pPr marL="0" indent="0">
              <a:buNone/>
            </a:pPr>
            <a:r>
              <a:rPr lang="en-GB" dirty="0" smtClean="0"/>
              <a:t>This is an example as stated in item a of one internal factor which effects gender and achievement differences.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Alternatively to internal factors, Feminists Sociologists would argue that external factors can have a big impact on gender differences in achievement such as changing aspirations of girls a supporting study such as  Sue </a:t>
            </a:r>
            <a:r>
              <a:rPr lang="en-GB" dirty="0" err="1" smtClean="0"/>
              <a:t>sharpes</a:t>
            </a:r>
            <a:r>
              <a:rPr lang="en-GB" dirty="0" smtClean="0"/>
              <a:t> “ just like a girl” ………..</a:t>
            </a:r>
          </a:p>
        </p:txBody>
      </p:sp>
    </p:spTree>
    <p:extLst>
      <p:ext uri="{BB962C8B-B14F-4D97-AF65-F5344CB8AC3E}">
        <p14:creationId xmlns:p14="http://schemas.microsoft.com/office/powerpoint/2010/main" val="265040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Linking sentences and “ trigger words”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Both examples are accurate and applicable to the question.</a:t>
            </a:r>
          </a:p>
          <a:p>
            <a:pPr marL="0" indent="0">
              <a:buNone/>
            </a:pPr>
            <a:r>
              <a:rPr lang="en-GB" dirty="0" smtClean="0"/>
              <a:t>However the use of linking sentences stops essay becoming “ list like” it give the impression of a well thought out essay where each argument can be linked together rather than students just vomiting all their knowledge onto the page- </a:t>
            </a:r>
            <a:r>
              <a:rPr lang="en-GB" dirty="0" smtClean="0">
                <a:solidFill>
                  <a:srgbClr val="FF0000"/>
                </a:solidFill>
              </a:rPr>
              <a:t>a key skill of an A grade student. 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By using Trigger words this highlights to the examiner a certain skill is being used such </a:t>
            </a:r>
            <a:r>
              <a:rPr lang="en-GB" dirty="0" smtClean="0">
                <a:solidFill>
                  <a:srgbClr val="FF0000"/>
                </a:solidFill>
              </a:rPr>
              <a:t>as “ alternatively/ however/ in contrast”</a:t>
            </a:r>
            <a:r>
              <a:rPr lang="en-GB" dirty="0" smtClean="0"/>
              <a:t> all indicated potential</a:t>
            </a:r>
            <a:r>
              <a:rPr lang="en-GB" dirty="0" smtClean="0">
                <a:solidFill>
                  <a:srgbClr val="FF0000"/>
                </a:solidFill>
              </a:rPr>
              <a:t> A03 </a:t>
            </a:r>
            <a:r>
              <a:rPr lang="en-GB" dirty="0" smtClean="0"/>
              <a:t>evaluation.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“ </a:t>
            </a:r>
            <a:r>
              <a:rPr lang="en-GB" dirty="0" smtClean="0">
                <a:solidFill>
                  <a:srgbClr val="FF0000"/>
                </a:solidFill>
              </a:rPr>
              <a:t>an example of, to indicate, to support</a:t>
            </a:r>
            <a:r>
              <a:rPr lang="en-GB" dirty="0" smtClean="0"/>
              <a:t>” all indicates potential </a:t>
            </a:r>
            <a:r>
              <a:rPr lang="en-GB" dirty="0" smtClean="0">
                <a:solidFill>
                  <a:srgbClr val="FF0000"/>
                </a:solidFill>
              </a:rPr>
              <a:t>AO2</a:t>
            </a:r>
            <a:r>
              <a:rPr lang="en-GB" dirty="0" smtClean="0"/>
              <a:t> application.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00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E328BAF8B7EA4DAC36A17E681FA3F8" ma:contentTypeVersion="1" ma:contentTypeDescription="Create a new document." ma:contentTypeScope="" ma:versionID="e2b8d42467855ee928732718e0497da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B26417-9599-4D9C-854D-0F03A7E3695B}">
  <ds:schemaRefs>
    <ds:schemaRef ds:uri="http://www.w3.org/XML/1998/namespace"/>
    <ds:schemaRef ds:uri="http://schemas.microsoft.com/sharepoint/v3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A92CF0D-025B-4FC6-87F3-41564FE664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B79A43-D974-404B-8B51-4B8D260C6C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81</TotalTime>
  <Words>691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Garamond</vt:lpstr>
      <vt:lpstr>Savon</vt:lpstr>
      <vt:lpstr>A Grade session </vt:lpstr>
      <vt:lpstr>Read the examiners reports</vt:lpstr>
      <vt:lpstr>Examiner feedback </vt:lpstr>
      <vt:lpstr>Application skills in Sociology </vt:lpstr>
      <vt:lpstr>Counter criticisms </vt:lpstr>
      <vt:lpstr>Identify the linking sentence and trigger words </vt:lpstr>
      <vt:lpstr>Linking sentences and “ trigger words”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Grade session</dc:title>
  <dc:creator>Sarah Fassam</dc:creator>
  <cp:lastModifiedBy>Sarah Fassam</cp:lastModifiedBy>
  <cp:revision>9</cp:revision>
  <dcterms:created xsi:type="dcterms:W3CDTF">2019-03-05T15:24:03Z</dcterms:created>
  <dcterms:modified xsi:type="dcterms:W3CDTF">2019-03-13T13:28:15Z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0x010100F4E328BAF8B7EA4DAC36A17E681FA3F8</vt:lpwstr>
  </property>
</Properties>
</file>