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D6E9-D683-4567-8FD9-4675560E8A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D4B0-C839-4577-93A1-A4912A717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1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Casa de </a:t>
            </a:r>
            <a:r>
              <a:rPr lang="en-US" dirty="0" err="1" smtClean="0"/>
              <a:t>Bernarda</a:t>
            </a:r>
            <a:r>
              <a:rPr lang="en-US" dirty="0" smtClean="0"/>
              <a:t> Alba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Federico Garcia Lorca</a:t>
            </a:r>
          </a:p>
          <a:p>
            <a:endParaRPr lang="en-US" dirty="0"/>
          </a:p>
          <a:p>
            <a:r>
              <a:rPr lang="en-US" dirty="0" smtClean="0"/>
              <a:t>Study Guide Y12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6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Estudio de la obra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Estructura</a:t>
            </a:r>
            <a:r>
              <a:rPr lang="es-ES_tradnl" dirty="0">
                <a:sym typeface="Wingdings" panose="05000000000000000000" pitchFamily="2" charset="2"/>
              </a:rPr>
              <a:t> </a:t>
            </a:r>
            <a:r>
              <a:rPr lang="es-ES_tradnl" dirty="0" smtClean="0">
                <a:sym typeface="Wingdings" panose="05000000000000000000" pitchFamily="2" charset="2"/>
              </a:rPr>
              <a:t>de la obra (como se desarrolla cada acto).</a:t>
            </a:r>
          </a:p>
          <a:p>
            <a:r>
              <a:rPr lang="es-ES_tradnl" dirty="0" smtClean="0">
                <a:sym typeface="Wingdings" panose="05000000000000000000" pitchFamily="2" charset="2"/>
              </a:rPr>
              <a:t>Estilo</a:t>
            </a:r>
          </a:p>
          <a:p>
            <a:pPr lvl="1"/>
            <a:r>
              <a:rPr lang="es-ES_tradnl" dirty="0" smtClean="0">
                <a:sym typeface="Wingdings" panose="05000000000000000000" pitchFamily="2" charset="2"/>
              </a:rPr>
              <a:t>Lenguaje</a:t>
            </a:r>
          </a:p>
          <a:p>
            <a:pPr lvl="1"/>
            <a:r>
              <a:rPr lang="es-ES_tradnl" dirty="0" smtClean="0">
                <a:sym typeface="Wingdings" panose="05000000000000000000" pitchFamily="2" charset="2"/>
              </a:rPr>
              <a:t>Lenguaje de cada personaje. </a:t>
            </a:r>
          </a:p>
          <a:p>
            <a:endParaRPr lang="es-ES_tradnl" dirty="0" smtClean="0">
              <a:sym typeface="Wingdings" panose="05000000000000000000" pitchFamily="2" charset="2"/>
            </a:endParaRPr>
          </a:p>
          <a:p>
            <a:endParaRPr lang="es-ES_tradnl" dirty="0" smtClean="0">
              <a:sym typeface="Wingdings" panose="05000000000000000000" pitchFamily="2" charset="2"/>
            </a:endParaRPr>
          </a:p>
          <a:p>
            <a:endParaRPr lang="es-ES_tradnl" dirty="0" smtClean="0">
              <a:sym typeface="Wingdings" panose="05000000000000000000" pitchFamily="2" charset="2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787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TEMA PRINCIPAL Y TEMAS SECUNDARIOS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7" y="1433946"/>
            <a:ext cx="9164131" cy="50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Antecedentes Literarios: Generación del 27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 los años 20, irrumpen en España jóvenes poetas a los que se conoce como </a:t>
            </a:r>
            <a:r>
              <a:rPr lang="es-ES_tradnl" i="1" dirty="0" smtClean="0"/>
              <a:t>Generación del 27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Este grupo de poetas busca un “arte puro” e incluso un compromiso sociopolítico.</a:t>
            </a:r>
          </a:p>
          <a:p>
            <a:r>
              <a:rPr lang="es-ES_tradnl" dirty="0" smtClean="0"/>
              <a:t>Relaciones personales muy Fuertes, llamado </a:t>
            </a:r>
            <a:r>
              <a:rPr lang="es-ES_tradnl" i="1" dirty="0" smtClean="0"/>
              <a:t>Generación de la Amistad.</a:t>
            </a:r>
          </a:p>
          <a:p>
            <a:r>
              <a:rPr lang="es-ES_tradnl" dirty="0" smtClean="0"/>
              <a:t>Colaboran con las revistas mas importantes del momento, La Revista de Occidente y la Gaceta literaria y fundan otras como Litoral.</a:t>
            </a:r>
          </a:p>
          <a:p>
            <a:r>
              <a:rPr lang="es-ES_tradnl" dirty="0" smtClean="0"/>
              <a:t>Semejanza de formación los dirige a ideales estéticos muy similares.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665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Temas principales: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La ciudad </a:t>
            </a:r>
            <a:r>
              <a:rPr lang="es-ES_tradnl" dirty="0" smtClean="0"/>
              <a:t>como símbolo del universo. Ciudad vanguardista pero también lugar problemático.</a:t>
            </a:r>
          </a:p>
          <a:p>
            <a:r>
              <a:rPr lang="es-ES_tradnl" b="1" dirty="0" smtClean="0"/>
              <a:t>La naturaleza </a:t>
            </a:r>
            <a:r>
              <a:rPr lang="es-ES_tradnl" dirty="0" smtClean="0"/>
              <a:t>cambia totalmente, se transmite de forma simbólica, asociada a recuerdos de la infancia. </a:t>
            </a:r>
          </a:p>
          <a:p>
            <a:r>
              <a:rPr lang="es-ES_tradnl" b="1" dirty="0" smtClean="0"/>
              <a:t>El amor </a:t>
            </a:r>
            <a:r>
              <a:rPr lang="es-ES_tradnl" dirty="0" smtClean="0"/>
              <a:t>cobra una nueva perspectiva. Recupera su sentido simbólico.</a:t>
            </a:r>
          </a:p>
          <a:p>
            <a:r>
              <a:rPr lang="es-ES_tradnl" b="1" dirty="0" smtClean="0"/>
              <a:t>La tradición popular </a:t>
            </a:r>
            <a:r>
              <a:rPr lang="es-ES_tradnl" dirty="0" smtClean="0"/>
              <a:t>vuelve a estar presente. </a:t>
            </a:r>
          </a:p>
          <a:p>
            <a:r>
              <a:rPr lang="es-ES_tradnl" b="1" dirty="0" smtClean="0"/>
              <a:t>El compromiso</a:t>
            </a:r>
            <a:r>
              <a:rPr lang="es-ES_tradnl" dirty="0" smtClean="0"/>
              <a:t>, con el arte o con el hombre y la política, común en los hombres de la generación del 27.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806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ariodecultura.com.ar/cm/wp-content/uploads/2014/12/autores-27-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2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Generacion</a:t>
            </a:r>
            <a:r>
              <a:rPr lang="es-ES_tradnl" dirty="0" smtClean="0"/>
              <a:t> del 27</a:t>
            </a:r>
            <a:endParaRPr lang="es-ES_tradnl" dirty="0"/>
          </a:p>
        </p:txBody>
      </p:sp>
      <p:pic>
        <p:nvPicPr>
          <p:cNvPr id="2050" name="Picture 2" descr="http://cvc.cervantes.es/img/jardiel/jardiel_generacion27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19" y="1409576"/>
            <a:ext cx="6335395" cy="47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teatro en los años treinta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8070" cy="3639993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La Segunda República apoya el teatro. Surgen el </a:t>
            </a:r>
            <a:r>
              <a:rPr lang="es-ES_tradnl" i="1" dirty="0" smtClean="0"/>
              <a:t>Teatro del puebl</a:t>
            </a:r>
            <a:r>
              <a:rPr lang="es-ES_tradnl" dirty="0" smtClean="0"/>
              <a:t>o y el </a:t>
            </a:r>
            <a:r>
              <a:rPr lang="es-ES_tradnl" i="1" dirty="0" smtClean="0"/>
              <a:t>Teatro de las Misiones Pedagógicas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Los teatros universitarios extendieron la cultura por los pueblos.</a:t>
            </a:r>
          </a:p>
          <a:p>
            <a:r>
              <a:rPr lang="es-ES_tradnl" dirty="0" smtClean="0"/>
              <a:t>Grupos de teatro como </a:t>
            </a:r>
            <a:r>
              <a:rPr lang="es-ES_tradnl" i="1" dirty="0" smtClean="0"/>
              <a:t>La Barraca</a:t>
            </a:r>
            <a:r>
              <a:rPr lang="es-ES_tradnl" dirty="0" smtClean="0"/>
              <a:t>, alcanzaron cierto éxit</a:t>
            </a:r>
            <a:r>
              <a:rPr lang="es-ES_tradnl" dirty="0"/>
              <a:t>o</a:t>
            </a:r>
            <a:r>
              <a:rPr lang="es-ES_tradnl" dirty="0" smtClean="0"/>
              <a:t> popular. </a:t>
            </a:r>
          </a:p>
          <a:p>
            <a:r>
              <a:rPr lang="es-ES_tradnl" dirty="0" smtClean="0"/>
              <a:t>La misión de la Barraca consistía en llevar el teatro clásico por los pueblos de España. </a:t>
            </a:r>
            <a:endParaRPr lang="es-ES_tradnl" dirty="0"/>
          </a:p>
        </p:txBody>
      </p:sp>
      <p:pic>
        <p:nvPicPr>
          <p:cNvPr id="3074" name="Picture 2" descr="http://www.juntadeandalucia.es/culturaydeporte/cdaea/imagenes/fondos/carteles/laBarra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70" y="1392382"/>
            <a:ext cx="3272914" cy="457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2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1.granadadigital.es/wp-content/uploads/2013/10/lorca_81676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04" y="3449781"/>
            <a:ext cx="4853896" cy="33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688" y="132052"/>
            <a:ext cx="5264727" cy="881784"/>
          </a:xfrm>
        </p:spPr>
        <p:txBody>
          <a:bodyPr/>
          <a:lstStyle/>
          <a:p>
            <a:r>
              <a:rPr lang="es-ES_tradnl" dirty="0" smtClean="0"/>
              <a:t>Federico García Lorca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0" y="1013836"/>
            <a:ext cx="8472055" cy="5320145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Nació en Granada el 5 de junio de 1898.</a:t>
            </a:r>
          </a:p>
          <a:p>
            <a:r>
              <a:rPr lang="es-ES_tradnl" dirty="0" smtClean="0"/>
              <a:t>Estudió Filosofía, Letras y Derecho en la Universidad de Granada.</a:t>
            </a:r>
          </a:p>
          <a:p>
            <a:r>
              <a:rPr lang="es-ES_tradnl" dirty="0" smtClean="0"/>
              <a:t>En 1919 se traslada a Madrid donde vivió en la Residencia de Estudiantes donde conoció a Dalí y otros artistas de la Generación del 27.</a:t>
            </a:r>
          </a:p>
          <a:p>
            <a:r>
              <a:rPr lang="es-ES_tradnl" dirty="0" smtClean="0"/>
              <a:t>En 1929 viajó a Nueva York como estudiante en la universidad de Columbia. </a:t>
            </a:r>
          </a:p>
          <a:p>
            <a:r>
              <a:rPr lang="es-ES_tradnl" dirty="0" smtClean="0"/>
              <a:t>Durante la República dirigió el grupo de teatro </a:t>
            </a:r>
            <a:r>
              <a:rPr lang="es-ES_tradnl" i="1" dirty="0" smtClean="0"/>
              <a:t>La Barraca.</a:t>
            </a:r>
          </a:p>
          <a:p>
            <a:r>
              <a:rPr lang="es-ES_tradnl" dirty="0" smtClean="0"/>
              <a:t>En agosto de 1936, poco después de haber comenzado la Guerra Civil, Lorca fue detenido y fusilado por ser homosexual cerca de Granada. </a:t>
            </a:r>
            <a:endParaRPr lang="es-ES_tradnl" dirty="0"/>
          </a:p>
        </p:txBody>
      </p:sp>
      <p:pic>
        <p:nvPicPr>
          <p:cNvPr id="4100" name="Picture 4" descr="http://www.poetasandaluces.com/imagenespoetas/5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590" y="914400"/>
            <a:ext cx="2535380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Casa de Bernarda Alba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Última obra dramática escrita por Federico García Lorca, finalizada en junio de 1936, es la mejor obra de la producción dramática de Lorca.</a:t>
            </a:r>
          </a:p>
          <a:p>
            <a:r>
              <a:rPr lang="es-ES_tradnl" dirty="0" smtClean="0"/>
              <a:t>La obra fue estrenada en Argentina en 1945 y no pudo ser representada en España hasta 1964.</a:t>
            </a:r>
          </a:p>
          <a:p>
            <a:r>
              <a:rPr lang="es-ES_tradnl" dirty="0" smtClean="0"/>
              <a:t>La obra transcurre en las obsesiones y en la personalidad conflictiva de un grupo de mujeres, obligadas a vivir encerradas. </a:t>
            </a:r>
          </a:p>
          <a:p>
            <a:r>
              <a:rPr lang="es-ES_tradnl" dirty="0" smtClean="0"/>
              <a:t>Drama sobre la realidad humana.</a:t>
            </a:r>
          </a:p>
          <a:p>
            <a:r>
              <a:rPr lang="es-ES_tradnl" dirty="0" smtClean="0"/>
              <a:t>La mayoría de la obra transcurre dentro de la casa, las relaciones que se establecen entre los personajes provocan el drama.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967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Estudio de </a:t>
            </a:r>
            <a:r>
              <a:rPr lang="es-ES_tradnl" smtClean="0"/>
              <a:t>la obra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Género de la obra </a:t>
            </a:r>
            <a:r>
              <a:rPr lang="es-ES_tradnl" dirty="0" smtClean="0">
                <a:sym typeface="Wingdings" panose="05000000000000000000" pitchFamily="2" charset="2"/>
              </a:rPr>
              <a:t> es un drama en el sentido estricto? Qu</a:t>
            </a:r>
            <a:r>
              <a:rPr lang="es-ES_tradnl" dirty="0"/>
              <a:t>é</a:t>
            </a:r>
            <a:r>
              <a:rPr lang="es-ES_tradnl" dirty="0" smtClean="0">
                <a:sym typeface="Wingdings" panose="05000000000000000000" pitchFamily="2" charset="2"/>
              </a:rPr>
              <a:t> refleja exactamente la obra? </a:t>
            </a:r>
          </a:p>
          <a:p>
            <a:r>
              <a:rPr lang="es-ES_tradnl" dirty="0" smtClean="0">
                <a:sym typeface="Wingdings" panose="05000000000000000000" pitchFamily="2" charset="2"/>
              </a:rPr>
              <a:t>Tema principal y Temas secundarios. (continuado más adelante)</a:t>
            </a:r>
          </a:p>
          <a:p>
            <a:r>
              <a:rPr lang="es-ES_tradnl" dirty="0" smtClean="0">
                <a:sym typeface="Wingdings" panose="05000000000000000000" pitchFamily="2" charset="2"/>
              </a:rPr>
              <a:t>Tiempo de la obra</a:t>
            </a:r>
          </a:p>
          <a:p>
            <a:pPr lvl="1"/>
            <a:r>
              <a:rPr lang="es-ES_tradnl" dirty="0" smtClean="0">
                <a:sym typeface="Wingdings" panose="05000000000000000000" pitchFamily="2" charset="2"/>
              </a:rPr>
              <a:t>Actos, cuando transcurren?</a:t>
            </a:r>
          </a:p>
          <a:p>
            <a:pPr lvl="1"/>
            <a:r>
              <a:rPr lang="es-ES_tradnl" dirty="0" smtClean="0">
                <a:sym typeface="Wingdings" panose="05000000000000000000" pitchFamily="2" charset="2"/>
              </a:rPr>
              <a:t>No solo tiempo cronológico, tiempo interior de la obra</a:t>
            </a:r>
          </a:p>
          <a:p>
            <a:r>
              <a:rPr lang="es-ES_tradnl" dirty="0" smtClean="0">
                <a:sym typeface="Wingdings" panose="05000000000000000000" pitchFamily="2" charset="2"/>
              </a:rPr>
              <a:t>Personajes</a:t>
            </a:r>
          </a:p>
          <a:p>
            <a:pPr lvl="1"/>
            <a:r>
              <a:rPr lang="es-ES_tradnl" dirty="0" smtClean="0">
                <a:sym typeface="Wingdings" panose="05000000000000000000" pitchFamily="2" charset="2"/>
              </a:rPr>
              <a:t>Caracterización de los personajes.</a:t>
            </a:r>
          </a:p>
          <a:p>
            <a:endParaRPr lang="es-ES_tradnl" dirty="0" smtClean="0">
              <a:sym typeface="Wingdings" panose="05000000000000000000" pitchFamily="2" charset="2"/>
            </a:endParaRPr>
          </a:p>
          <a:p>
            <a:endParaRPr lang="es-ES_tradnl" dirty="0" smtClean="0">
              <a:sym typeface="Wingdings" panose="05000000000000000000" pitchFamily="2" charset="2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391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AF8013-9218-4810-80DB-35B6DF0795B1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5ABD2B2-9F83-4FA4-8FBF-D8721AF43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CDAEC-E503-4AFB-83D4-071E0E762D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533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La Casa de Bernarda Alba</vt:lpstr>
      <vt:lpstr>Antecedentes Literarios: Generación del 27</vt:lpstr>
      <vt:lpstr>Temas principales:</vt:lpstr>
      <vt:lpstr>PowerPoint Presentation</vt:lpstr>
      <vt:lpstr>Generacion del 27</vt:lpstr>
      <vt:lpstr>El teatro en los años treinta </vt:lpstr>
      <vt:lpstr>Federico García Lorca </vt:lpstr>
      <vt:lpstr>La Casa de Bernarda Alba</vt:lpstr>
      <vt:lpstr>Estudio de la obra</vt:lpstr>
      <vt:lpstr>Estudio de la obra </vt:lpstr>
      <vt:lpstr>TEMA PRINCIPAL Y TEMAS SECUNDARIOS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de Bernarda Alba</dc:title>
  <dc:creator>Angel Vilchez</dc:creator>
  <cp:lastModifiedBy>Jennifer Pyburn</cp:lastModifiedBy>
  <cp:revision>7</cp:revision>
  <dcterms:created xsi:type="dcterms:W3CDTF">2015-09-16T03:00:11Z</dcterms:created>
  <dcterms:modified xsi:type="dcterms:W3CDTF">2019-04-01T07:25:52Z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