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8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85196" autoAdjust="0"/>
  </p:normalViewPr>
  <p:slideViewPr>
    <p:cSldViewPr snapToGrid="0">
      <p:cViewPr varScale="1">
        <p:scale>
          <a:sx n="62" d="100"/>
          <a:sy n="6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192F9-3BA4-48E9-B82D-73EC8D0F2F58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C3E1A-AC7D-420F-83BD-69140C71A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your</a:t>
            </a:r>
            <a:r>
              <a:rPr lang="en-GB" baseline="0" dirty="0" smtClean="0"/>
              <a:t> booklet notes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3E1A-AC7D-420F-83BD-69140C71AC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4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3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0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05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1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1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9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9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81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7BFD-4BC1-4076-9DC5-A93F471C4E20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EF98-1AF0-480F-A965-4BB852FFB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You will be given a theory to summarise.</a:t>
            </a:r>
          </a:p>
          <a:p>
            <a:r>
              <a:rPr lang="en-GB" dirty="0" smtClean="0"/>
              <a:t>Use the </a:t>
            </a:r>
            <a:r>
              <a:rPr lang="en-GB" dirty="0" err="1" smtClean="0"/>
              <a:t>powerpoint</a:t>
            </a:r>
            <a:r>
              <a:rPr lang="en-GB" dirty="0" smtClean="0"/>
              <a:t> slide as a starting point but you can go over into other pages.</a:t>
            </a:r>
          </a:p>
          <a:p>
            <a:r>
              <a:rPr lang="en-GB" dirty="0" smtClean="0"/>
              <a:t>The names on the slides are not exhaustive – you will probably find others.</a:t>
            </a:r>
          </a:p>
          <a:p>
            <a:r>
              <a:rPr lang="en-GB" dirty="0" smtClean="0"/>
              <a:t>As you go pick out key concepts that you will need to define on another slide (a slide for this is next).</a:t>
            </a:r>
          </a:p>
          <a:p>
            <a:r>
              <a:rPr lang="en-GB" dirty="0" smtClean="0"/>
              <a:t>Use relevant notes for family, stratification, education and crime. You also must use p.370-403 of Browne. Relevant pages for textbooks will be listed on the slide or in the notes section below the slide. Also use the theory </a:t>
            </a:r>
            <a:r>
              <a:rPr lang="en-GB" dirty="0" err="1" smtClean="0"/>
              <a:t>powerpoint</a:t>
            </a:r>
            <a:r>
              <a:rPr lang="en-GB" dirty="0" smtClean="0"/>
              <a:t> to help and the resources in your folder on Godalming Online.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8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28391"/>
              </p:ext>
            </p:extLst>
          </p:nvPr>
        </p:nvGraphicFramePr>
        <p:xfrm>
          <a:off x="98851" y="143017"/>
          <a:ext cx="11986056" cy="668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Feminism: </a:t>
                      </a:r>
                      <a:r>
                        <a:rPr lang="en-GB" dirty="0" err="1" smtClean="0"/>
                        <a:t>marxist</a:t>
                      </a:r>
                      <a:r>
                        <a:rPr lang="en-GB" dirty="0" smtClean="0"/>
                        <a:t>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Ansley</a:t>
                      </a:r>
                    </a:p>
                    <a:p>
                      <a:r>
                        <a:rPr lang="en-GB" dirty="0" err="1" smtClean="0"/>
                        <a:t>Beechey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Breughal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Dual systems – </a:t>
                      </a:r>
                      <a:r>
                        <a:rPr lang="en-GB" dirty="0" err="1" smtClean="0"/>
                        <a:t>Walby</a:t>
                      </a:r>
                      <a:r>
                        <a:rPr lang="en-GB" baseline="0" dirty="0" smtClean="0"/>
                        <a:t> – mix of Marxist and radical feminism (p.392 Browne)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Gender – see family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(p.392 Browne):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2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324761"/>
              </p:ext>
            </p:extLst>
          </p:nvPr>
        </p:nvGraphicFramePr>
        <p:xfrm>
          <a:off x="98851" y="143017"/>
          <a:ext cx="11986056" cy="7228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Interactionism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Personal life perspective</a:t>
                      </a:r>
                      <a:r>
                        <a:rPr lang="en-GB" baseline="0" dirty="0" smtClean="0"/>
                        <a:t> - Smart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dirty="0" smtClean="0"/>
                        <a:t>Becker</a:t>
                      </a:r>
                    </a:p>
                    <a:p>
                      <a:r>
                        <a:rPr lang="en-GB" dirty="0" err="1" smtClean="0"/>
                        <a:t>Gillborn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baseline="0" dirty="0" err="1" smtClean="0"/>
                        <a:t>Youdell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Archer</a:t>
                      </a:r>
                    </a:p>
                    <a:p>
                      <a:r>
                        <a:rPr lang="en-GB" baseline="0" dirty="0" smtClean="0"/>
                        <a:t>Ball</a:t>
                      </a:r>
                    </a:p>
                    <a:p>
                      <a:r>
                        <a:rPr lang="en-GB" baseline="0" dirty="0" smtClean="0"/>
                        <a:t>Woods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smtClean="0"/>
                        <a:t>Becker</a:t>
                      </a:r>
                    </a:p>
                    <a:p>
                      <a:r>
                        <a:rPr lang="en-GB" dirty="0" err="1" smtClean="0"/>
                        <a:t>Cicourel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Goffman</a:t>
                      </a:r>
                    </a:p>
                    <a:p>
                      <a:r>
                        <a:rPr lang="en-GB" dirty="0" err="1" smtClean="0"/>
                        <a:t>Lemert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 approaches:</a:t>
                      </a:r>
                    </a:p>
                    <a:p>
                      <a:r>
                        <a:rPr lang="en-GB" dirty="0" err="1" smtClean="0"/>
                        <a:t>Ethnometholodgy</a:t>
                      </a:r>
                      <a:r>
                        <a:rPr lang="en-GB" baseline="0" dirty="0" smtClean="0"/>
                        <a:t> (p.385 Browne)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(p.382-385):</a:t>
                      </a:r>
                    </a:p>
                    <a:p>
                      <a:r>
                        <a:rPr lang="en-GB" dirty="0" smtClean="0"/>
                        <a:t>Mead and </a:t>
                      </a:r>
                      <a:r>
                        <a:rPr lang="en-GB" dirty="0" err="1" smtClean="0"/>
                        <a:t>Blumer</a:t>
                      </a:r>
                      <a:r>
                        <a:rPr lang="en-GB" baseline="0" dirty="0" smtClean="0"/>
                        <a:t> – symbols, meanings</a:t>
                      </a:r>
                    </a:p>
                    <a:p>
                      <a:r>
                        <a:rPr lang="en-GB" baseline="0" dirty="0" smtClean="0"/>
                        <a:t>Colley – looking glass self</a:t>
                      </a:r>
                    </a:p>
                    <a:p>
                      <a:r>
                        <a:rPr lang="en-GB" baseline="0" dirty="0" smtClean="0"/>
                        <a:t>Goffman – impression management, dramaturgical analogy </a:t>
                      </a:r>
                    </a:p>
                    <a:p>
                      <a:r>
                        <a:rPr lang="en-GB" baseline="0" dirty="0" smtClean="0"/>
                        <a:t>Becker - labelling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 (p.386 Browne):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96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911570"/>
              </p:ext>
            </p:extLst>
          </p:nvPr>
        </p:nvGraphicFramePr>
        <p:xfrm>
          <a:off x="98851" y="143017"/>
          <a:ext cx="11986056" cy="668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Postmodernism</a:t>
                      </a:r>
                      <a:r>
                        <a:rPr lang="en-GB" baseline="0" dirty="0" smtClean="0"/>
                        <a:t>        </a:t>
                      </a:r>
                      <a:r>
                        <a:rPr lang="en-GB" dirty="0" smtClean="0"/>
                        <a:t>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Alan and Crow</a:t>
                      </a:r>
                    </a:p>
                    <a:p>
                      <a:r>
                        <a:rPr lang="en-GB" dirty="0" err="1" smtClean="0"/>
                        <a:t>Rapoport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baseline="0" dirty="0" err="1" smtClean="0"/>
                        <a:t>Rapoport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Beck and Beck-</a:t>
                      </a:r>
                      <a:r>
                        <a:rPr lang="en-GB" baseline="0" dirty="0" err="1" smtClean="0"/>
                        <a:t>Gernsheim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Difference</a:t>
                      </a:r>
                      <a:r>
                        <a:rPr lang="en-GB" baseline="0" dirty="0" smtClean="0"/>
                        <a:t> feminism (p.393 Browne)</a:t>
                      </a:r>
                      <a:endParaRPr lang="en-GB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err="1" smtClean="0"/>
                        <a:t>Lyotard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Messerchmidt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Lyng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Katz</a:t>
                      </a:r>
                    </a:p>
                    <a:p>
                      <a:r>
                        <a:rPr lang="en-GB" dirty="0" smtClean="0"/>
                        <a:t>[Hobbs</a:t>
                      </a:r>
                      <a:r>
                        <a:rPr lang="en-GB" baseline="0" dirty="0" smtClean="0"/>
                        <a:t> + </a:t>
                      </a:r>
                      <a:r>
                        <a:rPr lang="en-GB" baseline="0" dirty="0" err="1" smtClean="0"/>
                        <a:t>Dunningham</a:t>
                      </a:r>
                      <a:r>
                        <a:rPr lang="en-GB" baseline="0" dirty="0" smtClean="0"/>
                        <a:t>]</a:t>
                      </a:r>
                    </a:p>
                    <a:p>
                      <a:r>
                        <a:rPr lang="en-GB" baseline="0" dirty="0" smtClean="0"/>
                        <a:t>[Glenny]</a:t>
                      </a:r>
                      <a:endParaRPr lang="en-GB" dirty="0" smtClean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Class – </a:t>
                      </a:r>
                      <a:r>
                        <a:rPr lang="en-GB" dirty="0" err="1" smtClean="0"/>
                        <a:t>Pakulski</a:t>
                      </a:r>
                      <a:r>
                        <a:rPr lang="en-GB" dirty="0" smtClean="0"/>
                        <a:t> +</a:t>
                      </a:r>
                      <a:r>
                        <a:rPr lang="en-GB" baseline="0" dirty="0" smtClean="0"/>
                        <a:t> Waters, Beck, Robinson, </a:t>
                      </a:r>
                      <a:r>
                        <a:rPr lang="en-GB" baseline="0" dirty="0" err="1" smtClean="0"/>
                        <a:t>Sklair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Gender – Alan + Crow,</a:t>
                      </a:r>
                      <a:r>
                        <a:rPr lang="en-GB" baseline="0" dirty="0" smtClean="0"/>
                        <a:t> Beck, Hakim (preference theory)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Ethnicity - </a:t>
                      </a:r>
                      <a:r>
                        <a:rPr lang="en-GB" dirty="0" err="1" smtClean="0"/>
                        <a:t>Modood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Age – Featherstone</a:t>
                      </a:r>
                      <a:r>
                        <a:rPr lang="en-GB" baseline="0" dirty="0" smtClean="0"/>
                        <a:t> + Hepworth, Mannheim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Disability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theory: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p.396-401 Browne</a:t>
                      </a:r>
                    </a:p>
                    <a:p>
                      <a:r>
                        <a:rPr lang="en-GB" dirty="0" smtClean="0"/>
                        <a:t>Changes in society – chaos, uncertainty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Bauman</a:t>
                      </a:r>
                    </a:p>
                    <a:p>
                      <a:r>
                        <a:rPr lang="en-GB" dirty="0" smtClean="0"/>
                        <a:t>Giddens</a:t>
                      </a:r>
                    </a:p>
                    <a:p>
                      <a:r>
                        <a:rPr lang="en-GB" dirty="0" err="1" smtClean="0"/>
                        <a:t>Lyotard</a:t>
                      </a:r>
                      <a:r>
                        <a:rPr lang="en-GB" dirty="0" smtClean="0"/>
                        <a:t> - metanarratives</a:t>
                      </a:r>
                    </a:p>
                    <a:p>
                      <a:r>
                        <a:rPr lang="en-GB" dirty="0" err="1" smtClean="0"/>
                        <a:t>Baudrillard</a:t>
                      </a:r>
                      <a:r>
                        <a:rPr lang="en-GB" dirty="0" smtClean="0"/>
                        <a:t> – hyper-reality, simulacra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 (p.401-402</a:t>
                      </a:r>
                      <a:r>
                        <a:rPr lang="en-GB" baseline="0" dirty="0" smtClean="0"/>
                        <a:t> Browne)</a:t>
                      </a:r>
                      <a:r>
                        <a:rPr lang="en-GB" dirty="0" smtClean="0"/>
                        <a:t>:</a:t>
                      </a:r>
                      <a:endParaRPr lang="en-GB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82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81774"/>
              </p:ext>
            </p:extLst>
          </p:nvPr>
        </p:nvGraphicFramePr>
        <p:xfrm>
          <a:off x="98851" y="143017"/>
          <a:ext cx="11986056" cy="640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New</a:t>
                      </a:r>
                      <a:r>
                        <a:rPr lang="en-GB" baseline="0" dirty="0" smtClean="0"/>
                        <a:t> Right        </a:t>
                      </a:r>
                      <a:r>
                        <a:rPr lang="en-GB" dirty="0" smtClean="0"/>
                        <a:t>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Murray</a:t>
                      </a:r>
                    </a:p>
                    <a:p>
                      <a:r>
                        <a:rPr lang="en-GB" dirty="0" smtClean="0"/>
                        <a:t>Dennis</a:t>
                      </a:r>
                    </a:p>
                    <a:p>
                      <a:r>
                        <a:rPr lang="en-GB" dirty="0" smtClean="0"/>
                        <a:t>Policies – protection</a:t>
                      </a:r>
                      <a:r>
                        <a:rPr lang="en-GB" baseline="0" dirty="0" smtClean="0"/>
                        <a:t> of marriage </a:t>
                      </a:r>
                      <a:r>
                        <a:rPr lang="en-GB" baseline="0" dirty="0" err="1" smtClean="0"/>
                        <a:t>etc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dirty="0" smtClean="0"/>
                        <a:t>Policies – 1988 Education Reform Act – marketization,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parentocracy</a:t>
                      </a:r>
                      <a:r>
                        <a:rPr lang="en-GB" baseline="0" dirty="0" smtClean="0"/>
                        <a:t>, choice and competition, national curriculum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smtClean="0"/>
                        <a:t>Right realism – Clarke, Murray, Wilson + Kelling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Class</a:t>
                      </a:r>
                    </a:p>
                    <a:p>
                      <a:r>
                        <a:rPr lang="en-GB" dirty="0" smtClean="0"/>
                        <a:t>Gender</a:t>
                      </a:r>
                    </a:p>
                    <a:p>
                      <a:r>
                        <a:rPr lang="en-GB" dirty="0" smtClean="0"/>
                        <a:t>Ethnicity</a:t>
                      </a:r>
                    </a:p>
                    <a:p>
                      <a:r>
                        <a:rPr lang="en-GB" dirty="0" smtClean="0"/>
                        <a:t>Age</a:t>
                      </a:r>
                    </a:p>
                    <a:p>
                      <a:r>
                        <a:rPr lang="en-GB" dirty="0" smtClean="0"/>
                        <a:t>Disability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(p.374-375 Browne):</a:t>
                      </a:r>
                    </a:p>
                    <a:p>
                      <a:r>
                        <a:rPr lang="en-GB" dirty="0" smtClean="0"/>
                        <a:t>Attitudes</a:t>
                      </a:r>
                      <a:r>
                        <a:rPr lang="en-GB" baseline="0" dirty="0" smtClean="0"/>
                        <a:t> toward how society should work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29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86931"/>
              </p:ext>
            </p:extLst>
          </p:nvPr>
        </p:nvGraphicFramePr>
        <p:xfrm>
          <a:off x="98851" y="143017"/>
          <a:ext cx="11986056" cy="530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Theory: Other random theories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Crime: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Realism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Crime: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Green criminology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Crime: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Victimology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Stratification: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Theories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disability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Stratification: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feminism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Education: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Social democrats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16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 relevant concepts for your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1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Functionalism</a:t>
            </a:r>
          </a:p>
          <a:p>
            <a:r>
              <a:rPr lang="en-GB" dirty="0" smtClean="0"/>
              <a:t>Marxism</a:t>
            </a:r>
          </a:p>
          <a:p>
            <a:r>
              <a:rPr lang="en-GB" dirty="0" smtClean="0"/>
              <a:t>Neo </a:t>
            </a:r>
            <a:r>
              <a:rPr lang="en-GB" dirty="0" err="1" smtClean="0"/>
              <a:t>marxism</a:t>
            </a:r>
            <a:endParaRPr lang="en-GB" dirty="0" smtClean="0"/>
          </a:p>
          <a:p>
            <a:r>
              <a:rPr lang="en-GB" dirty="0" smtClean="0"/>
              <a:t>Weberian</a:t>
            </a:r>
          </a:p>
          <a:p>
            <a:r>
              <a:rPr lang="en-GB" dirty="0" smtClean="0"/>
              <a:t>Liberal feminism</a:t>
            </a:r>
          </a:p>
          <a:p>
            <a:r>
              <a:rPr lang="en-GB" dirty="0" smtClean="0"/>
              <a:t>Marxist feminism</a:t>
            </a:r>
          </a:p>
          <a:p>
            <a:r>
              <a:rPr lang="en-GB" dirty="0" smtClean="0"/>
              <a:t>Radical feminism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Interactionism</a:t>
            </a:r>
          </a:p>
          <a:p>
            <a:r>
              <a:rPr lang="en-GB" dirty="0" smtClean="0"/>
              <a:t>Postmodernism</a:t>
            </a:r>
          </a:p>
          <a:p>
            <a:r>
              <a:rPr lang="en-GB" dirty="0" smtClean="0"/>
              <a:t>New Right</a:t>
            </a:r>
          </a:p>
          <a:p>
            <a:r>
              <a:rPr lang="en-GB" dirty="0" smtClean="0"/>
              <a:t>Other theories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49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61683"/>
              </p:ext>
            </p:extLst>
          </p:nvPr>
        </p:nvGraphicFramePr>
        <p:xfrm>
          <a:off x="98851" y="-66040"/>
          <a:ext cx="11986056" cy="7198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Functionalism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sz="1400" dirty="0" smtClean="0"/>
                        <a:t>Parsons</a:t>
                      </a:r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Murdock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sz="1400" dirty="0" smtClean="0"/>
                        <a:t>Durkheim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Parsons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Davis</a:t>
                      </a:r>
                      <a:r>
                        <a:rPr lang="en-GB" sz="1400" baseline="0" dirty="0" smtClean="0"/>
                        <a:t> and Moore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Crime:</a:t>
                      </a:r>
                    </a:p>
                    <a:p>
                      <a:r>
                        <a:rPr lang="en-GB" sz="1600" dirty="0" smtClean="0"/>
                        <a:t>Durkheim- functions of crime, anomie,</a:t>
                      </a:r>
                      <a:r>
                        <a:rPr lang="en-GB" sz="1600" baseline="0" dirty="0" smtClean="0"/>
                        <a:t> social solidarity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Merton – strain, modes of adaptation</a:t>
                      </a:r>
                    </a:p>
                    <a:p>
                      <a:r>
                        <a:rPr lang="en-GB" sz="1600" dirty="0" smtClean="0"/>
                        <a:t>Subcultural</a:t>
                      </a:r>
                      <a:r>
                        <a:rPr lang="en-GB" sz="1600" baseline="0" dirty="0" smtClean="0"/>
                        <a:t> theories  - A Cohen, </a:t>
                      </a:r>
                      <a:r>
                        <a:rPr lang="en-GB" sz="1600" baseline="0" dirty="0" err="1" smtClean="0"/>
                        <a:t>Cloward</a:t>
                      </a:r>
                      <a:r>
                        <a:rPr lang="en-GB" sz="1600" baseline="0" dirty="0" smtClean="0"/>
                        <a:t> and Ohlin, </a:t>
                      </a:r>
                      <a:r>
                        <a:rPr lang="en-GB" sz="1600" baseline="0" dirty="0" err="1" smtClean="0"/>
                        <a:t>Matza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Stratification:</a:t>
                      </a:r>
                    </a:p>
                    <a:p>
                      <a:r>
                        <a:rPr lang="en-GB" sz="1600" dirty="0" smtClean="0"/>
                        <a:t>Class – approaches relevant to education/meritocracy</a:t>
                      </a:r>
                    </a:p>
                    <a:p>
                      <a:r>
                        <a:rPr lang="en-GB" sz="1600" dirty="0" smtClean="0"/>
                        <a:t>Gender – Parsons, Murdock</a:t>
                      </a:r>
                    </a:p>
                    <a:p>
                      <a:r>
                        <a:rPr lang="en-GB" sz="1600" dirty="0" smtClean="0"/>
                        <a:t>Ethnicity - Parsons</a:t>
                      </a:r>
                    </a:p>
                    <a:p>
                      <a:r>
                        <a:rPr lang="en-GB" sz="1600" dirty="0" smtClean="0"/>
                        <a:t>Age</a:t>
                      </a:r>
                      <a:r>
                        <a:rPr lang="en-GB" sz="1600" baseline="0" dirty="0" smtClean="0"/>
                        <a:t> – Parsons, Eisenstadt, A Cohen, </a:t>
                      </a:r>
                      <a:r>
                        <a:rPr lang="en-GB" sz="1600" baseline="0" dirty="0" err="1" smtClean="0"/>
                        <a:t>Matza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General view of the theory (p.370-373 Browne):</a:t>
                      </a:r>
                    </a:p>
                    <a:p>
                      <a:r>
                        <a:rPr lang="en-GB" sz="1600" dirty="0" smtClean="0"/>
                        <a:t>Comte</a:t>
                      </a:r>
                    </a:p>
                    <a:p>
                      <a:r>
                        <a:rPr lang="en-GB" sz="1600" dirty="0" smtClean="0"/>
                        <a:t>Durkheim (value</a:t>
                      </a:r>
                      <a:r>
                        <a:rPr lang="en-GB" sz="1600" baseline="0" dirty="0" smtClean="0"/>
                        <a:t> consensus, collective conscience, social solidarity)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Merton (latent and manifest functions)</a:t>
                      </a:r>
                    </a:p>
                    <a:p>
                      <a:r>
                        <a:rPr lang="en-GB" sz="1600" dirty="0" smtClean="0"/>
                        <a:t>Parsons (GAIL)</a:t>
                      </a:r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Evaluation: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5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9505"/>
              </p:ext>
            </p:extLst>
          </p:nvPr>
        </p:nvGraphicFramePr>
        <p:xfrm>
          <a:off x="98851" y="143017"/>
          <a:ext cx="11986056" cy="695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Marxism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Engels</a:t>
                      </a:r>
                    </a:p>
                    <a:p>
                      <a:r>
                        <a:rPr lang="en-GB" dirty="0" err="1" smtClean="0"/>
                        <a:t>Zaretsky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Althusser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dirty="0" smtClean="0"/>
                        <a:t>Bowles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baseline="0" dirty="0" err="1" smtClean="0"/>
                        <a:t>Gintis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Althusser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smtClean="0"/>
                        <a:t>Chambliss</a:t>
                      </a:r>
                    </a:p>
                    <a:p>
                      <a:r>
                        <a:rPr lang="en-GB" dirty="0" smtClean="0"/>
                        <a:t>Snider</a:t>
                      </a:r>
                    </a:p>
                    <a:p>
                      <a:r>
                        <a:rPr lang="en-GB" dirty="0" smtClean="0"/>
                        <a:t>Tombs</a:t>
                      </a:r>
                    </a:p>
                    <a:p>
                      <a:r>
                        <a:rPr lang="en-GB" dirty="0" smtClean="0"/>
                        <a:t>Gordon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Class</a:t>
                      </a:r>
                    </a:p>
                    <a:p>
                      <a:r>
                        <a:rPr lang="en-GB" dirty="0" smtClean="0"/>
                        <a:t>Gender</a:t>
                      </a:r>
                    </a:p>
                    <a:p>
                      <a:r>
                        <a:rPr lang="en-GB" dirty="0" smtClean="0"/>
                        <a:t>Ethnicity –</a:t>
                      </a:r>
                      <a:r>
                        <a:rPr lang="en-GB" baseline="0" dirty="0" smtClean="0"/>
                        <a:t> Cox, Castles and </a:t>
                      </a:r>
                      <a:r>
                        <a:rPr lang="en-GB" baseline="0" dirty="0" err="1" smtClean="0"/>
                        <a:t>Kosack</a:t>
                      </a:r>
                      <a:r>
                        <a:rPr lang="en-GB" baseline="0" dirty="0" smtClean="0"/>
                        <a:t> 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Age – reserve</a:t>
                      </a:r>
                      <a:r>
                        <a:rPr lang="en-GB" baseline="0" dirty="0" smtClean="0"/>
                        <a:t> army of labour, Philipson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Disability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(p.375-378 Browne):</a:t>
                      </a:r>
                    </a:p>
                    <a:p>
                      <a:r>
                        <a:rPr lang="en-GB" dirty="0" smtClean="0"/>
                        <a:t>Marx – base</a:t>
                      </a:r>
                      <a:r>
                        <a:rPr lang="en-GB" baseline="0" dirty="0" smtClean="0"/>
                        <a:t> and superstructure, private ownership, exploitation, class conflict, dominant ideology, communism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 (p.378 Browne):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32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715138"/>
              </p:ext>
            </p:extLst>
          </p:nvPr>
        </p:nvGraphicFramePr>
        <p:xfrm>
          <a:off x="98851" y="143017"/>
          <a:ext cx="11986056" cy="7228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Neo</a:t>
                      </a:r>
                      <a:r>
                        <a:rPr lang="en-GB" baseline="0" dirty="0" smtClean="0"/>
                        <a:t> Marxism</a:t>
                      </a:r>
                      <a:r>
                        <a:rPr lang="en-GB" dirty="0" smtClean="0"/>
                        <a:t>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dirty="0" smtClean="0"/>
                        <a:t>Willis</a:t>
                      </a:r>
                    </a:p>
                    <a:p>
                      <a:r>
                        <a:rPr lang="en-GB" dirty="0" smtClean="0"/>
                        <a:t>Bourdieu</a:t>
                      </a:r>
                    </a:p>
                    <a:p>
                      <a:r>
                        <a:rPr lang="en-GB" dirty="0" smtClean="0"/>
                        <a:t>Althusser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smtClean="0"/>
                        <a:t>Hall</a:t>
                      </a:r>
                    </a:p>
                    <a:p>
                      <a:r>
                        <a:rPr lang="en-GB" dirty="0" smtClean="0"/>
                        <a:t>Gilroy</a:t>
                      </a:r>
                    </a:p>
                    <a:p>
                      <a:r>
                        <a:rPr lang="en-GB" dirty="0" smtClean="0"/>
                        <a:t>Althusser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Class - Bourdieu</a:t>
                      </a:r>
                    </a:p>
                    <a:p>
                      <a:r>
                        <a:rPr lang="en-GB" dirty="0" smtClean="0"/>
                        <a:t>Gender</a:t>
                      </a:r>
                    </a:p>
                    <a:p>
                      <a:r>
                        <a:rPr lang="en-GB" dirty="0" smtClean="0"/>
                        <a:t>Ethnicity – Miles,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Hall</a:t>
                      </a:r>
                    </a:p>
                    <a:p>
                      <a:r>
                        <a:rPr lang="en-GB" dirty="0" smtClean="0"/>
                        <a:t>Age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(p.379</a:t>
                      </a:r>
                      <a:r>
                        <a:rPr lang="en-GB" baseline="0" dirty="0" smtClean="0"/>
                        <a:t> Browne)</a:t>
                      </a:r>
                      <a:r>
                        <a:rPr lang="en-GB" dirty="0" smtClean="0"/>
                        <a:t>:</a:t>
                      </a:r>
                    </a:p>
                    <a:p>
                      <a:r>
                        <a:rPr lang="en-GB" dirty="0" smtClean="0"/>
                        <a:t>Gramsci</a:t>
                      </a:r>
                      <a:r>
                        <a:rPr lang="en-GB" baseline="0" dirty="0" smtClean="0"/>
                        <a:t> (Humanism) – hegemony</a:t>
                      </a:r>
                    </a:p>
                    <a:p>
                      <a:r>
                        <a:rPr lang="en-GB" baseline="0" dirty="0" smtClean="0"/>
                        <a:t>Althusser – RSA, ISA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44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48943"/>
              </p:ext>
            </p:extLst>
          </p:nvPr>
        </p:nvGraphicFramePr>
        <p:xfrm>
          <a:off x="98851" y="143017"/>
          <a:ext cx="11986056" cy="6588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Weberian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Class</a:t>
                      </a:r>
                    </a:p>
                    <a:p>
                      <a:r>
                        <a:rPr lang="en-GB" dirty="0" smtClean="0"/>
                        <a:t>Gender – Barron and Norris</a:t>
                      </a:r>
                      <a:r>
                        <a:rPr lang="en-GB" baseline="0" dirty="0" smtClean="0"/>
                        <a:t> (dual labour market)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Ethnicity – Parkin, Rex + Moore</a:t>
                      </a:r>
                    </a:p>
                    <a:p>
                      <a:r>
                        <a:rPr lang="en-GB" dirty="0" smtClean="0"/>
                        <a:t>Age – Parkin, Barron</a:t>
                      </a:r>
                      <a:r>
                        <a:rPr lang="en-GB" baseline="0" dirty="0" smtClean="0"/>
                        <a:t> and Norris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Disability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Methods: Value</a:t>
                      </a:r>
                      <a:r>
                        <a:rPr lang="en-GB" baseline="0" dirty="0" smtClean="0"/>
                        <a:t> freedom/science (p.197- 198 Webb)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(p.387 Browne):</a:t>
                      </a:r>
                    </a:p>
                    <a:p>
                      <a:r>
                        <a:rPr lang="en-GB" dirty="0" smtClean="0"/>
                        <a:t>Weber – market</a:t>
                      </a:r>
                      <a:r>
                        <a:rPr lang="en-GB" baseline="0" dirty="0" smtClean="0"/>
                        <a:t>, party, status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42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48638"/>
              </p:ext>
            </p:extLst>
          </p:nvPr>
        </p:nvGraphicFramePr>
        <p:xfrm>
          <a:off x="98851" y="143017"/>
          <a:ext cx="11986056" cy="6680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Feminism: liberal 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Oakley</a:t>
                      </a:r>
                    </a:p>
                    <a:p>
                      <a:r>
                        <a:rPr lang="en-GB" dirty="0" smtClean="0"/>
                        <a:t>Sharpe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</a:p>
                    <a:p>
                      <a:r>
                        <a:rPr lang="en-GB" dirty="0" smtClean="0"/>
                        <a:t>Oakley</a:t>
                      </a:r>
                    </a:p>
                    <a:p>
                      <a:r>
                        <a:rPr lang="en-GB" dirty="0" smtClean="0"/>
                        <a:t>Sharpe</a:t>
                      </a:r>
                    </a:p>
                    <a:p>
                      <a:r>
                        <a:rPr lang="en-GB" dirty="0" smtClean="0"/>
                        <a:t>Stanworth</a:t>
                      </a:r>
                    </a:p>
                    <a:p>
                      <a:r>
                        <a:rPr lang="en-GB" dirty="0" err="1" smtClean="0"/>
                        <a:t>McRobbie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Crime:</a:t>
                      </a:r>
                    </a:p>
                    <a:p>
                      <a:r>
                        <a:rPr lang="en-GB" dirty="0" smtClean="0"/>
                        <a:t>Carlen</a:t>
                      </a:r>
                    </a:p>
                    <a:p>
                      <a:r>
                        <a:rPr lang="en-GB" dirty="0" smtClean="0"/>
                        <a:t>Adler –</a:t>
                      </a:r>
                      <a:r>
                        <a:rPr lang="en-GB" baseline="0" dirty="0" smtClean="0"/>
                        <a:t> liberation thesis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Walklate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Heidenson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Gender – Oakley, Sharpe, </a:t>
                      </a:r>
                      <a:r>
                        <a:rPr lang="en-GB" dirty="0" err="1" smtClean="0"/>
                        <a:t>McRobbie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(391</a:t>
                      </a:r>
                      <a:r>
                        <a:rPr lang="en-GB" baseline="0" dirty="0" smtClean="0"/>
                        <a:t> Browne)</a:t>
                      </a:r>
                      <a:r>
                        <a:rPr lang="en-GB" dirty="0" smtClean="0"/>
                        <a:t>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7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44288"/>
              </p:ext>
            </p:extLst>
          </p:nvPr>
        </p:nvGraphicFramePr>
        <p:xfrm>
          <a:off x="98851" y="143017"/>
          <a:ext cx="11986056" cy="640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Theory: Feminism: radical               MACRO/MICRO</a:t>
                      </a:r>
                      <a:r>
                        <a:rPr lang="en-GB" baseline="0" dirty="0" smtClean="0"/>
                        <a:t>             STRUCTURE/ACTION               CONFLICT/CONSENSUS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Family:</a:t>
                      </a:r>
                    </a:p>
                    <a:p>
                      <a:r>
                        <a:rPr lang="en-GB" dirty="0" smtClean="0"/>
                        <a:t>Firestone</a:t>
                      </a:r>
                    </a:p>
                    <a:p>
                      <a:r>
                        <a:rPr lang="en-GB" dirty="0" err="1" smtClean="0"/>
                        <a:t>Duncombe</a:t>
                      </a:r>
                      <a:r>
                        <a:rPr lang="en-GB" baseline="0" dirty="0" smtClean="0"/>
                        <a:t> and Marsden</a:t>
                      </a:r>
                    </a:p>
                    <a:p>
                      <a:r>
                        <a:rPr lang="en-GB" dirty="0" smtClean="0"/>
                        <a:t>Bernard</a:t>
                      </a:r>
                    </a:p>
                    <a:p>
                      <a:r>
                        <a:rPr lang="en-GB" dirty="0" smtClean="0"/>
                        <a:t>Millet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Education: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Stratification:</a:t>
                      </a:r>
                    </a:p>
                    <a:p>
                      <a:r>
                        <a:rPr lang="en-GB" dirty="0" smtClean="0"/>
                        <a:t>Gender</a:t>
                      </a:r>
                      <a:r>
                        <a:rPr lang="en-GB" baseline="0" dirty="0" smtClean="0"/>
                        <a:t> – see family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General view of the theory (Browne p.391):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Evaluation: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90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849</Words>
  <Application>Microsoft Office PowerPoint</Application>
  <PresentationFormat>Widescreen</PresentationFormat>
  <Paragraphs>295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Instructions</vt:lpstr>
      <vt:lpstr>Define relevant concepts for your theory</vt:lpstr>
      <vt:lpstr>Theories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12</cp:revision>
  <dcterms:created xsi:type="dcterms:W3CDTF">2018-03-28T14:24:25Z</dcterms:created>
  <dcterms:modified xsi:type="dcterms:W3CDTF">2019-04-01T09:15:41Z</dcterms:modified>
</cp:coreProperties>
</file>