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1" r:id="rId4"/>
    <p:sldId id="258" r:id="rId5"/>
    <p:sldId id="262" r:id="rId6"/>
    <p:sldId id="263" r:id="rId7"/>
    <p:sldId id="265" r:id="rId8"/>
    <p:sldId id="267" r:id="rId9"/>
    <p:sldId id="266" r:id="rId10"/>
    <p:sldId id="264" r:id="rId11"/>
    <p:sldId id="260"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7" d="100"/>
          <a:sy n="67" d="100"/>
        </p:scale>
        <p:origin x="84"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5026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6618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763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29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563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520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9200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715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25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853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865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28047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bing.com/videos/search?q=always+advert+like+a+girl&amp;&amp;view=detail&amp;mid=4208819E142B2A85C1B64208819E142B2A85C1B6&amp;&amp;FORM=VRDG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toH4GcPQXp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youtube.com/watch?v=toH4GcPQXpc"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28706-1461-4237-8994-D314FEAD3301}"/>
              </a:ext>
            </a:extLst>
          </p:cNvPr>
          <p:cNvSpPr>
            <a:spLocks noGrp="1"/>
          </p:cNvSpPr>
          <p:nvPr>
            <p:ph type="ctrTitle"/>
          </p:nvPr>
        </p:nvSpPr>
        <p:spPr/>
        <p:txBody>
          <a:bodyPr/>
          <a:lstStyle/>
          <a:p>
            <a:r>
              <a:rPr lang="en-GB" dirty="0"/>
              <a:t>COMPONENT 1</a:t>
            </a:r>
            <a:br>
              <a:rPr lang="en-GB" dirty="0"/>
            </a:br>
            <a:r>
              <a:rPr lang="en-GB" dirty="0"/>
              <a:t>SECTION a</a:t>
            </a:r>
          </a:p>
        </p:txBody>
      </p:sp>
      <p:sp>
        <p:nvSpPr>
          <p:cNvPr id="3" name="Subtitle 2">
            <a:extLst>
              <a:ext uri="{FF2B5EF4-FFF2-40B4-BE49-F238E27FC236}">
                <a16:creationId xmlns:a16="http://schemas.microsoft.com/office/drawing/2014/main" id="{DBC08F12-B275-40C9-90AC-46D289B53184}"/>
              </a:ext>
            </a:extLst>
          </p:cNvPr>
          <p:cNvSpPr>
            <a:spLocks noGrp="1"/>
          </p:cNvSpPr>
          <p:nvPr>
            <p:ph type="subTitle" idx="1"/>
          </p:nvPr>
        </p:nvSpPr>
        <p:spPr/>
        <p:txBody>
          <a:bodyPr/>
          <a:lstStyle/>
          <a:p>
            <a:r>
              <a:rPr lang="en-GB"/>
              <a:t>REPRESENTATION</a:t>
            </a:r>
            <a:endParaRPr lang="en-GB" dirty="0"/>
          </a:p>
          <a:p>
            <a:r>
              <a:rPr lang="en-GB" dirty="0"/>
              <a:t>(</a:t>
            </a:r>
            <a:r>
              <a:rPr lang="en-GB" sz="1400" dirty="0"/>
              <a:t>COULD BE q1 OR q2</a:t>
            </a:r>
            <a:r>
              <a:rPr lang="en-GB" dirty="0"/>
              <a:t>) </a:t>
            </a:r>
          </a:p>
        </p:txBody>
      </p:sp>
    </p:spTree>
    <p:extLst>
      <p:ext uri="{BB962C8B-B14F-4D97-AF65-F5344CB8AC3E}">
        <p14:creationId xmlns:p14="http://schemas.microsoft.com/office/powerpoint/2010/main" val="411932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39D6AB-2218-4BB3-BFC3-148EC1F5AB14}"/>
              </a:ext>
            </a:extLst>
          </p:cNvPr>
          <p:cNvSpPr>
            <a:spLocks noGrp="1"/>
          </p:cNvSpPr>
          <p:nvPr>
            <p:ph type="title"/>
          </p:nvPr>
        </p:nvSpPr>
        <p:spPr/>
        <p:txBody>
          <a:bodyPr/>
          <a:lstStyle/>
          <a:p>
            <a:r>
              <a:rPr lang="en-GB" i="1" dirty="0"/>
              <a:t>how far social and cultural contexts affect the representations</a:t>
            </a:r>
          </a:p>
        </p:txBody>
      </p:sp>
      <p:sp>
        <p:nvSpPr>
          <p:cNvPr id="4" name="Content Placeholder 3">
            <a:extLst>
              <a:ext uri="{FF2B5EF4-FFF2-40B4-BE49-F238E27FC236}">
                <a16:creationId xmlns:a16="http://schemas.microsoft.com/office/drawing/2014/main" id="{1F6F6E31-28B3-4713-81EA-61A92441C533}"/>
              </a:ext>
            </a:extLst>
          </p:cNvPr>
          <p:cNvSpPr>
            <a:spLocks noGrp="1"/>
          </p:cNvSpPr>
          <p:nvPr>
            <p:ph idx="1"/>
          </p:nvPr>
        </p:nvSpPr>
        <p:spPr/>
        <p:txBody>
          <a:bodyPr>
            <a:normAutofit fontScale="85000" lnSpcReduction="20000"/>
          </a:bodyPr>
          <a:lstStyle/>
          <a:p>
            <a:r>
              <a:rPr lang="en-GB" dirty="0" err="1"/>
              <a:t>Liesbet</a:t>
            </a:r>
            <a:r>
              <a:rPr lang="en-GB" dirty="0"/>
              <a:t> Van </a:t>
            </a:r>
            <a:r>
              <a:rPr lang="en-GB" dirty="0" err="1"/>
              <a:t>Zoonen’s</a:t>
            </a:r>
            <a:r>
              <a:rPr lang="en-GB" dirty="0"/>
              <a:t> feminist theory is contradicted with </a:t>
            </a:r>
            <a:r>
              <a:rPr lang="en-GB" i="1" dirty="0"/>
              <a:t>Tide</a:t>
            </a:r>
            <a:r>
              <a:rPr lang="en-GB" dirty="0"/>
              <a:t> as the ad does not contribute towards social change; it is placing women back in the home, overturning the social changes that had taken place in the proceeding war years</a:t>
            </a:r>
          </a:p>
          <a:p>
            <a:r>
              <a:rPr lang="en-GB" dirty="0"/>
              <a:t>bell hooks’ feminist theory argues that lighter skinned women are considered more desirable and fit better into the western ideology of </a:t>
            </a:r>
            <a:r>
              <a:rPr lang="en-GB" dirty="0" err="1" smtClean="0"/>
              <a:t>beauty.</a:t>
            </a:r>
            <a:r>
              <a:rPr lang="en-GB" i="1" dirty="0" err="1" smtClean="0"/>
              <a:t>Tide</a:t>
            </a:r>
            <a:r>
              <a:rPr lang="en-GB" dirty="0" smtClean="0"/>
              <a:t> </a:t>
            </a:r>
            <a:r>
              <a:rPr lang="en-GB" dirty="0"/>
              <a:t>reinforces this by only representing ‘modern’, white women. </a:t>
            </a:r>
            <a:r>
              <a:rPr lang="en-GB" i="1" dirty="0"/>
              <a:t>This Girl Can</a:t>
            </a:r>
            <a:r>
              <a:rPr lang="en-GB" dirty="0"/>
              <a:t>, challenges this theory, however, as it features more racial diversity, which reflects the more diverse society of the 21</a:t>
            </a:r>
            <a:r>
              <a:rPr lang="en-GB" baseline="30000" dirty="0"/>
              <a:t>st</a:t>
            </a:r>
            <a:r>
              <a:rPr lang="en-GB" dirty="0"/>
              <a:t> century</a:t>
            </a:r>
          </a:p>
          <a:p>
            <a:r>
              <a:rPr lang="en-GB" dirty="0" err="1"/>
              <a:t>Gauntlett’s</a:t>
            </a:r>
            <a:r>
              <a:rPr lang="en-GB" dirty="0"/>
              <a:t> theory of the media offering ‘singular and straightforward messages of representation in the past’ can also be applied, as the representations within </a:t>
            </a:r>
            <a:r>
              <a:rPr lang="en-GB" i="1" dirty="0"/>
              <a:t>Tide</a:t>
            </a:r>
            <a:r>
              <a:rPr lang="en-GB" dirty="0"/>
              <a:t> </a:t>
            </a:r>
            <a:r>
              <a:rPr lang="en-GB" dirty="0"/>
              <a:t>a</a:t>
            </a:r>
            <a:r>
              <a:rPr lang="en-GB" dirty="0" smtClean="0"/>
              <a:t>re </a:t>
            </a:r>
            <a:r>
              <a:rPr lang="en-GB" dirty="0"/>
              <a:t>narrow (white, slim women), whereas </a:t>
            </a:r>
            <a:r>
              <a:rPr lang="en-GB" i="1" dirty="0"/>
              <a:t>This Girl Can </a:t>
            </a:r>
            <a:r>
              <a:rPr lang="en-GB" dirty="0"/>
              <a:t>demonstrates that today we have far more pluralistic representations of women’s body shapes, activities, lifestyles</a:t>
            </a:r>
          </a:p>
          <a:p>
            <a:pPr marL="0" indent="0">
              <a:buNone/>
            </a:pPr>
            <a:endParaRPr lang="en-GB" dirty="0"/>
          </a:p>
        </p:txBody>
      </p:sp>
    </p:spTree>
    <p:extLst>
      <p:ext uri="{BB962C8B-B14F-4D97-AF65-F5344CB8AC3E}">
        <p14:creationId xmlns:p14="http://schemas.microsoft.com/office/powerpoint/2010/main" val="65299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4E09-BAE2-4920-9911-7F7D9ED59345}"/>
              </a:ext>
            </a:extLst>
          </p:cNvPr>
          <p:cNvSpPr>
            <a:spLocks noGrp="1"/>
          </p:cNvSpPr>
          <p:nvPr>
            <p:ph type="title"/>
          </p:nvPr>
        </p:nvSpPr>
        <p:spPr/>
        <p:txBody>
          <a:bodyPr>
            <a:normAutofit/>
          </a:bodyPr>
          <a:lstStyle/>
          <a:p>
            <a:r>
              <a:rPr lang="en-GB" dirty="0" smtClean="0"/>
              <a:t>mark scheme</a:t>
            </a:r>
            <a:endParaRPr lang="en-GB" dirty="0"/>
          </a:p>
        </p:txBody>
      </p:sp>
      <p:pic>
        <p:nvPicPr>
          <p:cNvPr id="4" name="Content Placeholder 3"/>
          <p:cNvPicPr>
            <a:picLocks noGrp="1" noChangeAspect="1"/>
          </p:cNvPicPr>
          <p:nvPr>
            <p:ph idx="1"/>
          </p:nvPr>
        </p:nvPicPr>
        <p:blipFill>
          <a:blip r:embed="rId2"/>
          <a:stretch>
            <a:fillRect/>
          </a:stretch>
        </p:blipFill>
        <p:spPr>
          <a:xfrm>
            <a:off x="2554535" y="2016125"/>
            <a:ext cx="7397255" cy="3449638"/>
          </a:xfrm>
          <a:prstGeom prst="rect">
            <a:avLst/>
          </a:prstGeom>
        </p:spPr>
      </p:pic>
    </p:spTree>
    <p:extLst>
      <p:ext uri="{BB962C8B-B14F-4D97-AF65-F5344CB8AC3E}">
        <p14:creationId xmlns:p14="http://schemas.microsoft.com/office/powerpoint/2010/main" val="3800869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76250"/>
            <a:ext cx="9604375" cy="1049338"/>
          </a:xfrm>
        </p:spPr>
        <p:txBody>
          <a:bodyPr/>
          <a:lstStyle/>
          <a:p>
            <a:r>
              <a:rPr lang="en-GB" dirty="0" smtClean="0"/>
              <a:t>ASSESSMENT OBJECTIVES</a:t>
            </a:r>
            <a:endParaRPr lang="en-GB" dirty="0"/>
          </a:p>
        </p:txBody>
      </p:sp>
      <p:sp>
        <p:nvSpPr>
          <p:cNvPr id="3" name="Content Placeholder 2"/>
          <p:cNvSpPr>
            <a:spLocks noGrp="1"/>
          </p:cNvSpPr>
          <p:nvPr>
            <p:ph idx="4294967295"/>
          </p:nvPr>
        </p:nvSpPr>
        <p:spPr>
          <a:xfrm>
            <a:off x="400051" y="1000919"/>
            <a:ext cx="11058525" cy="5685631"/>
          </a:xfrm>
        </p:spPr>
        <p:txBody>
          <a:bodyPr>
            <a:normAutofit fontScale="55000" lnSpcReduction="20000"/>
          </a:bodyPr>
          <a:lstStyle/>
          <a:p>
            <a:pPr marL="0" indent="0">
              <a:buNone/>
            </a:pPr>
            <a:r>
              <a:rPr lang="en-GB" sz="3500" dirty="0"/>
              <a:t>Responses will apply knowledge and understanding of aspects of representation from the </a:t>
            </a:r>
            <a:r>
              <a:rPr lang="en-GB" sz="3500" b="1" dirty="0" smtClean="0"/>
              <a:t>theoretical framework</a:t>
            </a:r>
            <a:r>
              <a:rPr lang="en-GB" sz="3500" dirty="0" smtClean="0"/>
              <a:t>, </a:t>
            </a:r>
            <a:r>
              <a:rPr lang="en-GB" sz="3500" dirty="0"/>
              <a:t>such as: </a:t>
            </a:r>
          </a:p>
          <a:p>
            <a:r>
              <a:rPr lang="en-GB" sz="3500" dirty="0" smtClean="0"/>
              <a:t>the </a:t>
            </a:r>
            <a:r>
              <a:rPr lang="en-GB" sz="3500" dirty="0"/>
              <a:t>way issues, individuals and social groups are represented through a process of selection and combination </a:t>
            </a:r>
          </a:p>
          <a:p>
            <a:r>
              <a:rPr lang="en-GB" sz="3500" dirty="0" smtClean="0"/>
              <a:t>how </a:t>
            </a:r>
            <a:r>
              <a:rPr lang="en-GB" sz="3500" dirty="0"/>
              <a:t>representations invoke discourses and ideologies and position audiences </a:t>
            </a:r>
          </a:p>
          <a:p>
            <a:r>
              <a:rPr lang="en-GB" sz="3500" dirty="0" smtClean="0"/>
              <a:t>theoretical </a:t>
            </a:r>
            <a:r>
              <a:rPr lang="en-GB" sz="3500" dirty="0"/>
              <a:t>perspectives on representation </a:t>
            </a:r>
          </a:p>
          <a:p>
            <a:pPr marL="0" indent="0">
              <a:buNone/>
            </a:pPr>
            <a:r>
              <a:rPr lang="en-GB" sz="3500" dirty="0" smtClean="0"/>
              <a:t>Responses will analyse </a:t>
            </a:r>
            <a:r>
              <a:rPr lang="en-GB" sz="3500" dirty="0"/>
              <a:t>how ideologies are conveyed by the representations in the unseen advertisement and </a:t>
            </a:r>
            <a:r>
              <a:rPr lang="en-GB" sz="3500" dirty="0" smtClean="0"/>
              <a:t>the set print advertisement</a:t>
            </a:r>
            <a:r>
              <a:rPr lang="en-GB" sz="3500" dirty="0" smtClean="0"/>
              <a:t>, </a:t>
            </a:r>
            <a:r>
              <a:rPr lang="en-GB" sz="3500" dirty="0"/>
              <a:t>including for example: </a:t>
            </a:r>
          </a:p>
          <a:p>
            <a:r>
              <a:rPr lang="en-GB" sz="3500" dirty="0" smtClean="0"/>
              <a:t>use </a:t>
            </a:r>
            <a:r>
              <a:rPr lang="en-GB" sz="3500" dirty="0"/>
              <a:t>of visual codes and </a:t>
            </a:r>
            <a:r>
              <a:rPr lang="en-GB" sz="3500" dirty="0" err="1"/>
              <a:t>mise</a:t>
            </a:r>
            <a:r>
              <a:rPr lang="en-GB" sz="3500" dirty="0"/>
              <a:t>-</a:t>
            </a:r>
            <a:r>
              <a:rPr lang="en-GB" sz="3500" dirty="0" err="1"/>
              <a:t>en</a:t>
            </a:r>
            <a:r>
              <a:rPr lang="en-GB" sz="3500" dirty="0"/>
              <a:t>-scène </a:t>
            </a:r>
          </a:p>
          <a:p>
            <a:r>
              <a:rPr lang="en-GB" sz="3500" dirty="0" smtClean="0"/>
              <a:t>technical </a:t>
            </a:r>
            <a:r>
              <a:rPr lang="en-GB" sz="3500" dirty="0"/>
              <a:t>and audio codes used to construct representations in order to convey ideologies </a:t>
            </a:r>
          </a:p>
          <a:p>
            <a:r>
              <a:rPr lang="en-GB" sz="3500" dirty="0" smtClean="0"/>
              <a:t>editing </a:t>
            </a:r>
            <a:r>
              <a:rPr lang="en-GB" sz="3500" dirty="0"/>
              <a:t>that is used to convey ideologies </a:t>
            </a:r>
          </a:p>
          <a:p>
            <a:r>
              <a:rPr lang="en-GB" sz="3500" dirty="0" smtClean="0"/>
              <a:t>analyse </a:t>
            </a:r>
            <a:r>
              <a:rPr lang="en-GB" sz="3500" dirty="0"/>
              <a:t>the similarities in the ideologies that are conveyed by the representations in the unseen advertisement and set </a:t>
            </a:r>
            <a:r>
              <a:rPr lang="en-GB" sz="3500" dirty="0" smtClean="0"/>
              <a:t>print ad</a:t>
            </a:r>
            <a:r>
              <a:rPr lang="en-GB" sz="3500" dirty="0" smtClean="0"/>
              <a:t>, </a:t>
            </a:r>
            <a:r>
              <a:rPr lang="en-GB" sz="3500" dirty="0"/>
              <a:t>including for example </a:t>
            </a:r>
            <a:r>
              <a:rPr lang="en-GB" sz="3500" dirty="0" smtClean="0"/>
              <a:t>how the </a:t>
            </a:r>
            <a:r>
              <a:rPr lang="en-GB" sz="3500" dirty="0"/>
              <a:t>representations convey positive, empowering messages and dominant ideologies through the representations of gender </a:t>
            </a:r>
            <a:r>
              <a:rPr lang="en-GB" sz="3500" dirty="0" smtClean="0"/>
              <a:t>in </a:t>
            </a:r>
            <a:r>
              <a:rPr lang="en-GB" sz="3500" i="1" dirty="0" smtClean="0"/>
              <a:t>This Girl Can</a:t>
            </a:r>
            <a:r>
              <a:rPr lang="en-GB" sz="3500" i="1" dirty="0" smtClean="0"/>
              <a:t> </a:t>
            </a:r>
            <a:r>
              <a:rPr lang="en-GB" sz="3500" dirty="0" smtClean="0"/>
              <a:t>and</a:t>
            </a:r>
            <a:r>
              <a:rPr lang="en-GB" sz="3500" i="1" dirty="0" smtClean="0"/>
              <a:t> </a:t>
            </a:r>
            <a:r>
              <a:rPr lang="en-GB" sz="3500" dirty="0" smtClean="0"/>
              <a:t>more traditional messages in the </a:t>
            </a:r>
            <a:r>
              <a:rPr lang="en-GB" sz="3500" i="1" dirty="0" smtClean="0"/>
              <a:t>Tide </a:t>
            </a:r>
            <a:r>
              <a:rPr lang="en-GB" sz="3500" dirty="0" smtClean="0"/>
              <a:t>ad</a:t>
            </a:r>
            <a:endParaRPr lang="en-GB" sz="3500" dirty="0"/>
          </a:p>
          <a:p>
            <a:pPr marL="0" indent="0">
              <a:buNone/>
            </a:pPr>
            <a:r>
              <a:rPr lang="en-GB" sz="3500" dirty="0" smtClean="0"/>
              <a:t> </a:t>
            </a:r>
            <a:endParaRPr lang="en-GB" dirty="0"/>
          </a:p>
        </p:txBody>
      </p:sp>
    </p:spTree>
    <p:extLst>
      <p:ext uri="{BB962C8B-B14F-4D97-AF65-F5344CB8AC3E}">
        <p14:creationId xmlns:p14="http://schemas.microsoft.com/office/powerpoint/2010/main" val="1145169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EXAMPLE…</a:t>
            </a:r>
            <a:endParaRPr lang="en-GB" dirty="0"/>
          </a:p>
        </p:txBody>
      </p:sp>
      <p:sp>
        <p:nvSpPr>
          <p:cNvPr id="3" name="Content Placeholder 2"/>
          <p:cNvSpPr>
            <a:spLocks noGrp="1"/>
          </p:cNvSpPr>
          <p:nvPr>
            <p:ph idx="1"/>
          </p:nvPr>
        </p:nvSpPr>
        <p:spPr/>
        <p:txBody>
          <a:bodyPr/>
          <a:lstStyle/>
          <a:p>
            <a:r>
              <a:rPr lang="en-GB" i="1" dirty="0" smtClean="0"/>
              <a:t>Always</a:t>
            </a:r>
            <a:r>
              <a:rPr lang="en-GB" dirty="0" smtClean="0"/>
              <a:t> advert #</a:t>
            </a:r>
            <a:r>
              <a:rPr lang="en-GB" dirty="0" err="1" smtClean="0"/>
              <a:t>LikeAGirl</a:t>
            </a:r>
            <a:endParaRPr lang="en-GB" dirty="0" smtClean="0"/>
          </a:p>
          <a:p>
            <a:endParaRPr lang="en-GB" dirty="0"/>
          </a:p>
          <a:p>
            <a:pPr marL="0" indent="0">
              <a:buNone/>
            </a:pPr>
            <a:endParaRPr lang="en-GB" dirty="0"/>
          </a:p>
        </p:txBody>
      </p:sp>
      <p:pic>
        <p:nvPicPr>
          <p:cNvPr id="4" name="Picture 3">
            <a:hlinkClick r:id="rId2"/>
          </p:cNvPr>
          <p:cNvPicPr>
            <a:picLocks noChangeAspect="1"/>
          </p:cNvPicPr>
          <p:nvPr/>
        </p:nvPicPr>
        <p:blipFill>
          <a:blip r:embed="rId3"/>
          <a:stretch>
            <a:fillRect/>
          </a:stretch>
        </p:blipFill>
        <p:spPr>
          <a:xfrm>
            <a:off x="4305300" y="2657475"/>
            <a:ext cx="4152900" cy="2571750"/>
          </a:xfrm>
          <a:prstGeom prst="rect">
            <a:avLst/>
          </a:prstGeom>
        </p:spPr>
      </p:pic>
    </p:spTree>
    <p:extLst>
      <p:ext uri="{BB962C8B-B14F-4D97-AF65-F5344CB8AC3E}">
        <p14:creationId xmlns:p14="http://schemas.microsoft.com/office/powerpoint/2010/main" val="15515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1647" r="10840" b="4471"/>
          <a:stretch/>
        </p:blipFill>
        <p:spPr>
          <a:xfrm>
            <a:off x="823913" y="1281113"/>
            <a:ext cx="3133726" cy="3800475"/>
          </a:xfrm>
          <a:prstGeom prst="rect">
            <a:avLst/>
          </a:prstGeom>
        </p:spPr>
      </p:pic>
      <p:pic>
        <p:nvPicPr>
          <p:cNvPr id="3" name="Picture 2"/>
          <p:cNvPicPr>
            <a:picLocks noChangeAspect="1"/>
          </p:cNvPicPr>
          <p:nvPr/>
        </p:nvPicPr>
        <p:blipFill rotWithShape="1">
          <a:blip r:embed="rId3"/>
          <a:srcRect l="3920" t="15117" r="6783" b="6394"/>
          <a:stretch/>
        </p:blipFill>
        <p:spPr>
          <a:xfrm>
            <a:off x="290513" y="586290"/>
            <a:ext cx="4481512" cy="444203"/>
          </a:xfrm>
          <a:prstGeom prst="rect">
            <a:avLst/>
          </a:prstGeom>
        </p:spPr>
      </p:pic>
      <p:pic>
        <p:nvPicPr>
          <p:cNvPr id="5" name="Picture 4"/>
          <p:cNvPicPr>
            <a:picLocks noChangeAspect="1"/>
          </p:cNvPicPr>
          <p:nvPr/>
        </p:nvPicPr>
        <p:blipFill rotWithShape="1">
          <a:blip r:embed="rId4"/>
          <a:srcRect t="2567" r="4207"/>
          <a:stretch/>
        </p:blipFill>
        <p:spPr>
          <a:xfrm>
            <a:off x="7677149" y="1285876"/>
            <a:ext cx="3252788" cy="3795712"/>
          </a:xfrm>
          <a:prstGeom prst="rect">
            <a:avLst/>
          </a:prstGeom>
        </p:spPr>
      </p:pic>
      <p:pic>
        <p:nvPicPr>
          <p:cNvPr id="6" name="Picture 5"/>
          <p:cNvPicPr>
            <a:picLocks noChangeAspect="1"/>
          </p:cNvPicPr>
          <p:nvPr/>
        </p:nvPicPr>
        <p:blipFill rotWithShape="1">
          <a:blip r:embed="rId5"/>
          <a:srcRect l="1192" t="2000" r="1342" b="14000"/>
          <a:stretch/>
        </p:blipFill>
        <p:spPr>
          <a:xfrm>
            <a:off x="7062787" y="586290"/>
            <a:ext cx="4638676" cy="446845"/>
          </a:xfrm>
          <a:prstGeom prst="rect">
            <a:avLst/>
          </a:prstGeom>
        </p:spPr>
      </p:pic>
    </p:spTree>
    <p:extLst>
      <p:ext uri="{BB962C8B-B14F-4D97-AF65-F5344CB8AC3E}">
        <p14:creationId xmlns:p14="http://schemas.microsoft.com/office/powerpoint/2010/main" val="3292013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21053D-A5E4-4B3D-A9F3-F2E83577A649}"/>
              </a:ext>
            </a:extLst>
          </p:cNvPr>
          <p:cNvSpPr>
            <a:spLocks noGrp="1"/>
          </p:cNvSpPr>
          <p:nvPr>
            <p:ph type="title"/>
          </p:nvPr>
        </p:nvSpPr>
        <p:spPr/>
        <p:txBody>
          <a:bodyPr/>
          <a:lstStyle/>
          <a:p>
            <a:r>
              <a:rPr lang="en-GB" dirty="0" smtClean="0"/>
              <a:t>Example Representation </a:t>
            </a:r>
            <a:r>
              <a:rPr lang="en-GB" dirty="0"/>
              <a:t>question </a:t>
            </a:r>
          </a:p>
        </p:txBody>
      </p:sp>
      <p:sp>
        <p:nvSpPr>
          <p:cNvPr id="6" name="Content Placeholder 5">
            <a:extLst>
              <a:ext uri="{FF2B5EF4-FFF2-40B4-BE49-F238E27FC236}">
                <a16:creationId xmlns:a16="http://schemas.microsoft.com/office/drawing/2014/main" id="{8096BFC6-05C6-4DDB-9C06-18ED5152D040}"/>
              </a:ext>
            </a:extLst>
          </p:cNvPr>
          <p:cNvSpPr>
            <a:spLocks noGrp="1"/>
          </p:cNvSpPr>
          <p:nvPr>
            <p:ph idx="1"/>
          </p:nvPr>
        </p:nvSpPr>
        <p:spPr/>
        <p:txBody>
          <a:bodyPr/>
          <a:lstStyle/>
          <a:p>
            <a:r>
              <a:rPr lang="en-GB" dirty="0"/>
              <a:t>Question 1 is based on the unseen audio-visual resource </a:t>
            </a:r>
            <a:r>
              <a:rPr lang="en-GB" dirty="0">
                <a:solidFill>
                  <a:srgbClr val="FF7C80"/>
                </a:solidFill>
              </a:rPr>
              <a:t>and</a:t>
            </a:r>
            <a:r>
              <a:rPr lang="en-GB" dirty="0"/>
              <a:t> the set print advertisement you have studied: </a:t>
            </a:r>
            <a:r>
              <a:rPr lang="en-GB" i="1" dirty="0" smtClean="0">
                <a:solidFill>
                  <a:srgbClr val="FF7C80"/>
                </a:solidFill>
              </a:rPr>
              <a:t>Tide</a:t>
            </a:r>
            <a:endParaRPr lang="en-GB" dirty="0"/>
          </a:p>
          <a:p>
            <a:r>
              <a:rPr lang="en-GB" dirty="0"/>
              <a:t>The audio-visual resource consists of a television advertisement for </a:t>
            </a:r>
            <a:r>
              <a:rPr lang="en-GB" i="1" dirty="0">
                <a:solidFill>
                  <a:srgbClr val="FF7C80"/>
                </a:solidFill>
              </a:rPr>
              <a:t>This Girl Can </a:t>
            </a:r>
            <a:r>
              <a:rPr lang="en-GB" dirty="0">
                <a:solidFill>
                  <a:srgbClr val="FF7C80"/>
                </a:solidFill>
              </a:rPr>
              <a:t>– Sport England</a:t>
            </a:r>
            <a:r>
              <a:rPr lang="en-GB" dirty="0"/>
              <a:t>, released in 2015 </a:t>
            </a:r>
            <a:r>
              <a:rPr lang="en-GB" dirty="0">
                <a:hlinkClick r:id="rId2"/>
              </a:rPr>
              <a:t>https://www.youtube.com/watch?v=toH4GcPQXpc</a:t>
            </a:r>
            <a:endParaRPr lang="en-GB" dirty="0"/>
          </a:p>
          <a:p>
            <a:endParaRPr lang="en-GB" dirty="0"/>
          </a:p>
        </p:txBody>
      </p:sp>
    </p:spTree>
    <p:extLst>
      <p:ext uri="{BB962C8B-B14F-4D97-AF65-F5344CB8AC3E}">
        <p14:creationId xmlns:p14="http://schemas.microsoft.com/office/powerpoint/2010/main" val="928339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B8C8D8-E3FD-4EB1-A2A6-387AAFECC684}"/>
              </a:ext>
            </a:extLst>
          </p:cNvPr>
          <p:cNvSpPr>
            <a:spLocks noGrp="1"/>
          </p:cNvSpPr>
          <p:nvPr>
            <p:ph type="title"/>
          </p:nvPr>
        </p:nvSpPr>
        <p:spPr/>
        <p:txBody>
          <a:bodyPr/>
          <a:lstStyle/>
          <a:p>
            <a:r>
              <a:rPr lang="en-GB" dirty="0"/>
              <a:t>Component 1</a:t>
            </a:r>
            <a:br>
              <a:rPr lang="en-GB" dirty="0"/>
            </a:br>
            <a:r>
              <a:rPr lang="en-GB" dirty="0"/>
              <a:t>Section A: REPRESENTATION</a:t>
            </a:r>
          </a:p>
        </p:txBody>
      </p:sp>
      <p:sp>
        <p:nvSpPr>
          <p:cNvPr id="5" name="Content Placeholder 4">
            <a:extLst>
              <a:ext uri="{FF2B5EF4-FFF2-40B4-BE49-F238E27FC236}">
                <a16:creationId xmlns:a16="http://schemas.microsoft.com/office/drawing/2014/main" id="{3B11E290-7888-417B-8C95-E672D5E0EC87}"/>
              </a:ext>
            </a:extLst>
          </p:cNvPr>
          <p:cNvSpPr>
            <a:spLocks noGrp="1"/>
          </p:cNvSpPr>
          <p:nvPr>
            <p:ph sz="half" idx="1"/>
          </p:nvPr>
        </p:nvSpPr>
        <p:spPr/>
        <p:txBody>
          <a:bodyPr>
            <a:normAutofit fontScale="70000" lnSpcReduction="20000"/>
          </a:bodyPr>
          <a:lstStyle/>
          <a:p>
            <a:r>
              <a:rPr lang="en-GB" dirty="0"/>
              <a:t>You will be allowed </a:t>
            </a:r>
            <a:r>
              <a:rPr lang="en-GB" b="1" dirty="0">
                <a:solidFill>
                  <a:srgbClr val="FF7C80"/>
                </a:solidFill>
              </a:rPr>
              <a:t>one</a:t>
            </a:r>
            <a:r>
              <a:rPr lang="en-GB" dirty="0"/>
              <a:t> minute to read Question 1</a:t>
            </a:r>
          </a:p>
          <a:p>
            <a:r>
              <a:rPr lang="en-GB" dirty="0"/>
              <a:t>The advertisement will be shown </a:t>
            </a:r>
            <a:r>
              <a:rPr lang="en-GB" b="1" dirty="0">
                <a:solidFill>
                  <a:srgbClr val="FF7C80"/>
                </a:solidFill>
              </a:rPr>
              <a:t>three times</a:t>
            </a:r>
          </a:p>
          <a:p>
            <a:r>
              <a:rPr lang="en-GB" b="1" dirty="0">
                <a:solidFill>
                  <a:srgbClr val="FF7C80"/>
                </a:solidFill>
              </a:rPr>
              <a:t>First viewing</a:t>
            </a:r>
            <a:r>
              <a:rPr lang="en-GB" dirty="0"/>
              <a:t>: watch the advertisement</a:t>
            </a:r>
          </a:p>
          <a:p>
            <a:r>
              <a:rPr lang="en-GB" b="1" dirty="0">
                <a:solidFill>
                  <a:srgbClr val="FF7C80"/>
                </a:solidFill>
              </a:rPr>
              <a:t>Second viewing</a:t>
            </a:r>
            <a:r>
              <a:rPr lang="en-GB" dirty="0"/>
              <a:t>: watch the advertisement and </a:t>
            </a:r>
            <a:r>
              <a:rPr lang="en-GB" b="1" dirty="0">
                <a:solidFill>
                  <a:srgbClr val="FF7C80"/>
                </a:solidFill>
              </a:rPr>
              <a:t>make notes</a:t>
            </a:r>
          </a:p>
          <a:p>
            <a:r>
              <a:rPr lang="en-GB" dirty="0">
                <a:solidFill>
                  <a:schemeClr val="tx1"/>
                </a:solidFill>
              </a:rPr>
              <a:t>You will then have </a:t>
            </a:r>
            <a:r>
              <a:rPr lang="en-GB" dirty="0">
                <a:solidFill>
                  <a:srgbClr val="FF7C80"/>
                </a:solidFill>
              </a:rPr>
              <a:t>five minutes </a:t>
            </a:r>
            <a:r>
              <a:rPr lang="en-GB" dirty="0">
                <a:solidFill>
                  <a:schemeClr val="tx1"/>
                </a:solidFill>
              </a:rPr>
              <a:t>to </a:t>
            </a:r>
            <a:r>
              <a:rPr lang="en-GB" dirty="0">
                <a:solidFill>
                  <a:srgbClr val="FF7C80"/>
                </a:solidFill>
              </a:rPr>
              <a:t>make further notes</a:t>
            </a:r>
          </a:p>
          <a:p>
            <a:r>
              <a:rPr lang="en-GB" b="1" dirty="0">
                <a:solidFill>
                  <a:srgbClr val="FF7C80"/>
                </a:solidFill>
              </a:rPr>
              <a:t>Third viewing</a:t>
            </a:r>
            <a:r>
              <a:rPr lang="en-GB" dirty="0">
                <a:solidFill>
                  <a:schemeClr val="tx1"/>
                </a:solidFill>
              </a:rPr>
              <a:t>: watch the advertisement and </a:t>
            </a:r>
            <a:r>
              <a:rPr lang="en-GB" b="1" dirty="0">
                <a:solidFill>
                  <a:srgbClr val="FF7C80"/>
                </a:solidFill>
              </a:rPr>
              <a:t>make final notes</a:t>
            </a:r>
          </a:p>
          <a:p>
            <a:r>
              <a:rPr lang="en-GB" dirty="0">
                <a:solidFill>
                  <a:schemeClr val="tx1"/>
                </a:solidFill>
              </a:rPr>
              <a:t>Once the third viewing has finished, you should answer Question 1</a:t>
            </a:r>
            <a:endParaRPr lang="en-GB" dirty="0">
              <a:solidFill>
                <a:srgbClr val="FF7C80"/>
              </a:solidFill>
            </a:endParaRPr>
          </a:p>
        </p:txBody>
      </p:sp>
      <p:pic>
        <p:nvPicPr>
          <p:cNvPr id="7" name="Content Placeholder 6">
            <a:hlinkClick r:id="rId2"/>
            <a:extLst>
              <a:ext uri="{FF2B5EF4-FFF2-40B4-BE49-F238E27FC236}">
                <a16:creationId xmlns:a16="http://schemas.microsoft.com/office/drawing/2014/main" id="{4160CC66-4DA3-419C-A9E1-3F2A6675660C}"/>
              </a:ext>
            </a:extLst>
          </p:cNvPr>
          <p:cNvPicPr>
            <a:picLocks noGrp="1" noChangeAspect="1"/>
          </p:cNvPicPr>
          <p:nvPr>
            <p:ph sz="half" idx="2"/>
          </p:nvPr>
        </p:nvPicPr>
        <p:blipFill>
          <a:blip r:embed="rId3"/>
          <a:stretch>
            <a:fillRect/>
          </a:stretch>
        </p:blipFill>
        <p:spPr>
          <a:xfrm>
            <a:off x="6413500" y="2432150"/>
            <a:ext cx="4645025" cy="2612826"/>
          </a:xfrm>
          <a:prstGeom prst="rect">
            <a:avLst/>
          </a:prstGeom>
        </p:spPr>
      </p:pic>
    </p:spTree>
    <p:extLst>
      <p:ext uri="{BB962C8B-B14F-4D97-AF65-F5344CB8AC3E}">
        <p14:creationId xmlns:p14="http://schemas.microsoft.com/office/powerpoint/2010/main" val="4092053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E430BC-025C-4854-8E92-C45756584566}"/>
              </a:ext>
            </a:extLst>
          </p:cNvPr>
          <p:cNvSpPr>
            <a:spLocks noGrp="1"/>
          </p:cNvSpPr>
          <p:nvPr>
            <p:ph type="title"/>
          </p:nvPr>
        </p:nvSpPr>
        <p:spPr/>
        <p:txBody>
          <a:bodyPr/>
          <a:lstStyle/>
          <a:p>
            <a:r>
              <a:rPr lang="en-GB" b="1" dirty="0"/>
              <a:t>question</a:t>
            </a:r>
          </a:p>
        </p:txBody>
      </p:sp>
      <p:sp>
        <p:nvSpPr>
          <p:cNvPr id="4" name="Content Placeholder 3">
            <a:extLst>
              <a:ext uri="{FF2B5EF4-FFF2-40B4-BE49-F238E27FC236}">
                <a16:creationId xmlns:a16="http://schemas.microsoft.com/office/drawing/2014/main" id="{F7442406-6271-4185-974D-A6FD23908BD2}"/>
              </a:ext>
            </a:extLst>
          </p:cNvPr>
          <p:cNvSpPr>
            <a:spLocks noGrp="1"/>
          </p:cNvSpPr>
          <p:nvPr>
            <p:ph idx="1"/>
          </p:nvPr>
        </p:nvSpPr>
        <p:spPr/>
        <p:txBody>
          <a:bodyPr/>
          <a:lstStyle/>
          <a:p>
            <a:pPr marL="0" indent="0">
              <a:buNone/>
            </a:pPr>
            <a:r>
              <a:rPr lang="en-GB" dirty="0" smtClean="0"/>
              <a:t>Q.1</a:t>
            </a:r>
            <a:r>
              <a:rPr lang="en-GB" dirty="0" smtClean="0">
                <a:solidFill>
                  <a:srgbClr val="FF7C80"/>
                </a:solidFill>
              </a:rPr>
              <a:t>. Compare </a:t>
            </a:r>
            <a:r>
              <a:rPr lang="en-GB" dirty="0" smtClean="0"/>
              <a:t>the representations of </a:t>
            </a:r>
            <a:r>
              <a:rPr lang="en-GB" dirty="0" smtClean="0">
                <a:solidFill>
                  <a:srgbClr val="FF7C80"/>
                </a:solidFill>
              </a:rPr>
              <a:t>gender</a:t>
            </a:r>
            <a:r>
              <a:rPr lang="en-GB" dirty="0" smtClean="0"/>
              <a:t> in this advertisement and the set </a:t>
            </a:r>
            <a:r>
              <a:rPr lang="en-GB" i="1" dirty="0" smtClean="0">
                <a:solidFill>
                  <a:srgbClr val="FF7C80"/>
                </a:solidFill>
              </a:rPr>
              <a:t>Tide</a:t>
            </a:r>
            <a:r>
              <a:rPr lang="en-GB" dirty="0" smtClean="0"/>
              <a:t> advertisement you have studied.</a:t>
            </a:r>
          </a:p>
          <a:p>
            <a:pPr marL="0" indent="0">
              <a:buNone/>
            </a:pPr>
            <a:r>
              <a:rPr lang="en-GB" dirty="0" smtClean="0"/>
              <a:t>In your answer, you must consider:</a:t>
            </a:r>
          </a:p>
          <a:p>
            <a:pPr>
              <a:buFont typeface="Arial" panose="020B0604020202020204" pitchFamily="34" charset="0"/>
              <a:buChar char="•"/>
            </a:pPr>
            <a:r>
              <a:rPr lang="en-GB" dirty="0" smtClean="0"/>
              <a:t>how representations convey ideologies</a:t>
            </a:r>
          </a:p>
          <a:p>
            <a:pPr>
              <a:buFont typeface="Arial" panose="020B0604020202020204" pitchFamily="34" charset="0"/>
              <a:buChar char="•"/>
            </a:pPr>
            <a:r>
              <a:rPr lang="en-GB" dirty="0" smtClean="0"/>
              <a:t>the similarities and differences in the ideologies conveyed</a:t>
            </a:r>
          </a:p>
          <a:p>
            <a:pPr>
              <a:buFont typeface="Arial" panose="020B0604020202020204" pitchFamily="34" charset="0"/>
              <a:buChar char="•"/>
            </a:pPr>
            <a:r>
              <a:rPr lang="en-GB" dirty="0" smtClean="0"/>
              <a:t> how far social and cultural contexts affect the representations</a:t>
            </a:r>
            <a:endParaRPr lang="en-GB" dirty="0"/>
          </a:p>
        </p:txBody>
      </p:sp>
    </p:spTree>
    <p:extLst>
      <p:ext uri="{BB962C8B-B14F-4D97-AF65-F5344CB8AC3E}">
        <p14:creationId xmlns:p14="http://schemas.microsoft.com/office/powerpoint/2010/main" val="380802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26414-5716-459B-9880-9430E8258615}"/>
              </a:ext>
            </a:extLst>
          </p:cNvPr>
          <p:cNvSpPr>
            <a:spLocks noGrp="1"/>
          </p:cNvSpPr>
          <p:nvPr>
            <p:ph type="title"/>
          </p:nvPr>
        </p:nvSpPr>
        <p:spPr>
          <a:xfrm>
            <a:off x="1429002" y="612608"/>
            <a:ext cx="9603275" cy="1049235"/>
          </a:xfrm>
        </p:spPr>
        <p:txBody>
          <a:bodyPr/>
          <a:lstStyle/>
          <a:p>
            <a:r>
              <a:rPr lang="en-GB" i="1" dirty="0"/>
              <a:t>THIS GIRL CAN: </a:t>
            </a:r>
            <a:r>
              <a:rPr lang="en-GB" dirty="0"/>
              <a:t>IDEOLOGIES</a:t>
            </a:r>
            <a:endParaRPr lang="en-GB" i="1" dirty="0"/>
          </a:p>
        </p:txBody>
      </p:sp>
      <p:sp>
        <p:nvSpPr>
          <p:cNvPr id="3" name="Content Placeholder 2">
            <a:extLst>
              <a:ext uri="{FF2B5EF4-FFF2-40B4-BE49-F238E27FC236}">
                <a16:creationId xmlns:a16="http://schemas.microsoft.com/office/drawing/2014/main" id="{2D46704B-6D0C-404C-86ED-0974306CC995}"/>
              </a:ext>
            </a:extLst>
          </p:cNvPr>
          <p:cNvSpPr>
            <a:spLocks noGrp="1"/>
          </p:cNvSpPr>
          <p:nvPr>
            <p:ph idx="1"/>
          </p:nvPr>
        </p:nvSpPr>
        <p:spPr>
          <a:xfrm>
            <a:off x="338667" y="2015732"/>
            <a:ext cx="10871200" cy="4037749"/>
          </a:xfrm>
        </p:spPr>
        <p:txBody>
          <a:bodyPr>
            <a:normAutofit fontScale="92500" lnSpcReduction="20000"/>
          </a:bodyPr>
          <a:lstStyle/>
          <a:p>
            <a:pPr marL="0" indent="0">
              <a:buNone/>
            </a:pPr>
            <a:r>
              <a:rPr lang="en-GB" dirty="0"/>
              <a:t>The campaign (targeted at women 14-40) was started because there is a huge gender gap in terms of the number of women who play sport vs. men (1.7m less)</a:t>
            </a:r>
          </a:p>
          <a:p>
            <a:r>
              <a:rPr lang="en-GB" dirty="0"/>
              <a:t>Ideologies: </a:t>
            </a:r>
            <a:r>
              <a:rPr lang="en-GB" i="1" dirty="0"/>
              <a:t>anyone</a:t>
            </a:r>
            <a:r>
              <a:rPr lang="en-GB" dirty="0"/>
              <a:t> can get fit, whatever your background, size, age, level of ability. The campaign is shining a spotlight on bodies of all types, and saying that they’re all capable of moving in a variety of ways. </a:t>
            </a:r>
          </a:p>
          <a:p>
            <a:r>
              <a:rPr lang="en-GB" dirty="0"/>
              <a:t>Sport </a:t>
            </a:r>
            <a:r>
              <a:rPr lang="en-GB" i="1" dirty="0"/>
              <a:t>is</a:t>
            </a:r>
            <a:r>
              <a:rPr lang="en-GB" dirty="0"/>
              <a:t> for women</a:t>
            </a:r>
          </a:p>
          <a:p>
            <a:r>
              <a:rPr lang="en-GB" dirty="0"/>
              <a:t>Sweat is good </a:t>
            </a:r>
          </a:p>
          <a:p>
            <a:r>
              <a:rPr lang="en-GB" dirty="0"/>
              <a:t>Empowering. Positive representations. Inspiring</a:t>
            </a:r>
          </a:p>
          <a:p>
            <a:r>
              <a:rPr lang="en-GB" dirty="0"/>
              <a:t>Shouldn’t worry about what you look like while exercising (hot, choice of clothes etc)</a:t>
            </a:r>
          </a:p>
          <a:p>
            <a:r>
              <a:rPr lang="en-GB" dirty="0"/>
              <a:t>Highlights the social benefits – getting together with others to do it </a:t>
            </a:r>
          </a:p>
          <a:p>
            <a:r>
              <a:rPr lang="en-GB" dirty="0"/>
              <a:t>Sound track: </a:t>
            </a:r>
            <a:r>
              <a:rPr lang="en-GB" i="1" dirty="0"/>
              <a:t>Get Your Freak On</a:t>
            </a:r>
            <a:r>
              <a:rPr lang="en-GB" dirty="0"/>
              <a:t>, Missy Elliot creates energy – challenging gender stereotypes</a:t>
            </a:r>
          </a:p>
        </p:txBody>
      </p:sp>
    </p:spTree>
    <p:extLst>
      <p:ext uri="{BB962C8B-B14F-4D97-AF65-F5344CB8AC3E}">
        <p14:creationId xmlns:p14="http://schemas.microsoft.com/office/powerpoint/2010/main" val="1359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30B681-58C0-4BD3-8B2C-E55F6F36433B}"/>
              </a:ext>
            </a:extLst>
          </p:cNvPr>
          <p:cNvSpPr>
            <a:spLocks noGrp="1"/>
          </p:cNvSpPr>
          <p:nvPr>
            <p:ph type="title"/>
          </p:nvPr>
        </p:nvSpPr>
        <p:spPr/>
        <p:txBody>
          <a:bodyPr/>
          <a:lstStyle/>
          <a:p>
            <a:r>
              <a:rPr lang="en-GB" i="1" dirty="0"/>
              <a:t>THIS GIRL CAN</a:t>
            </a:r>
            <a:r>
              <a:rPr lang="en-GB" dirty="0"/>
              <a:t>: IDEOLOGIES</a:t>
            </a:r>
          </a:p>
        </p:txBody>
      </p:sp>
      <p:sp>
        <p:nvSpPr>
          <p:cNvPr id="5" name="Content Placeholder 4">
            <a:extLst>
              <a:ext uri="{FF2B5EF4-FFF2-40B4-BE49-F238E27FC236}">
                <a16:creationId xmlns:a16="http://schemas.microsoft.com/office/drawing/2014/main" id="{BA38FF0A-6484-4ADA-8392-139CFD81D969}"/>
              </a:ext>
            </a:extLst>
          </p:cNvPr>
          <p:cNvSpPr>
            <a:spLocks noGrp="1"/>
          </p:cNvSpPr>
          <p:nvPr>
            <p:ph idx="1"/>
          </p:nvPr>
        </p:nvSpPr>
        <p:spPr/>
        <p:txBody>
          <a:bodyPr>
            <a:normAutofit lnSpcReduction="10000"/>
          </a:bodyPr>
          <a:lstStyle/>
          <a:p>
            <a:r>
              <a:rPr lang="en-GB" dirty="0"/>
              <a:t>Various clips of women participating in sports usually associated with men</a:t>
            </a:r>
          </a:p>
          <a:p>
            <a:r>
              <a:rPr lang="en-GB" dirty="0"/>
              <a:t>Challenges fear of being ‘judged’</a:t>
            </a:r>
          </a:p>
          <a:p>
            <a:r>
              <a:rPr lang="en-GB" dirty="0"/>
              <a:t>Written codes – use of humour to challenge stereotypes</a:t>
            </a:r>
          </a:p>
          <a:p>
            <a:r>
              <a:rPr lang="en-GB" dirty="0"/>
              <a:t>Challenges stereotypes of elite sportswomen (Olympians) with their athletic bodies. A representation of ‘normal’ women</a:t>
            </a:r>
          </a:p>
          <a:p>
            <a:r>
              <a:rPr lang="en-GB" dirty="0" err="1"/>
              <a:t>Liesbet</a:t>
            </a:r>
            <a:r>
              <a:rPr lang="en-GB" dirty="0"/>
              <a:t> Van </a:t>
            </a:r>
            <a:r>
              <a:rPr lang="en-GB" dirty="0" err="1"/>
              <a:t>Zoonen’s</a:t>
            </a:r>
            <a:r>
              <a:rPr lang="en-GB" dirty="0"/>
              <a:t> feminist theory could be applied to this ad (the media can contribute to social change by representing women in non-traditional roles and using non-sexist language) </a:t>
            </a:r>
          </a:p>
          <a:p>
            <a:endParaRPr lang="en-GB" dirty="0"/>
          </a:p>
        </p:txBody>
      </p:sp>
    </p:spTree>
    <p:extLst>
      <p:ext uri="{BB962C8B-B14F-4D97-AF65-F5344CB8AC3E}">
        <p14:creationId xmlns:p14="http://schemas.microsoft.com/office/powerpoint/2010/main" val="293951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241598-0ECE-4B24-B310-DF9818F78B78}"/>
              </a:ext>
            </a:extLst>
          </p:cNvPr>
          <p:cNvSpPr>
            <a:spLocks noGrp="1"/>
          </p:cNvSpPr>
          <p:nvPr>
            <p:ph type="title"/>
          </p:nvPr>
        </p:nvSpPr>
        <p:spPr/>
        <p:txBody>
          <a:bodyPr/>
          <a:lstStyle/>
          <a:p>
            <a:r>
              <a:rPr lang="en-GB" i="1" dirty="0"/>
              <a:t>Tide</a:t>
            </a:r>
            <a:r>
              <a:rPr lang="en-GB" dirty="0"/>
              <a:t>: IDEOLOGIES</a:t>
            </a:r>
          </a:p>
        </p:txBody>
      </p:sp>
      <p:sp>
        <p:nvSpPr>
          <p:cNvPr id="4" name="Content Placeholder 3">
            <a:extLst>
              <a:ext uri="{FF2B5EF4-FFF2-40B4-BE49-F238E27FC236}">
                <a16:creationId xmlns:a16="http://schemas.microsoft.com/office/drawing/2014/main" id="{E22058D4-ACF0-420E-B892-0109CCEE1CBA}"/>
              </a:ext>
            </a:extLst>
          </p:cNvPr>
          <p:cNvSpPr>
            <a:spLocks noGrp="1"/>
          </p:cNvSpPr>
          <p:nvPr>
            <p:ph idx="1"/>
          </p:nvPr>
        </p:nvSpPr>
        <p:spPr/>
        <p:txBody>
          <a:bodyPr>
            <a:normAutofit lnSpcReduction="10000"/>
          </a:bodyPr>
          <a:lstStyle/>
          <a:p>
            <a:r>
              <a:rPr lang="en-GB" dirty="0" smtClean="0"/>
              <a:t>In </a:t>
            </a:r>
            <a:r>
              <a:rPr lang="en-GB" dirty="0"/>
              <a:t>the 1950s, while men were being targeted for the post-war boom in America’s car industry, women were the primary market for the technologies and products being developed for the home. </a:t>
            </a:r>
            <a:endParaRPr lang="en-GB" dirty="0" smtClean="0"/>
          </a:p>
          <a:p>
            <a:r>
              <a:rPr lang="en-GB" dirty="0" smtClean="0"/>
              <a:t>In </a:t>
            </a:r>
            <a:r>
              <a:rPr lang="en-GB" dirty="0"/>
              <a:t>advertising for these types of texts, </a:t>
            </a:r>
            <a:r>
              <a:rPr lang="en-GB" b="1" dirty="0"/>
              <a:t>stereotypical representations of domestic perfection</a:t>
            </a:r>
            <a:r>
              <a:rPr lang="en-GB" dirty="0"/>
              <a:t>, caring for the family and servitude to the ‘man of the house’ became linked to a more modern need for speed, convenience and a better standard of living than the women experienced in the pre-war era</a:t>
            </a:r>
            <a:r>
              <a:rPr lang="en-GB" dirty="0" smtClean="0"/>
              <a:t>.</a:t>
            </a:r>
          </a:p>
          <a:p>
            <a:r>
              <a:rPr lang="en-GB" dirty="0" smtClean="0"/>
              <a:t>The ad highlights the importance of achieving clean, white laundry – that is considered to be one of women’s key aims</a:t>
            </a:r>
            <a:endParaRPr lang="en-GB" dirty="0"/>
          </a:p>
        </p:txBody>
      </p:sp>
    </p:spTree>
    <p:extLst>
      <p:ext uri="{BB962C8B-B14F-4D97-AF65-F5344CB8AC3E}">
        <p14:creationId xmlns:p14="http://schemas.microsoft.com/office/powerpoint/2010/main" val="272139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FB4F55-E5F4-48F8-9C6A-5D2EE834911C}"/>
              </a:ext>
            </a:extLst>
          </p:cNvPr>
          <p:cNvSpPr>
            <a:spLocks noGrp="1"/>
          </p:cNvSpPr>
          <p:nvPr>
            <p:ph type="title"/>
          </p:nvPr>
        </p:nvSpPr>
        <p:spPr/>
        <p:txBody>
          <a:bodyPr>
            <a:normAutofit fontScale="90000"/>
          </a:bodyPr>
          <a:lstStyle/>
          <a:p>
            <a:r>
              <a:rPr lang="en-GB" i="1" dirty="0"/>
              <a:t>the similarities and differences in the ideologies conveyed</a:t>
            </a:r>
            <a:r>
              <a:rPr lang="en-GB" dirty="0"/>
              <a:t/>
            </a:r>
            <a:br>
              <a:rPr lang="en-GB" dirty="0"/>
            </a:br>
            <a:endParaRPr lang="en-GB" dirty="0"/>
          </a:p>
        </p:txBody>
      </p:sp>
      <p:sp>
        <p:nvSpPr>
          <p:cNvPr id="4" name="Content Placeholder 3">
            <a:extLst>
              <a:ext uri="{FF2B5EF4-FFF2-40B4-BE49-F238E27FC236}">
                <a16:creationId xmlns:a16="http://schemas.microsoft.com/office/drawing/2014/main" id="{1520ED4E-99B2-439B-95B3-878BA6C6C23C}"/>
              </a:ext>
            </a:extLst>
          </p:cNvPr>
          <p:cNvSpPr>
            <a:spLocks noGrp="1"/>
          </p:cNvSpPr>
          <p:nvPr>
            <p:ph idx="1"/>
          </p:nvPr>
        </p:nvSpPr>
        <p:spPr/>
        <p:txBody>
          <a:bodyPr>
            <a:normAutofit fontScale="77500" lnSpcReduction="20000"/>
          </a:bodyPr>
          <a:lstStyle/>
          <a:p>
            <a:pPr marL="0" indent="0">
              <a:buNone/>
            </a:pPr>
            <a:r>
              <a:rPr lang="en-GB" b="1" dirty="0"/>
              <a:t>Similarities:</a:t>
            </a:r>
          </a:p>
          <a:p>
            <a:r>
              <a:rPr lang="en-GB" dirty="0"/>
              <a:t>With </a:t>
            </a:r>
            <a:r>
              <a:rPr lang="en-GB" i="1" dirty="0"/>
              <a:t>Tide</a:t>
            </a:r>
            <a:r>
              <a:rPr lang="en-GB" dirty="0"/>
              <a:t>, Stuart Hall’s theory of representation can be applied. The image of domesticity (including two women hanging out the laundry) forms part of the ‘shared conceptual road map’ that gives meaning to the ‘world’ of the advert. Despite its comic strip visual construction, the scenario represented was </a:t>
            </a:r>
            <a:r>
              <a:rPr lang="en-GB" dirty="0">
                <a:solidFill>
                  <a:srgbClr val="FF0000"/>
                </a:solidFill>
              </a:rPr>
              <a:t>familiar to the audience as a representation of their own lives</a:t>
            </a:r>
            <a:r>
              <a:rPr lang="en-GB" dirty="0"/>
              <a:t> – this is similar to </a:t>
            </a:r>
            <a:r>
              <a:rPr lang="en-GB" i="1" dirty="0"/>
              <a:t>This Girl Can</a:t>
            </a:r>
            <a:r>
              <a:rPr lang="en-GB" dirty="0"/>
              <a:t>, but for different reasons</a:t>
            </a:r>
          </a:p>
          <a:p>
            <a:r>
              <a:rPr lang="en-GB" dirty="0"/>
              <a:t>Applying David </a:t>
            </a:r>
            <a:r>
              <a:rPr lang="en-GB" dirty="0" err="1"/>
              <a:t>Gauntlett’s</a:t>
            </a:r>
            <a:r>
              <a:rPr lang="en-GB" dirty="0"/>
              <a:t> theory of identity, the women represented in the </a:t>
            </a:r>
            <a:r>
              <a:rPr lang="en-GB" i="1" dirty="0"/>
              <a:t>Tide</a:t>
            </a:r>
            <a:r>
              <a:rPr lang="en-GB" dirty="0"/>
              <a:t> </a:t>
            </a:r>
            <a:r>
              <a:rPr lang="en-GB" dirty="0">
                <a:solidFill>
                  <a:srgbClr val="FF0000"/>
                </a:solidFill>
              </a:rPr>
              <a:t>advert act as roles models </a:t>
            </a:r>
            <a:r>
              <a:rPr lang="en-GB" dirty="0"/>
              <a:t>of domestic perfection that the audience may want to construct their own sense of identity against. This is also similar to </a:t>
            </a:r>
            <a:r>
              <a:rPr lang="en-GB" i="1" dirty="0"/>
              <a:t>This Girl Can</a:t>
            </a:r>
            <a:r>
              <a:rPr lang="en-GB" dirty="0"/>
              <a:t>, but again, for a different purpose</a:t>
            </a:r>
          </a:p>
          <a:p>
            <a:pPr marL="0" indent="0">
              <a:buNone/>
            </a:pPr>
            <a:r>
              <a:rPr lang="en-GB" b="1" dirty="0"/>
              <a:t>Differences include: </a:t>
            </a:r>
          </a:p>
          <a:p>
            <a:pPr lvl="1"/>
            <a:r>
              <a:rPr lang="en-GB" dirty="0"/>
              <a:t>a wider range of female representations in terms of ethnicity/size in </a:t>
            </a:r>
            <a:r>
              <a:rPr lang="en-GB" i="1" dirty="0"/>
              <a:t>This Girl Can. </a:t>
            </a:r>
            <a:r>
              <a:rPr lang="en-GB" dirty="0"/>
              <a:t>Women come in all shapes and sizes</a:t>
            </a:r>
          </a:p>
          <a:p>
            <a:pPr lvl="1"/>
            <a:r>
              <a:rPr lang="en-GB" dirty="0"/>
              <a:t>representations </a:t>
            </a:r>
            <a:r>
              <a:rPr lang="en-GB" i="1" dirty="0"/>
              <a:t>challenging</a:t>
            </a:r>
            <a:r>
              <a:rPr lang="en-GB" dirty="0"/>
              <a:t> gender stereotypes in </a:t>
            </a:r>
            <a:r>
              <a:rPr lang="en-GB" i="1" dirty="0"/>
              <a:t>This Girl Can</a:t>
            </a:r>
          </a:p>
          <a:p>
            <a:endParaRPr lang="en-GB" dirty="0"/>
          </a:p>
        </p:txBody>
      </p:sp>
    </p:spTree>
    <p:extLst>
      <p:ext uri="{BB962C8B-B14F-4D97-AF65-F5344CB8AC3E}">
        <p14:creationId xmlns:p14="http://schemas.microsoft.com/office/powerpoint/2010/main" val="71923147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169</TotalTime>
  <Words>1012</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Gallery</vt:lpstr>
      <vt:lpstr>COMPONENT 1 SECTION a</vt:lpstr>
      <vt:lpstr>PowerPoint Presentation</vt:lpstr>
      <vt:lpstr>Example Representation question </vt:lpstr>
      <vt:lpstr>Component 1 Section A: REPRESENTATION</vt:lpstr>
      <vt:lpstr>question</vt:lpstr>
      <vt:lpstr>THIS GIRL CAN: IDEOLOGIES</vt:lpstr>
      <vt:lpstr>THIS GIRL CAN: IDEOLOGIES</vt:lpstr>
      <vt:lpstr>Tide: IDEOLOGIES</vt:lpstr>
      <vt:lpstr>the similarities and differences in the ideologies conveyed </vt:lpstr>
      <vt:lpstr>how far social and cultural contexts affect the representations</vt:lpstr>
      <vt:lpstr>mark scheme</vt:lpstr>
      <vt:lpstr>ASSESSMENT OBJECTIVES</vt:lpstr>
      <vt:lpstr>ANOTHER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a</dc:title>
  <dc:creator>Tina Donnelly</dc:creator>
  <cp:lastModifiedBy>Tina Donnelly</cp:lastModifiedBy>
  <cp:revision>21</cp:revision>
  <dcterms:created xsi:type="dcterms:W3CDTF">2019-03-15T17:20:01Z</dcterms:created>
  <dcterms:modified xsi:type="dcterms:W3CDTF">2019-03-19T12:52:51Z</dcterms:modified>
</cp:coreProperties>
</file>