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7" r:id="rId5"/>
    <p:sldId id="268" r:id="rId6"/>
    <p:sldId id="270" r:id="rId7"/>
    <p:sldId id="269" r:id="rId8"/>
    <p:sldId id="260" r:id="rId9"/>
    <p:sldId id="263" r:id="rId10"/>
    <p:sldId id="262"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1FE2C-A893-48C7-BE6B-643E3A11BB96}" v="4" dt="2021-01-25T10:31:56.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4" autoAdjust="0"/>
    <p:restoredTop sz="94660"/>
  </p:normalViewPr>
  <p:slideViewPr>
    <p:cSldViewPr snapToGrid="0">
      <p:cViewPr varScale="1">
        <p:scale>
          <a:sx n="88" d="100"/>
          <a:sy n="88" d="100"/>
        </p:scale>
        <p:origin x="69"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A5B6EB-669D-4E3B-9786-39BCD873DB3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265582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A5B6EB-669D-4E3B-9786-39BCD873DB3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224736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A5B6EB-669D-4E3B-9786-39BCD873DB3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55738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A5B6EB-669D-4E3B-9786-39BCD873DB3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209058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A5B6EB-669D-4E3B-9786-39BCD873DB3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176279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A5B6EB-669D-4E3B-9786-39BCD873DB37}"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284922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A5B6EB-669D-4E3B-9786-39BCD873DB37}"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365127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A5B6EB-669D-4E3B-9786-39BCD873DB37}"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362197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5B6EB-669D-4E3B-9786-39BCD873DB37}"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66289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A5B6EB-669D-4E3B-9786-39BCD873DB37}"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210580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A5B6EB-669D-4E3B-9786-39BCD873DB37}"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3013C0-9D34-403B-B7FD-6FE00690E846}" type="slidenum">
              <a:rPr lang="en-GB" smtClean="0"/>
              <a:t>‹#›</a:t>
            </a:fld>
            <a:endParaRPr lang="en-GB"/>
          </a:p>
        </p:txBody>
      </p:sp>
    </p:spTree>
    <p:extLst>
      <p:ext uri="{BB962C8B-B14F-4D97-AF65-F5344CB8AC3E}">
        <p14:creationId xmlns:p14="http://schemas.microsoft.com/office/powerpoint/2010/main" val="348220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5B6EB-669D-4E3B-9786-39BCD873DB37}"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013C0-9D34-403B-B7FD-6FE00690E846}" type="slidenum">
              <a:rPr lang="en-GB" smtClean="0"/>
              <a:t>‹#›</a:t>
            </a:fld>
            <a:endParaRPr lang="en-GB"/>
          </a:p>
        </p:txBody>
      </p:sp>
    </p:spTree>
    <p:extLst>
      <p:ext uri="{BB962C8B-B14F-4D97-AF65-F5344CB8AC3E}">
        <p14:creationId xmlns:p14="http://schemas.microsoft.com/office/powerpoint/2010/main" val="23239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a:bodyPr>
          <a:lstStyle/>
          <a:p>
            <a:r>
              <a:rPr lang="en-GB">
                <a:solidFill>
                  <a:srgbClr val="FFFFFF"/>
                </a:solidFill>
              </a:rPr>
              <a:t>Apprentice Task</a:t>
            </a:r>
          </a:p>
        </p:txBody>
      </p:sp>
    </p:spTree>
    <p:extLst>
      <p:ext uri="{BB962C8B-B14F-4D97-AF65-F5344CB8AC3E}">
        <p14:creationId xmlns:p14="http://schemas.microsoft.com/office/powerpoint/2010/main" val="148814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t>Problem Solving</a:t>
            </a:r>
            <a:br>
              <a:rPr lang="en-GB" dirty="0"/>
            </a:br>
            <a:endParaRPr lang="en-GB" dirty="0"/>
          </a:p>
        </p:txBody>
      </p:sp>
      <p:sp>
        <p:nvSpPr>
          <p:cNvPr id="3" name="Content Placeholder 2"/>
          <p:cNvSpPr>
            <a:spLocks noGrp="1"/>
          </p:cNvSpPr>
          <p:nvPr>
            <p:ph idx="1"/>
          </p:nvPr>
        </p:nvSpPr>
        <p:spPr>
          <a:xfrm>
            <a:off x="386095" y="909927"/>
            <a:ext cx="10515600" cy="1891462"/>
          </a:xfrm>
        </p:spPr>
        <p:txBody>
          <a:bodyPr>
            <a:normAutofit fontScale="92500" lnSpcReduction="20000"/>
          </a:bodyPr>
          <a:lstStyle/>
          <a:p>
            <a:r>
              <a:rPr lang="en-GB" dirty="0"/>
              <a:t>They experienced a problem with the flavouring when they were testing different combinations in the kitchen. They said the saffron wasn’t strong enough despite their primary research findings. They used their problem solving skills and decided to use less of the saffron and do another flavour too. They overcame it by trial and error and getting the other team members to give their input.</a:t>
            </a:r>
          </a:p>
        </p:txBody>
      </p:sp>
      <p:pic>
        <p:nvPicPr>
          <p:cNvPr id="4" name="Picture 3"/>
          <p:cNvPicPr>
            <a:picLocks noChangeAspect="1"/>
          </p:cNvPicPr>
          <p:nvPr/>
        </p:nvPicPr>
        <p:blipFill rotWithShape="1">
          <a:blip r:embed="rId2"/>
          <a:srcRect l="1505" t="15520" r="53011" b="43477"/>
          <a:stretch/>
        </p:blipFill>
        <p:spPr>
          <a:xfrm>
            <a:off x="908676" y="2965198"/>
            <a:ext cx="5890427" cy="2986989"/>
          </a:xfrm>
          <a:prstGeom prst="rect">
            <a:avLst/>
          </a:prstGeom>
        </p:spPr>
      </p:pic>
    </p:spTree>
    <p:extLst>
      <p:ext uri="{BB962C8B-B14F-4D97-AF65-F5344CB8AC3E}">
        <p14:creationId xmlns:p14="http://schemas.microsoft.com/office/powerpoint/2010/main" val="23461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43" y="103459"/>
            <a:ext cx="3978333" cy="1006476"/>
          </a:xfrm>
        </p:spPr>
        <p:txBody>
          <a:bodyPr>
            <a:normAutofit fontScale="90000"/>
          </a:bodyPr>
          <a:lstStyle/>
          <a:p>
            <a:r>
              <a:rPr lang="en-GB" dirty="0"/>
              <a:t>Primary research </a:t>
            </a:r>
          </a:p>
        </p:txBody>
      </p:sp>
      <p:sp>
        <p:nvSpPr>
          <p:cNvPr id="3" name="Content Placeholder 2"/>
          <p:cNvSpPr>
            <a:spLocks noGrp="1"/>
          </p:cNvSpPr>
          <p:nvPr>
            <p:ph idx="1"/>
          </p:nvPr>
        </p:nvSpPr>
        <p:spPr>
          <a:xfrm>
            <a:off x="419100" y="1109935"/>
            <a:ext cx="11353800" cy="3825209"/>
          </a:xfrm>
        </p:spPr>
        <p:txBody>
          <a:bodyPr>
            <a:normAutofit/>
          </a:bodyPr>
          <a:lstStyle/>
          <a:p>
            <a:r>
              <a:rPr lang="en-GB" dirty="0"/>
              <a:t>They went to a supermarket to ask the general public to rate the samples for the puddings they made. They asked they public to rate them out of ten and how they could improve. One person said “not something I would distinguish or stand out” and another said “too much going on”. This research enables them to make changes to their products so they get more sales in the end.</a:t>
            </a:r>
          </a:p>
          <a:p>
            <a:endParaRPr lang="en-GB" dirty="0"/>
          </a:p>
        </p:txBody>
      </p:sp>
      <p:pic>
        <p:nvPicPr>
          <p:cNvPr id="5" name="Picture 4"/>
          <p:cNvPicPr>
            <a:picLocks noChangeAspect="1"/>
          </p:cNvPicPr>
          <p:nvPr/>
        </p:nvPicPr>
        <p:blipFill rotWithShape="1">
          <a:blip r:embed="rId2"/>
          <a:srcRect l="2150" t="14731" r="52527" b="42832"/>
          <a:stretch/>
        </p:blipFill>
        <p:spPr>
          <a:xfrm>
            <a:off x="5047000" y="3207310"/>
            <a:ext cx="6249629" cy="3291619"/>
          </a:xfrm>
          <a:prstGeom prst="rect">
            <a:avLst/>
          </a:prstGeom>
        </p:spPr>
      </p:pic>
    </p:spTree>
    <p:extLst>
      <p:ext uri="{BB962C8B-B14F-4D97-AF65-F5344CB8AC3E}">
        <p14:creationId xmlns:p14="http://schemas.microsoft.com/office/powerpoint/2010/main" val="287025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4000">
                <a:solidFill>
                  <a:srgbClr val="FFFFFF"/>
                </a:solidFill>
              </a:rPr>
              <a:t>The Apprentice/Junior Apprentice</a:t>
            </a:r>
          </a:p>
        </p:txBody>
      </p:sp>
      <p:sp>
        <p:nvSpPr>
          <p:cNvPr id="3" name="Content Placeholder 2"/>
          <p:cNvSpPr>
            <a:spLocks noGrp="1"/>
          </p:cNvSpPr>
          <p:nvPr>
            <p:ph idx="1"/>
          </p:nvPr>
        </p:nvSpPr>
        <p:spPr>
          <a:xfrm>
            <a:off x="529771" y="2619829"/>
            <a:ext cx="10483003" cy="3875313"/>
          </a:xfrm>
        </p:spPr>
        <p:txBody>
          <a:bodyPr>
            <a:normAutofit lnSpcReduction="10000"/>
          </a:bodyPr>
          <a:lstStyle/>
          <a:p>
            <a:r>
              <a:rPr lang="en-GB" sz="2400" dirty="0">
                <a:solidFill>
                  <a:srgbClr val="000000"/>
                </a:solidFill>
              </a:rPr>
              <a:t>Find an episode of The Apprentice/ Junior Apprentice on YouTube</a:t>
            </a:r>
          </a:p>
          <a:p>
            <a:endParaRPr lang="en-GB" sz="2400" dirty="0">
              <a:solidFill>
                <a:srgbClr val="000000"/>
              </a:solidFill>
            </a:endParaRPr>
          </a:p>
          <a:p>
            <a:r>
              <a:rPr lang="en-GB" sz="2400" dirty="0">
                <a:solidFill>
                  <a:srgbClr val="000000"/>
                </a:solidFill>
              </a:rPr>
              <a:t>Watch the episode (Up to the Boardroom section)</a:t>
            </a:r>
          </a:p>
          <a:p>
            <a:endParaRPr lang="en-GB" sz="2400" dirty="0">
              <a:solidFill>
                <a:srgbClr val="000000"/>
              </a:solidFill>
            </a:endParaRPr>
          </a:p>
          <a:p>
            <a:r>
              <a:rPr lang="en-GB" sz="2400" dirty="0">
                <a:solidFill>
                  <a:srgbClr val="000000"/>
                </a:solidFill>
              </a:rPr>
              <a:t>Observe when the groups use Enterprise skills</a:t>
            </a:r>
          </a:p>
          <a:p>
            <a:r>
              <a:rPr lang="en-GB" sz="2400" dirty="0">
                <a:solidFill>
                  <a:srgbClr val="000000"/>
                </a:solidFill>
              </a:rPr>
              <a:t>Note when they conduct research</a:t>
            </a:r>
          </a:p>
          <a:p>
            <a:r>
              <a:rPr lang="en-GB" sz="2400" dirty="0">
                <a:solidFill>
                  <a:srgbClr val="000000"/>
                </a:solidFill>
              </a:rPr>
              <a:t>Pause, Take a screenshot and annotate these scenes</a:t>
            </a:r>
          </a:p>
          <a:p>
            <a:r>
              <a:rPr lang="en-GB" sz="2400" dirty="0">
                <a:solidFill>
                  <a:srgbClr val="000000"/>
                </a:solidFill>
              </a:rPr>
              <a:t>Save them to your </a:t>
            </a:r>
            <a:r>
              <a:rPr lang="en-GB" sz="2400" dirty="0" err="1">
                <a:solidFill>
                  <a:srgbClr val="000000"/>
                </a:solidFill>
              </a:rPr>
              <a:t>EduBlogs</a:t>
            </a:r>
            <a:r>
              <a:rPr lang="en-GB" sz="2400" dirty="0">
                <a:solidFill>
                  <a:srgbClr val="000000"/>
                </a:solidFill>
              </a:rPr>
              <a:t> under the title “Enterprise Skills for Generating Ideas”</a:t>
            </a:r>
          </a:p>
        </p:txBody>
      </p:sp>
    </p:spTree>
    <p:extLst>
      <p:ext uri="{BB962C8B-B14F-4D97-AF65-F5344CB8AC3E}">
        <p14:creationId xmlns:p14="http://schemas.microsoft.com/office/powerpoint/2010/main" val="330911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8" y="354635"/>
            <a:ext cx="3560761" cy="5756340"/>
          </a:xfrm>
        </p:spPr>
        <p:txBody>
          <a:bodyPr>
            <a:normAutofit fontScale="55000" lnSpcReduction="20000"/>
          </a:bodyPr>
          <a:lstStyle/>
          <a:p>
            <a:pPr marL="0" indent="0">
              <a:buNone/>
            </a:pPr>
            <a:r>
              <a:rPr lang="en-GB" sz="3600" dirty="0"/>
              <a:t>Enterprise Skills demonstrated: </a:t>
            </a:r>
          </a:p>
          <a:p>
            <a:pPr marL="0" indent="0">
              <a:buNone/>
            </a:pPr>
            <a:endParaRPr lang="en-GB" dirty="0"/>
          </a:p>
          <a:p>
            <a:r>
              <a:rPr lang="en-GB" dirty="0"/>
              <a:t>commercial awareness,</a:t>
            </a:r>
          </a:p>
          <a:p>
            <a:pPr marL="0" indent="0">
              <a:buNone/>
            </a:pPr>
            <a:r>
              <a:rPr lang="en-GB" dirty="0"/>
              <a:t> </a:t>
            </a:r>
          </a:p>
          <a:p>
            <a:r>
              <a:rPr lang="en-GB" dirty="0"/>
              <a:t>creative and innovative thinking, </a:t>
            </a:r>
          </a:p>
          <a:p>
            <a:pPr marL="0" indent="0">
              <a:buNone/>
            </a:pPr>
            <a:endParaRPr lang="en-GB" dirty="0"/>
          </a:p>
          <a:p>
            <a:r>
              <a:rPr lang="en-GB" dirty="0"/>
              <a:t>prioritisation </a:t>
            </a:r>
          </a:p>
          <a:p>
            <a:endParaRPr lang="en-GB" dirty="0"/>
          </a:p>
          <a:p>
            <a:r>
              <a:rPr lang="en-GB" dirty="0"/>
              <a:t>time management,</a:t>
            </a:r>
          </a:p>
          <a:p>
            <a:pPr marL="0" indent="0">
              <a:buNone/>
            </a:pPr>
            <a:endParaRPr lang="en-GB" dirty="0"/>
          </a:p>
          <a:p>
            <a:r>
              <a:rPr lang="en-GB" dirty="0"/>
              <a:t>problem solving,</a:t>
            </a:r>
          </a:p>
          <a:p>
            <a:pPr marL="0" indent="0">
              <a:buNone/>
            </a:pPr>
            <a:endParaRPr lang="en-GB" dirty="0"/>
          </a:p>
          <a:p>
            <a:r>
              <a:rPr lang="en-GB" dirty="0"/>
              <a:t>communication, </a:t>
            </a:r>
          </a:p>
          <a:p>
            <a:pPr marL="0" indent="0">
              <a:buNone/>
            </a:pPr>
            <a:r>
              <a:rPr lang="en-GB" dirty="0"/>
              <a:t> </a:t>
            </a:r>
          </a:p>
          <a:p>
            <a:r>
              <a:rPr lang="en-GB" dirty="0"/>
              <a:t>negotiation </a:t>
            </a:r>
          </a:p>
          <a:p>
            <a:pPr marL="0" indent="0">
              <a:buNone/>
            </a:pPr>
            <a:r>
              <a:rPr lang="en-GB" dirty="0"/>
              <a:t> </a:t>
            </a:r>
          </a:p>
          <a:p>
            <a:r>
              <a:rPr lang="en-GB" dirty="0"/>
              <a:t>persuasiveness </a:t>
            </a:r>
          </a:p>
          <a:p>
            <a:pPr marL="0" indent="0">
              <a:buNone/>
            </a:pPr>
            <a:r>
              <a:rPr lang="en-GB" dirty="0"/>
              <a:t> </a:t>
            </a:r>
          </a:p>
          <a:p>
            <a:endParaRPr lang="en-GB" dirty="0"/>
          </a:p>
        </p:txBody>
      </p:sp>
      <p:sp>
        <p:nvSpPr>
          <p:cNvPr id="4" name="Rectangle 2"/>
          <p:cNvSpPr>
            <a:spLocks noChangeArrowheads="1"/>
          </p:cNvSpPr>
          <p:nvPr/>
        </p:nvSpPr>
        <p:spPr bwMode="auto">
          <a:xfrm>
            <a:off x="4032323" y="323557"/>
            <a:ext cx="3508375" cy="893709"/>
          </a:xfrm>
          <a:prstGeom prst="rect">
            <a:avLst/>
          </a:prstGeom>
          <a:noFill/>
          <a:ln w="317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5" name="Rectangle 4"/>
          <p:cNvSpPr/>
          <p:nvPr/>
        </p:nvSpPr>
        <p:spPr>
          <a:xfrm>
            <a:off x="2738510" y="323557"/>
            <a:ext cx="6096000" cy="1097801"/>
          </a:xfrm>
          <a:prstGeom prst="rect">
            <a:avLst/>
          </a:prstGeom>
        </p:spPr>
        <p:txBody>
          <a:bodyPr>
            <a:spAutoFit/>
          </a:bodyPr>
          <a:lstStyle/>
          <a:p>
            <a:pPr algn="ctr">
              <a:lnSpc>
                <a:spcPct val="119000"/>
              </a:lnSpc>
              <a:spcAft>
                <a:spcPts val="600"/>
              </a:spcAft>
            </a:pPr>
            <a:r>
              <a:rPr lang="en-GB" kern="1400" dirty="0">
                <a:solidFill>
                  <a:srgbClr val="000000"/>
                </a:solidFill>
                <a:latin typeface="Calibri" panose="020F0502020204030204" pitchFamily="34" charset="0"/>
              </a:rPr>
              <a:t>The Apprentice </a:t>
            </a:r>
            <a:endParaRPr lang="en-GB" sz="1050" kern="1400" dirty="0">
              <a:ln>
                <a:noFill/>
              </a:ln>
              <a:solidFill>
                <a:srgbClr val="000000"/>
              </a:solidFill>
              <a:effectLst/>
              <a:latin typeface="Calibri" panose="020F0502020204030204" pitchFamily="34" charset="0"/>
            </a:endParaRPr>
          </a:p>
          <a:p>
            <a:pPr algn="ctr">
              <a:lnSpc>
                <a:spcPct val="119000"/>
              </a:lnSpc>
              <a:spcAft>
                <a:spcPts val="600"/>
              </a:spcAft>
            </a:pPr>
            <a:r>
              <a:rPr lang="en-GB" kern="1400" dirty="0">
                <a:solidFill>
                  <a:srgbClr val="000000"/>
                </a:solidFill>
                <a:latin typeface="Calibri" panose="020F0502020204030204" pitchFamily="34" charset="0"/>
              </a:rPr>
              <a:t>Enterprise Skills for Ideas Research</a:t>
            </a:r>
            <a:endParaRPr lang="en-GB" sz="1050" kern="1400" dirty="0">
              <a:ln>
                <a:noFill/>
              </a:ln>
              <a:solidFill>
                <a:srgbClr val="000000"/>
              </a:solidFill>
              <a:effectLst/>
              <a:latin typeface="Calibri" panose="020F0502020204030204" pitchFamily="34" charset="0"/>
            </a:endParaRPr>
          </a:p>
          <a:p>
            <a:pPr>
              <a:lnSpc>
                <a:spcPct val="119000"/>
              </a:lnSpc>
              <a:spcAft>
                <a:spcPts val="600"/>
              </a:spcAft>
            </a:pPr>
            <a:r>
              <a:rPr lang="en-GB" sz="1050" kern="1400" dirty="0">
                <a:ln>
                  <a:noFill/>
                </a:ln>
                <a:solidFill>
                  <a:srgbClr val="000000"/>
                </a:solidFill>
                <a:effectLst/>
                <a:latin typeface="Calibri" panose="020F0502020204030204" pitchFamily="34" charset="0"/>
              </a:rPr>
              <a:t> </a:t>
            </a:r>
          </a:p>
        </p:txBody>
      </p:sp>
      <p:pic>
        <p:nvPicPr>
          <p:cNvPr id="1027" name="Picture 3" descr="the-apprentice-u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578" y="1868349"/>
            <a:ext cx="3725863" cy="2728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5"/>
          <p:cNvSpPr/>
          <p:nvPr/>
        </p:nvSpPr>
        <p:spPr>
          <a:xfrm>
            <a:off x="7929489" y="182879"/>
            <a:ext cx="4731434" cy="6817444"/>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Types of Research demonstrated:</a:t>
            </a:r>
            <a:endParaRPr lang="en-GB" sz="1200" kern="1400" dirty="0">
              <a:ln>
                <a:noFill/>
              </a:ln>
              <a:solidFill>
                <a:srgbClr val="000000"/>
              </a:solidFill>
              <a:effectLst/>
              <a:latin typeface="Calibri" panose="020F0502020204030204" pitchFamily="34" charset="0"/>
            </a:endParaRPr>
          </a:p>
          <a:p>
            <a:pPr marL="359994" indent="-359994">
              <a:lnSpc>
                <a:spcPct val="119000"/>
              </a:lnSpc>
              <a:spcAft>
                <a:spcPts val="600"/>
              </a:spcAft>
            </a:pPr>
            <a:r>
              <a:rPr lang="en-GB" kern="1400" dirty="0">
                <a:solidFill>
                  <a:srgbClr val="000000"/>
                </a:solidFill>
                <a:latin typeface="Symbol" panose="05050102010706020507" pitchFamily="18" charset="2"/>
              </a:rPr>
              <a:t>·</a:t>
            </a:r>
            <a:r>
              <a:rPr lang="en-GB" sz="1200" kern="1400" dirty="0">
                <a:ln>
                  <a:noFill/>
                </a:ln>
                <a:solidFill>
                  <a:srgbClr val="000000"/>
                </a:solidFill>
                <a:effectLst/>
                <a:latin typeface="Calibri" panose="020F0502020204030204" pitchFamily="34" charset="0"/>
              </a:rPr>
              <a:t> </a:t>
            </a:r>
            <a:r>
              <a:rPr lang="en-GB" kern="1400" dirty="0">
                <a:solidFill>
                  <a:srgbClr val="000000"/>
                </a:solidFill>
                <a:latin typeface="Calibri" panose="020F0502020204030204" pitchFamily="34" charset="0"/>
              </a:rPr>
              <a:t>Primary</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marL="359994" indent="-359994">
              <a:lnSpc>
                <a:spcPct val="119000"/>
              </a:lnSpc>
              <a:spcAft>
                <a:spcPts val="600"/>
              </a:spcAft>
            </a:pPr>
            <a:r>
              <a:rPr lang="en-GB" kern="1400" dirty="0">
                <a:solidFill>
                  <a:srgbClr val="000000"/>
                </a:solidFill>
                <a:latin typeface="Symbol" panose="05050102010706020507" pitchFamily="18" charset="2"/>
              </a:rPr>
              <a:t>·</a:t>
            </a:r>
            <a:r>
              <a:rPr lang="en-GB" sz="1200" kern="1400" dirty="0">
                <a:ln>
                  <a:noFill/>
                </a:ln>
                <a:solidFill>
                  <a:srgbClr val="000000"/>
                </a:solidFill>
                <a:effectLst/>
                <a:latin typeface="Calibri" panose="020F0502020204030204" pitchFamily="34" charset="0"/>
              </a:rPr>
              <a:t> </a:t>
            </a:r>
            <a:r>
              <a:rPr lang="en-GB" kern="1400" dirty="0">
                <a:solidFill>
                  <a:srgbClr val="000000"/>
                </a:solidFill>
                <a:latin typeface="Calibri" panose="020F0502020204030204" pitchFamily="34" charset="0"/>
              </a:rPr>
              <a:t>Secondary</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marL="359994" indent="-359994">
              <a:lnSpc>
                <a:spcPct val="119000"/>
              </a:lnSpc>
              <a:spcAft>
                <a:spcPts val="600"/>
              </a:spcAft>
            </a:pPr>
            <a:r>
              <a:rPr lang="en-GB" kern="1400" dirty="0">
                <a:solidFill>
                  <a:srgbClr val="000000"/>
                </a:solidFill>
                <a:latin typeface="Symbol" panose="05050102010706020507" pitchFamily="18" charset="2"/>
              </a:rPr>
              <a:t>·</a:t>
            </a:r>
            <a:r>
              <a:rPr lang="en-GB" sz="1200" kern="1400" dirty="0">
                <a:ln>
                  <a:noFill/>
                </a:ln>
                <a:solidFill>
                  <a:srgbClr val="000000"/>
                </a:solidFill>
                <a:effectLst/>
                <a:latin typeface="Calibri" panose="020F0502020204030204" pitchFamily="34" charset="0"/>
              </a:rPr>
              <a:t> </a:t>
            </a:r>
            <a:r>
              <a:rPr lang="en-GB" kern="1400" dirty="0">
                <a:solidFill>
                  <a:srgbClr val="000000"/>
                </a:solidFill>
                <a:latin typeface="Calibri" panose="020F0502020204030204" pitchFamily="34" charset="0"/>
              </a:rPr>
              <a:t>Qualitative</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a:p>
            <a:pPr marL="359994" indent="-359994">
              <a:lnSpc>
                <a:spcPct val="119000"/>
              </a:lnSpc>
              <a:spcAft>
                <a:spcPts val="600"/>
              </a:spcAft>
            </a:pPr>
            <a:r>
              <a:rPr lang="en-GB" kern="1400" dirty="0">
                <a:solidFill>
                  <a:srgbClr val="000000"/>
                </a:solidFill>
                <a:latin typeface="Symbol" panose="05050102010706020507" pitchFamily="18" charset="2"/>
              </a:rPr>
              <a:t>·</a:t>
            </a:r>
            <a:r>
              <a:rPr lang="en-GB" sz="1200" kern="1400" dirty="0">
                <a:ln>
                  <a:noFill/>
                </a:ln>
                <a:solidFill>
                  <a:srgbClr val="000000"/>
                </a:solidFill>
                <a:effectLst/>
                <a:latin typeface="Calibri" panose="020F0502020204030204" pitchFamily="34" charset="0"/>
              </a:rPr>
              <a:t> </a:t>
            </a:r>
            <a:r>
              <a:rPr lang="en-GB" kern="1400" dirty="0">
                <a:solidFill>
                  <a:srgbClr val="000000"/>
                </a:solidFill>
                <a:latin typeface="Calibri" panose="020F0502020204030204" pitchFamily="34" charset="0"/>
              </a:rPr>
              <a:t>Quantitative</a:t>
            </a:r>
            <a:endParaRPr lang="en-GB" sz="1200" kern="1400" dirty="0">
              <a:ln>
                <a:noFill/>
              </a:ln>
              <a:solidFill>
                <a:srgbClr val="000000"/>
              </a:solidFill>
              <a:effectLst/>
              <a:latin typeface="Calibri" panose="020F0502020204030204" pitchFamily="34" charset="0"/>
            </a:endParaRPr>
          </a:p>
          <a:p>
            <a:pPr>
              <a:lnSpc>
                <a:spcPct val="119000"/>
              </a:lnSpc>
              <a:spcAft>
                <a:spcPts val="600"/>
              </a:spcAft>
            </a:pPr>
            <a:r>
              <a:rPr lang="en-GB" sz="12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405250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2851-D88C-4D90-BE6F-70861C441F2A}"/>
              </a:ext>
            </a:extLst>
          </p:cNvPr>
          <p:cNvSpPr>
            <a:spLocks noGrp="1"/>
          </p:cNvSpPr>
          <p:nvPr>
            <p:ph type="title"/>
          </p:nvPr>
        </p:nvSpPr>
        <p:spPr/>
        <p:txBody>
          <a:bodyPr/>
          <a:lstStyle/>
          <a:p>
            <a:r>
              <a:rPr lang="en-GB" dirty="0"/>
              <a:t>Primary Research</a:t>
            </a:r>
          </a:p>
        </p:txBody>
      </p:sp>
      <p:sp>
        <p:nvSpPr>
          <p:cNvPr id="3" name="Content Placeholder 2">
            <a:extLst>
              <a:ext uri="{FF2B5EF4-FFF2-40B4-BE49-F238E27FC236}">
                <a16:creationId xmlns:a16="http://schemas.microsoft.com/office/drawing/2014/main" id="{4DB5AAE4-0894-4AB9-98BF-81D30E169B66}"/>
              </a:ext>
            </a:extLst>
          </p:cNvPr>
          <p:cNvSpPr>
            <a:spLocks noGrp="1"/>
          </p:cNvSpPr>
          <p:nvPr>
            <p:ph idx="1"/>
          </p:nvPr>
        </p:nvSpPr>
        <p:spPr/>
        <p:txBody>
          <a:bodyPr/>
          <a:lstStyle/>
          <a:p>
            <a:pPr marL="0" indent="0">
              <a:buNone/>
            </a:pPr>
            <a:r>
              <a:rPr lang="en-GB" dirty="0"/>
              <a:t>This is research that a person or a group conducts themselves. It is </a:t>
            </a:r>
            <a:r>
              <a:rPr lang="en-GB" b="1" dirty="0"/>
              <a:t>hands-on</a:t>
            </a:r>
            <a:r>
              <a:rPr lang="en-GB" dirty="0"/>
              <a:t> research and could consist of; </a:t>
            </a:r>
          </a:p>
          <a:p>
            <a:r>
              <a:rPr lang="en-GB" b="1" dirty="0"/>
              <a:t>Observation</a:t>
            </a:r>
            <a:r>
              <a:rPr lang="en-GB" dirty="0"/>
              <a:t>. Watching how consumers behave provides many insights, but can leave questions unanswered. </a:t>
            </a:r>
          </a:p>
          <a:p>
            <a:r>
              <a:rPr lang="en-GB" dirty="0"/>
              <a:t>Postal </a:t>
            </a:r>
            <a:r>
              <a:rPr lang="en-GB" b="1" dirty="0"/>
              <a:t>surveys</a:t>
            </a:r>
            <a:r>
              <a:rPr lang="en-GB" dirty="0"/>
              <a:t>. </a:t>
            </a:r>
          </a:p>
          <a:p>
            <a:r>
              <a:rPr lang="en-GB" dirty="0"/>
              <a:t>Telephone </a:t>
            </a:r>
            <a:r>
              <a:rPr lang="en-GB" b="1" dirty="0"/>
              <a:t>interviews</a:t>
            </a:r>
            <a:r>
              <a:rPr lang="en-GB" dirty="0"/>
              <a:t>. </a:t>
            </a:r>
          </a:p>
          <a:p>
            <a:r>
              <a:rPr lang="en-GB" dirty="0"/>
              <a:t>Online </a:t>
            </a:r>
            <a:r>
              <a:rPr lang="en-GB" b="1" dirty="0"/>
              <a:t>surveys</a:t>
            </a:r>
            <a:r>
              <a:rPr lang="en-GB" dirty="0"/>
              <a:t>. </a:t>
            </a:r>
          </a:p>
          <a:p>
            <a:r>
              <a:rPr lang="en-GB" dirty="0"/>
              <a:t>Face-to-face </a:t>
            </a:r>
            <a:r>
              <a:rPr lang="en-GB" b="1" dirty="0"/>
              <a:t>surveys</a:t>
            </a:r>
            <a:r>
              <a:rPr lang="en-GB" dirty="0"/>
              <a:t>. </a:t>
            </a:r>
          </a:p>
          <a:p>
            <a:r>
              <a:rPr lang="en-GB" b="1" dirty="0"/>
              <a:t>Focus groups</a:t>
            </a:r>
            <a:r>
              <a:rPr lang="en-GB" dirty="0"/>
              <a:t>. </a:t>
            </a:r>
          </a:p>
          <a:p>
            <a:endParaRPr lang="en-GB" dirty="0"/>
          </a:p>
        </p:txBody>
      </p:sp>
      <p:pic>
        <p:nvPicPr>
          <p:cNvPr id="1026" name="Picture 2" descr="Knowledge is power: How to do market research for your new business | This  is Money">
            <a:extLst>
              <a:ext uri="{FF2B5EF4-FFF2-40B4-BE49-F238E27FC236}">
                <a16:creationId xmlns:a16="http://schemas.microsoft.com/office/drawing/2014/main" id="{FBEC76DE-F248-48D6-8F9F-123648BEAA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8509" y="3659224"/>
            <a:ext cx="4192137" cy="25177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50F9284-D69E-4AD5-A9F5-E847FE877392}"/>
              </a:ext>
            </a:extLst>
          </p:cNvPr>
          <p:cNvPicPr>
            <a:picLocks noChangeAspect="1"/>
          </p:cNvPicPr>
          <p:nvPr/>
        </p:nvPicPr>
        <p:blipFill>
          <a:blip r:embed="rId3"/>
          <a:stretch>
            <a:fillRect/>
          </a:stretch>
        </p:blipFill>
        <p:spPr>
          <a:xfrm>
            <a:off x="7194646" y="3921125"/>
            <a:ext cx="4572000" cy="2571750"/>
          </a:xfrm>
          <a:prstGeom prst="rect">
            <a:avLst/>
          </a:prstGeom>
        </p:spPr>
      </p:pic>
    </p:spTree>
    <p:extLst>
      <p:ext uri="{BB962C8B-B14F-4D97-AF65-F5344CB8AC3E}">
        <p14:creationId xmlns:p14="http://schemas.microsoft.com/office/powerpoint/2010/main" val="4435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0EA9-59D5-4F2B-91E4-874A98968D08}"/>
              </a:ext>
            </a:extLst>
          </p:cNvPr>
          <p:cNvSpPr>
            <a:spLocks noGrp="1"/>
          </p:cNvSpPr>
          <p:nvPr>
            <p:ph type="title"/>
          </p:nvPr>
        </p:nvSpPr>
        <p:spPr/>
        <p:txBody>
          <a:bodyPr/>
          <a:lstStyle/>
          <a:p>
            <a:r>
              <a:rPr lang="en-GB" dirty="0"/>
              <a:t>Secondary Research</a:t>
            </a:r>
          </a:p>
        </p:txBody>
      </p:sp>
      <p:sp>
        <p:nvSpPr>
          <p:cNvPr id="3" name="Content Placeholder 2">
            <a:extLst>
              <a:ext uri="{FF2B5EF4-FFF2-40B4-BE49-F238E27FC236}">
                <a16:creationId xmlns:a16="http://schemas.microsoft.com/office/drawing/2014/main" id="{CC57C58B-23B3-4650-A59F-D196F01846AF}"/>
              </a:ext>
            </a:extLst>
          </p:cNvPr>
          <p:cNvSpPr>
            <a:spLocks noGrp="1"/>
          </p:cNvSpPr>
          <p:nvPr>
            <p:ph idx="1"/>
          </p:nvPr>
        </p:nvSpPr>
        <p:spPr/>
        <p:txBody>
          <a:bodyPr/>
          <a:lstStyle/>
          <a:p>
            <a:pPr marL="0" indent="0">
              <a:buNone/>
            </a:pPr>
            <a:r>
              <a:rPr lang="en-GB" dirty="0"/>
              <a:t>This is the gathering and collating of research carried out by someone else. It may draw data from </a:t>
            </a:r>
          </a:p>
          <a:p>
            <a:r>
              <a:rPr lang="en-GB" dirty="0"/>
              <a:t>published academic papers</a:t>
            </a:r>
          </a:p>
          <a:p>
            <a:r>
              <a:rPr lang="en-GB" dirty="0"/>
              <a:t>government documents</a:t>
            </a:r>
          </a:p>
          <a:p>
            <a:r>
              <a:rPr lang="en-GB" dirty="0"/>
              <a:t>statistical databases</a:t>
            </a:r>
          </a:p>
          <a:p>
            <a:r>
              <a:rPr lang="en-GB" dirty="0"/>
              <a:t>historical records etc.</a:t>
            </a:r>
          </a:p>
          <a:p>
            <a:endParaRPr lang="en-GB" dirty="0"/>
          </a:p>
          <a:p>
            <a:pPr marL="0" indent="0">
              <a:buNone/>
            </a:pPr>
            <a:r>
              <a:rPr lang="en-GB" dirty="0"/>
              <a:t>For example – if you need to find out how many people live in a particular area you can look at electoral registers. </a:t>
            </a:r>
          </a:p>
        </p:txBody>
      </p:sp>
      <p:pic>
        <p:nvPicPr>
          <p:cNvPr id="2050" name="Picture 2" descr="Now they're on a roll: how to get the missing millions onto the electoral  register : Democratic Audit">
            <a:extLst>
              <a:ext uri="{FF2B5EF4-FFF2-40B4-BE49-F238E27FC236}">
                <a16:creationId xmlns:a16="http://schemas.microsoft.com/office/drawing/2014/main" id="{F9420239-3CD6-4C7E-B6F9-9F3264CAF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214" y="2706805"/>
            <a:ext cx="4179058" cy="208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9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 Sheeran storms to global Spotify No.1 AND No.2 with 23m streams in 48  hours - Music Business Worldwide">
            <a:extLst>
              <a:ext uri="{FF2B5EF4-FFF2-40B4-BE49-F238E27FC236}">
                <a16:creationId xmlns:a16="http://schemas.microsoft.com/office/drawing/2014/main" id="{20CA154B-9E4B-46E6-BF21-2B4F3C2F40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016" y="2072753"/>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840F2C-8FA8-4D90-902D-047BE47A1ADF}"/>
              </a:ext>
            </a:extLst>
          </p:cNvPr>
          <p:cNvSpPr>
            <a:spLocks noGrp="1"/>
          </p:cNvSpPr>
          <p:nvPr>
            <p:ph type="title"/>
          </p:nvPr>
        </p:nvSpPr>
        <p:spPr>
          <a:xfrm>
            <a:off x="6096000" y="365125"/>
            <a:ext cx="5257800" cy="1325563"/>
          </a:xfrm>
        </p:spPr>
        <p:txBody>
          <a:bodyPr/>
          <a:lstStyle/>
          <a:p>
            <a:r>
              <a:rPr lang="en-GB" dirty="0"/>
              <a:t>Quantitate Research</a:t>
            </a:r>
          </a:p>
        </p:txBody>
      </p:sp>
      <p:sp>
        <p:nvSpPr>
          <p:cNvPr id="3" name="Content Placeholder 2">
            <a:extLst>
              <a:ext uri="{FF2B5EF4-FFF2-40B4-BE49-F238E27FC236}">
                <a16:creationId xmlns:a16="http://schemas.microsoft.com/office/drawing/2014/main" id="{E1BCD032-B8EA-4AC1-B993-0E07D28E2016}"/>
              </a:ext>
            </a:extLst>
          </p:cNvPr>
          <p:cNvSpPr>
            <a:spLocks noGrp="1"/>
          </p:cNvSpPr>
          <p:nvPr>
            <p:ph idx="1"/>
          </p:nvPr>
        </p:nvSpPr>
        <p:spPr>
          <a:xfrm>
            <a:off x="5827594" y="1825625"/>
            <a:ext cx="5526206" cy="4351338"/>
          </a:xfrm>
        </p:spPr>
        <p:txBody>
          <a:bodyPr/>
          <a:lstStyle/>
          <a:p>
            <a:pPr marL="0" indent="0">
              <a:buNone/>
            </a:pPr>
            <a:r>
              <a:rPr lang="en-GB" dirty="0"/>
              <a:t>This is research made up of statistics and data. </a:t>
            </a:r>
          </a:p>
          <a:p>
            <a:pPr marL="0" indent="0">
              <a:buNone/>
            </a:pPr>
            <a:endParaRPr lang="en-GB" dirty="0"/>
          </a:p>
          <a:p>
            <a:pPr marL="0" indent="0">
              <a:buNone/>
            </a:pPr>
            <a:r>
              <a:rPr lang="en-GB" dirty="0"/>
              <a:t>e.g. How many people have watched </a:t>
            </a:r>
            <a:r>
              <a:rPr lang="en-GB" b="1" dirty="0"/>
              <a:t>Peaky Blinders</a:t>
            </a:r>
          </a:p>
          <a:p>
            <a:pPr marL="0" indent="0">
              <a:buNone/>
            </a:pPr>
            <a:r>
              <a:rPr lang="en-GB" dirty="0"/>
              <a:t>How many London boroughs are there</a:t>
            </a:r>
          </a:p>
          <a:p>
            <a:pPr marL="0" indent="0">
              <a:buNone/>
            </a:pPr>
            <a:r>
              <a:rPr lang="en-GB" dirty="0"/>
              <a:t>How many Ed Sheeran songs are streamed in 24 hours</a:t>
            </a:r>
          </a:p>
        </p:txBody>
      </p:sp>
    </p:spTree>
    <p:extLst>
      <p:ext uri="{BB962C8B-B14F-4D97-AF65-F5344CB8AC3E}">
        <p14:creationId xmlns:p14="http://schemas.microsoft.com/office/powerpoint/2010/main" val="76692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CC3B2-AE0F-48DA-A89A-C907CE290F9A}"/>
              </a:ext>
            </a:extLst>
          </p:cNvPr>
          <p:cNvSpPr>
            <a:spLocks noGrp="1"/>
          </p:cNvSpPr>
          <p:nvPr>
            <p:ph type="title"/>
          </p:nvPr>
        </p:nvSpPr>
        <p:spPr/>
        <p:txBody>
          <a:bodyPr/>
          <a:lstStyle/>
          <a:p>
            <a:r>
              <a:rPr lang="en-GB" dirty="0"/>
              <a:t>Qualitative Research </a:t>
            </a:r>
          </a:p>
        </p:txBody>
      </p:sp>
      <p:sp>
        <p:nvSpPr>
          <p:cNvPr id="3" name="Content Placeholder 2">
            <a:extLst>
              <a:ext uri="{FF2B5EF4-FFF2-40B4-BE49-F238E27FC236}">
                <a16:creationId xmlns:a16="http://schemas.microsoft.com/office/drawing/2014/main" id="{12257B34-DB1F-46AD-ADDF-A66AB6617EA4}"/>
              </a:ext>
            </a:extLst>
          </p:cNvPr>
          <p:cNvSpPr>
            <a:spLocks noGrp="1"/>
          </p:cNvSpPr>
          <p:nvPr>
            <p:ph idx="1"/>
          </p:nvPr>
        </p:nvSpPr>
        <p:spPr/>
        <p:txBody>
          <a:bodyPr/>
          <a:lstStyle/>
          <a:p>
            <a:pPr marL="0" indent="0">
              <a:buNone/>
            </a:pPr>
            <a:r>
              <a:rPr lang="en-GB" dirty="0"/>
              <a:t>This involves collecting and analysing non-numerical data (e.g., text, video, or audio) to understand concepts, opinions, or experiences. </a:t>
            </a:r>
          </a:p>
          <a:p>
            <a:pPr marL="0" indent="0">
              <a:buNone/>
            </a:pPr>
            <a:endParaRPr lang="en-GB" dirty="0"/>
          </a:p>
          <a:p>
            <a:pPr marL="0" indent="0">
              <a:buNone/>
            </a:pPr>
            <a:r>
              <a:rPr lang="en-GB" dirty="0"/>
              <a:t>So, how do you feel after listening to an </a:t>
            </a:r>
            <a:r>
              <a:rPr lang="en-GB" b="1" dirty="0"/>
              <a:t>Ed Sheeran </a:t>
            </a:r>
            <a:r>
              <a:rPr lang="en-GB" dirty="0"/>
              <a:t>song? </a:t>
            </a:r>
          </a:p>
          <a:p>
            <a:pPr marL="0" indent="0">
              <a:buNone/>
            </a:pPr>
            <a:endParaRPr lang="en-GB" dirty="0"/>
          </a:p>
          <a:p>
            <a:pPr marL="0" indent="0">
              <a:buNone/>
            </a:pPr>
            <a:r>
              <a:rPr lang="en-GB" dirty="0"/>
              <a:t>Or </a:t>
            </a:r>
          </a:p>
          <a:p>
            <a:pPr marL="0" indent="0">
              <a:buNone/>
            </a:pPr>
            <a:endParaRPr lang="en-GB" dirty="0"/>
          </a:p>
          <a:p>
            <a:pPr marL="0" indent="0">
              <a:buNone/>
            </a:pPr>
            <a:r>
              <a:rPr lang="en-GB" dirty="0"/>
              <a:t>What’s your opinion on </a:t>
            </a:r>
            <a:r>
              <a:rPr lang="en-GB" b="1" dirty="0"/>
              <a:t>Peaky Blinders</a:t>
            </a:r>
            <a:r>
              <a:rPr lang="en-GB" dirty="0"/>
              <a:t>? </a:t>
            </a:r>
          </a:p>
        </p:txBody>
      </p:sp>
      <p:pic>
        <p:nvPicPr>
          <p:cNvPr id="4098" name="Picture 2" descr="Peaky Blinders Season 6: Finn Cole clarified what impact Polly's divided  loyalties can have | Entertainment">
            <a:extLst>
              <a:ext uri="{FF2B5EF4-FFF2-40B4-BE49-F238E27FC236}">
                <a16:creationId xmlns:a16="http://schemas.microsoft.com/office/drawing/2014/main" id="{400FC7C4-5CC0-4704-884A-98C864228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583" y="4143305"/>
            <a:ext cx="3243273" cy="224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69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873E-3D31-4202-A15E-5A001BF415D2}"/>
              </a:ext>
            </a:extLst>
          </p:cNvPr>
          <p:cNvSpPr>
            <a:spLocks noGrp="1"/>
          </p:cNvSpPr>
          <p:nvPr>
            <p:ph type="title"/>
          </p:nvPr>
        </p:nvSpPr>
        <p:spPr/>
        <p:txBody>
          <a:bodyPr/>
          <a:lstStyle/>
          <a:p>
            <a:r>
              <a:rPr lang="en-GB" dirty="0"/>
              <a:t>Example Slides:</a:t>
            </a:r>
          </a:p>
        </p:txBody>
      </p:sp>
      <p:sp>
        <p:nvSpPr>
          <p:cNvPr id="3" name="Content Placeholder 2">
            <a:extLst>
              <a:ext uri="{FF2B5EF4-FFF2-40B4-BE49-F238E27FC236}">
                <a16:creationId xmlns:a16="http://schemas.microsoft.com/office/drawing/2014/main" id="{B2FB3563-B49C-4ED6-B750-29CF4F6FA5E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8000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13" y="507077"/>
            <a:ext cx="3908367" cy="598516"/>
          </a:xfrm>
        </p:spPr>
        <p:txBody>
          <a:bodyPr>
            <a:normAutofit fontScale="90000"/>
          </a:bodyPr>
          <a:lstStyle/>
          <a:p>
            <a:r>
              <a:rPr lang="en-GB" dirty="0"/>
              <a:t>Communication </a:t>
            </a:r>
            <a:br>
              <a:rPr lang="en-GB" dirty="0"/>
            </a:br>
            <a:endParaRPr lang="en-GB" dirty="0"/>
          </a:p>
        </p:txBody>
      </p:sp>
      <p:sp>
        <p:nvSpPr>
          <p:cNvPr id="3" name="Content Placeholder 2"/>
          <p:cNvSpPr>
            <a:spLocks noGrp="1"/>
          </p:cNvSpPr>
          <p:nvPr>
            <p:ph idx="1"/>
          </p:nvPr>
        </p:nvSpPr>
        <p:spPr>
          <a:xfrm>
            <a:off x="314498" y="806335"/>
            <a:ext cx="10515600" cy="2892829"/>
          </a:xfrm>
        </p:spPr>
        <p:txBody>
          <a:bodyPr>
            <a:normAutofit lnSpcReduction="10000"/>
          </a:bodyPr>
          <a:lstStyle/>
          <a:p>
            <a:r>
              <a:rPr lang="en-GB" dirty="0"/>
              <a:t>The team had great communication throughout the tasks. The teams were split into pairs so they could be the most time efficient. Throughout tasks they would have phone calls with other members of the team to give them updates and ask for their input and opinions on creative and business based decisions that they were making. In this screenshot she calls to ask if the other team member likes his name “A Trifle Different” and they respond with their opinion and feedback. </a:t>
            </a:r>
          </a:p>
        </p:txBody>
      </p:sp>
      <p:pic>
        <p:nvPicPr>
          <p:cNvPr id="4" name="Picture 3"/>
          <p:cNvPicPr>
            <a:picLocks noChangeAspect="1"/>
          </p:cNvPicPr>
          <p:nvPr/>
        </p:nvPicPr>
        <p:blipFill rotWithShape="1">
          <a:blip r:embed="rId2"/>
          <a:srcRect l="1828" t="14911" r="52849" b="43799"/>
          <a:stretch/>
        </p:blipFill>
        <p:spPr>
          <a:xfrm>
            <a:off x="448485" y="3692171"/>
            <a:ext cx="5123813" cy="2625726"/>
          </a:xfrm>
          <a:prstGeom prst="rect">
            <a:avLst/>
          </a:prstGeom>
        </p:spPr>
      </p:pic>
      <p:pic>
        <p:nvPicPr>
          <p:cNvPr id="5" name="Picture 4"/>
          <p:cNvPicPr>
            <a:picLocks noChangeAspect="1"/>
          </p:cNvPicPr>
          <p:nvPr/>
        </p:nvPicPr>
        <p:blipFill rotWithShape="1">
          <a:blip r:embed="rId3"/>
          <a:srcRect l="2312" t="15234" r="52204" b="40035"/>
          <a:stretch/>
        </p:blipFill>
        <p:spPr>
          <a:xfrm>
            <a:off x="7734338" y="3627137"/>
            <a:ext cx="4011561" cy="2219162"/>
          </a:xfrm>
          <a:prstGeom prst="rect">
            <a:avLst/>
          </a:prstGeom>
        </p:spPr>
      </p:pic>
    </p:spTree>
    <p:extLst>
      <p:ext uri="{BB962C8B-B14F-4D97-AF65-F5344CB8AC3E}">
        <p14:creationId xmlns:p14="http://schemas.microsoft.com/office/powerpoint/2010/main" val="1379542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568</Words>
  <Application>Microsoft Office PowerPoint</Application>
  <PresentationFormat>Widescreen</PresentationFormat>
  <Paragraphs>85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Apprentice Task</vt:lpstr>
      <vt:lpstr>The Apprentice/Junior Apprentice</vt:lpstr>
      <vt:lpstr>PowerPoint Presentation</vt:lpstr>
      <vt:lpstr>Primary Research</vt:lpstr>
      <vt:lpstr>Secondary Research</vt:lpstr>
      <vt:lpstr>Quantitate Research</vt:lpstr>
      <vt:lpstr>Qualitative Research </vt:lpstr>
      <vt:lpstr>Example Slides:</vt:lpstr>
      <vt:lpstr>Communication  </vt:lpstr>
      <vt:lpstr>Problem Solving </vt:lpstr>
      <vt:lpstr>Primary 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 Task</dc:title>
  <dc:creator>Matt Toogood</dc:creator>
  <cp:lastModifiedBy>Mark Piper</cp:lastModifiedBy>
  <cp:revision>3</cp:revision>
  <dcterms:created xsi:type="dcterms:W3CDTF">2021-01-25T10:32:15Z</dcterms:created>
  <dcterms:modified xsi:type="dcterms:W3CDTF">2021-02-01T16:51:38Z</dcterms:modified>
</cp:coreProperties>
</file>