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3068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275"/>
    <p:restoredTop sz="94643"/>
  </p:normalViewPr>
  <p:slideViewPr>
    <p:cSldViewPr snapToGrid="0" snapToObjects="1">
      <p:cViewPr>
        <p:scale>
          <a:sx n="100" d="100"/>
          <a:sy n="100" d="100"/>
        </p:scale>
        <p:origin x="504" y="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54995EF-1718-F741-B2B5-0C4563C3B6AC}" type="datetimeFigureOut">
              <a:rPr lang="en-US" smtClean="0"/>
              <a:t>4/22/19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CBBC2-A91A-7B4C-A43F-9CD6DA466D26}" type="slidenum">
              <a:rPr lang="en-US" smtClean="0"/>
              <a:t>‹#›</a:t>
            </a:fld>
            <a:endParaRPr lang="en-US"/>
          </a:p>
        </p:txBody>
      </p:sp>
    </p:spTree>
    <p:extLst>
      <p:ext uri="{BB962C8B-B14F-4D97-AF65-F5344CB8AC3E}">
        <p14:creationId xmlns:p14="http://schemas.microsoft.com/office/powerpoint/2010/main" val="3167783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4995EF-1718-F741-B2B5-0C4563C3B6AC}" type="datetimeFigureOut">
              <a:rPr lang="en-US" smtClean="0"/>
              <a:t>4/22/19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CBBC2-A91A-7B4C-A43F-9CD6DA466D26}" type="slidenum">
              <a:rPr lang="en-US" smtClean="0"/>
              <a:t>‹#›</a:t>
            </a:fld>
            <a:endParaRPr lang="en-US"/>
          </a:p>
        </p:txBody>
      </p:sp>
    </p:spTree>
    <p:extLst>
      <p:ext uri="{BB962C8B-B14F-4D97-AF65-F5344CB8AC3E}">
        <p14:creationId xmlns:p14="http://schemas.microsoft.com/office/powerpoint/2010/main" val="960925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4995EF-1718-F741-B2B5-0C4563C3B6AC}" type="datetimeFigureOut">
              <a:rPr lang="en-US" smtClean="0"/>
              <a:t>4/22/19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CBBC2-A91A-7B4C-A43F-9CD6DA466D26}" type="slidenum">
              <a:rPr lang="en-US" smtClean="0"/>
              <a:t>‹#›</a:t>
            </a:fld>
            <a:endParaRPr lang="en-US"/>
          </a:p>
        </p:txBody>
      </p:sp>
    </p:spTree>
    <p:extLst>
      <p:ext uri="{BB962C8B-B14F-4D97-AF65-F5344CB8AC3E}">
        <p14:creationId xmlns:p14="http://schemas.microsoft.com/office/powerpoint/2010/main" val="186258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4995EF-1718-F741-B2B5-0C4563C3B6AC}" type="datetimeFigureOut">
              <a:rPr lang="en-US" smtClean="0"/>
              <a:t>4/22/19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CBBC2-A91A-7B4C-A43F-9CD6DA466D26}" type="slidenum">
              <a:rPr lang="en-US" smtClean="0"/>
              <a:t>‹#›</a:t>
            </a:fld>
            <a:endParaRPr lang="en-US"/>
          </a:p>
        </p:txBody>
      </p:sp>
    </p:spTree>
    <p:extLst>
      <p:ext uri="{BB962C8B-B14F-4D97-AF65-F5344CB8AC3E}">
        <p14:creationId xmlns:p14="http://schemas.microsoft.com/office/powerpoint/2010/main" val="1357181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54995EF-1718-F741-B2B5-0C4563C3B6AC}" type="datetimeFigureOut">
              <a:rPr lang="en-US" smtClean="0"/>
              <a:t>4/22/19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CBBC2-A91A-7B4C-A43F-9CD6DA466D26}" type="slidenum">
              <a:rPr lang="en-US" smtClean="0"/>
              <a:t>‹#›</a:t>
            </a:fld>
            <a:endParaRPr lang="en-US"/>
          </a:p>
        </p:txBody>
      </p:sp>
    </p:spTree>
    <p:extLst>
      <p:ext uri="{BB962C8B-B14F-4D97-AF65-F5344CB8AC3E}">
        <p14:creationId xmlns:p14="http://schemas.microsoft.com/office/powerpoint/2010/main" val="1525460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54995EF-1718-F741-B2B5-0C4563C3B6AC}" type="datetimeFigureOut">
              <a:rPr lang="en-US" smtClean="0"/>
              <a:t>4/22/19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0CBBC2-A91A-7B4C-A43F-9CD6DA466D26}" type="slidenum">
              <a:rPr lang="en-US" smtClean="0"/>
              <a:t>‹#›</a:t>
            </a:fld>
            <a:endParaRPr lang="en-US"/>
          </a:p>
        </p:txBody>
      </p:sp>
    </p:spTree>
    <p:extLst>
      <p:ext uri="{BB962C8B-B14F-4D97-AF65-F5344CB8AC3E}">
        <p14:creationId xmlns:p14="http://schemas.microsoft.com/office/powerpoint/2010/main" val="2098964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54995EF-1718-F741-B2B5-0C4563C3B6AC}" type="datetimeFigureOut">
              <a:rPr lang="en-US" smtClean="0"/>
              <a:t>4/22/19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0CBBC2-A91A-7B4C-A43F-9CD6DA466D26}" type="slidenum">
              <a:rPr lang="en-US" smtClean="0"/>
              <a:t>‹#›</a:t>
            </a:fld>
            <a:endParaRPr lang="en-US"/>
          </a:p>
        </p:txBody>
      </p:sp>
    </p:spTree>
    <p:extLst>
      <p:ext uri="{BB962C8B-B14F-4D97-AF65-F5344CB8AC3E}">
        <p14:creationId xmlns:p14="http://schemas.microsoft.com/office/powerpoint/2010/main" val="2685954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54995EF-1718-F741-B2B5-0C4563C3B6AC}" type="datetimeFigureOut">
              <a:rPr lang="en-US" smtClean="0"/>
              <a:t>4/22/19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0CBBC2-A91A-7B4C-A43F-9CD6DA466D26}" type="slidenum">
              <a:rPr lang="en-US" smtClean="0"/>
              <a:t>‹#›</a:t>
            </a:fld>
            <a:endParaRPr lang="en-US"/>
          </a:p>
        </p:txBody>
      </p:sp>
    </p:spTree>
    <p:extLst>
      <p:ext uri="{BB962C8B-B14F-4D97-AF65-F5344CB8AC3E}">
        <p14:creationId xmlns:p14="http://schemas.microsoft.com/office/powerpoint/2010/main" val="2783372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4995EF-1718-F741-B2B5-0C4563C3B6AC}" type="datetimeFigureOut">
              <a:rPr lang="en-US" smtClean="0"/>
              <a:t>4/22/19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0CBBC2-A91A-7B4C-A43F-9CD6DA466D26}" type="slidenum">
              <a:rPr lang="en-US" smtClean="0"/>
              <a:t>‹#›</a:t>
            </a:fld>
            <a:endParaRPr lang="en-US"/>
          </a:p>
        </p:txBody>
      </p:sp>
    </p:spTree>
    <p:extLst>
      <p:ext uri="{BB962C8B-B14F-4D97-AF65-F5344CB8AC3E}">
        <p14:creationId xmlns:p14="http://schemas.microsoft.com/office/powerpoint/2010/main" val="679001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54995EF-1718-F741-B2B5-0C4563C3B6AC}" type="datetimeFigureOut">
              <a:rPr lang="en-US" smtClean="0"/>
              <a:t>4/22/19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0CBBC2-A91A-7B4C-A43F-9CD6DA466D26}" type="slidenum">
              <a:rPr lang="en-US" smtClean="0"/>
              <a:t>‹#›</a:t>
            </a:fld>
            <a:endParaRPr lang="en-US"/>
          </a:p>
        </p:txBody>
      </p:sp>
    </p:spTree>
    <p:extLst>
      <p:ext uri="{BB962C8B-B14F-4D97-AF65-F5344CB8AC3E}">
        <p14:creationId xmlns:p14="http://schemas.microsoft.com/office/powerpoint/2010/main" val="3146105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54995EF-1718-F741-B2B5-0C4563C3B6AC}" type="datetimeFigureOut">
              <a:rPr lang="en-US" smtClean="0"/>
              <a:t>4/22/19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0CBBC2-A91A-7B4C-A43F-9CD6DA466D26}" type="slidenum">
              <a:rPr lang="en-US" smtClean="0"/>
              <a:t>‹#›</a:t>
            </a:fld>
            <a:endParaRPr lang="en-US"/>
          </a:p>
        </p:txBody>
      </p:sp>
    </p:spTree>
    <p:extLst>
      <p:ext uri="{BB962C8B-B14F-4D97-AF65-F5344CB8AC3E}">
        <p14:creationId xmlns:p14="http://schemas.microsoft.com/office/powerpoint/2010/main" val="1552569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4995EF-1718-F741-B2B5-0C4563C3B6AC}" type="datetimeFigureOut">
              <a:rPr lang="en-US" smtClean="0"/>
              <a:t>4/22/19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0CBBC2-A91A-7B4C-A43F-9CD6DA466D26}" type="slidenum">
              <a:rPr lang="en-US" smtClean="0"/>
              <a:t>‹#›</a:t>
            </a:fld>
            <a:endParaRPr lang="en-US"/>
          </a:p>
        </p:txBody>
      </p:sp>
    </p:spTree>
    <p:extLst>
      <p:ext uri="{BB962C8B-B14F-4D97-AF65-F5344CB8AC3E}">
        <p14:creationId xmlns:p14="http://schemas.microsoft.com/office/powerpoint/2010/main" val="3984172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FD94D25-7B3F-994A-B6FF-087DF06501CE}"/>
              </a:ext>
            </a:extLst>
          </p:cNvPr>
          <p:cNvSpPr txBox="1"/>
          <p:nvPr/>
        </p:nvSpPr>
        <p:spPr>
          <a:xfrm>
            <a:off x="3922275" y="3346306"/>
            <a:ext cx="1881809" cy="307777"/>
          </a:xfrm>
          <a:prstGeom prst="rect">
            <a:avLst/>
          </a:prstGeom>
          <a:solidFill>
            <a:srgbClr val="F30688"/>
          </a:solidFill>
        </p:spPr>
        <p:txBody>
          <a:bodyPr wrap="square" rtlCol="0">
            <a:spAutoFit/>
          </a:bodyPr>
          <a:lstStyle/>
          <a:p>
            <a:pPr algn="ctr"/>
            <a:r>
              <a:rPr lang="en-US" sz="1400" b="1" dirty="0">
                <a:solidFill>
                  <a:schemeClr val="bg1"/>
                </a:solidFill>
              </a:rPr>
              <a:t>Sociology of Childhood</a:t>
            </a:r>
          </a:p>
        </p:txBody>
      </p:sp>
      <p:sp>
        <p:nvSpPr>
          <p:cNvPr id="5" name="TextBox 4">
            <a:extLst>
              <a:ext uri="{FF2B5EF4-FFF2-40B4-BE49-F238E27FC236}">
                <a16:creationId xmlns:a16="http://schemas.microsoft.com/office/drawing/2014/main" id="{6044F6B1-C484-8C42-8206-E23353BBB597}"/>
              </a:ext>
            </a:extLst>
          </p:cNvPr>
          <p:cNvSpPr txBox="1"/>
          <p:nvPr/>
        </p:nvSpPr>
        <p:spPr>
          <a:xfrm>
            <a:off x="159026" y="159026"/>
            <a:ext cx="2796209" cy="1338828"/>
          </a:xfrm>
          <a:prstGeom prst="rect">
            <a:avLst/>
          </a:prstGeom>
          <a:noFill/>
          <a:ln w="28575">
            <a:solidFill>
              <a:srgbClr val="FFFF00"/>
            </a:solidFill>
          </a:ln>
        </p:spPr>
        <p:txBody>
          <a:bodyPr wrap="square" rtlCol="0">
            <a:spAutoFit/>
          </a:bodyPr>
          <a:lstStyle/>
          <a:p>
            <a:pPr algn="ctr"/>
            <a:r>
              <a:rPr lang="en-US" sz="900" b="1" dirty="0"/>
              <a:t>Childhood as a social construction:</a:t>
            </a:r>
          </a:p>
          <a:p>
            <a:r>
              <a:rPr lang="en-US" sz="900" dirty="0"/>
              <a:t>The definition of childhood is </a:t>
            </a:r>
            <a:r>
              <a:rPr lang="en-US" sz="900" dirty="0">
                <a:solidFill>
                  <a:srgbClr val="FF0000"/>
                </a:solidFill>
              </a:rPr>
              <a:t>not fixed </a:t>
            </a:r>
            <a:r>
              <a:rPr lang="en-US" sz="900" dirty="0"/>
              <a:t>but varies between different societies.</a:t>
            </a:r>
          </a:p>
          <a:p>
            <a:r>
              <a:rPr lang="en-US" sz="900" dirty="0"/>
              <a:t>The concept of childhood is </a:t>
            </a:r>
            <a:r>
              <a:rPr lang="en-US" sz="900" dirty="0">
                <a:solidFill>
                  <a:srgbClr val="FF0000"/>
                </a:solidFill>
              </a:rPr>
              <a:t>not Universal </a:t>
            </a:r>
          </a:p>
          <a:p>
            <a:r>
              <a:rPr lang="en-US" sz="900" dirty="0"/>
              <a:t>It differs between different </a:t>
            </a:r>
            <a:r>
              <a:rPr lang="en-US" sz="900" dirty="0">
                <a:solidFill>
                  <a:srgbClr val="FF0000"/>
                </a:solidFill>
              </a:rPr>
              <a:t>times, cultures and places </a:t>
            </a:r>
            <a:r>
              <a:rPr lang="en-GB" altLang="en-US" sz="900" dirty="0"/>
              <a:t>it is what members of particular societies, at particular times and in particular places, say it is.</a:t>
            </a:r>
          </a:p>
          <a:p>
            <a:r>
              <a:rPr lang="en-GB" altLang="en-US" sz="900" dirty="0"/>
              <a:t>Sociologists argue that childhood is not only a biological stage of development but a social construct as well. </a:t>
            </a:r>
          </a:p>
        </p:txBody>
      </p:sp>
      <p:sp>
        <p:nvSpPr>
          <p:cNvPr id="6" name="TextBox 5">
            <a:extLst>
              <a:ext uri="{FF2B5EF4-FFF2-40B4-BE49-F238E27FC236}">
                <a16:creationId xmlns:a16="http://schemas.microsoft.com/office/drawing/2014/main" id="{DF6AD7AB-DFFB-9741-8A5E-8A2B51B7D165}"/>
              </a:ext>
            </a:extLst>
          </p:cNvPr>
          <p:cNvSpPr txBox="1"/>
          <p:nvPr/>
        </p:nvSpPr>
        <p:spPr>
          <a:xfrm>
            <a:off x="2695829" y="1675195"/>
            <a:ext cx="775504" cy="246221"/>
          </a:xfrm>
          <a:prstGeom prst="rect">
            <a:avLst/>
          </a:prstGeom>
          <a:solidFill>
            <a:srgbClr val="FFFF00"/>
          </a:solidFill>
          <a:ln>
            <a:solidFill>
              <a:schemeClr val="tx1"/>
            </a:solidFill>
          </a:ln>
        </p:spPr>
        <p:txBody>
          <a:bodyPr wrap="square" rtlCol="0">
            <a:spAutoFit/>
          </a:bodyPr>
          <a:lstStyle/>
          <a:p>
            <a:pPr algn="ctr"/>
            <a:r>
              <a:rPr lang="en-US" sz="1000" b="1" dirty="0"/>
              <a:t>Examples</a:t>
            </a:r>
          </a:p>
        </p:txBody>
      </p:sp>
      <p:sp>
        <p:nvSpPr>
          <p:cNvPr id="7" name="TextBox 6">
            <a:extLst>
              <a:ext uri="{FF2B5EF4-FFF2-40B4-BE49-F238E27FC236}">
                <a16:creationId xmlns:a16="http://schemas.microsoft.com/office/drawing/2014/main" id="{47316B19-79EE-E74E-AA7C-F2E524272C67}"/>
              </a:ext>
            </a:extLst>
          </p:cNvPr>
          <p:cNvSpPr txBox="1"/>
          <p:nvPr/>
        </p:nvSpPr>
        <p:spPr>
          <a:xfrm>
            <a:off x="159025" y="2091496"/>
            <a:ext cx="3312308" cy="3000821"/>
          </a:xfrm>
          <a:prstGeom prst="rect">
            <a:avLst/>
          </a:prstGeom>
          <a:noFill/>
          <a:ln w="28575">
            <a:solidFill>
              <a:srgbClr val="FFFF00"/>
            </a:solidFill>
          </a:ln>
        </p:spPr>
        <p:txBody>
          <a:bodyPr wrap="square" rtlCol="0">
            <a:spAutoFit/>
          </a:bodyPr>
          <a:lstStyle/>
          <a:p>
            <a:pPr algn="ctr"/>
            <a:r>
              <a:rPr lang="en-GB" sz="900" b="1" dirty="0"/>
              <a:t>Historical differences:</a:t>
            </a:r>
          </a:p>
          <a:p>
            <a:pPr algn="ctr">
              <a:spcBef>
                <a:spcPct val="0"/>
              </a:spcBef>
            </a:pPr>
            <a:r>
              <a:rPr lang="en-GB" altLang="en-US" sz="900" b="1" dirty="0">
                <a:solidFill>
                  <a:srgbClr val="9F1267"/>
                </a:solidFill>
              </a:rPr>
              <a:t>Pre industrial society</a:t>
            </a:r>
          </a:p>
          <a:p>
            <a:pPr>
              <a:spcBef>
                <a:spcPct val="0"/>
              </a:spcBef>
            </a:pPr>
            <a:r>
              <a:rPr lang="en-GB" altLang="en-US" sz="900" dirty="0"/>
              <a:t>Children were seen as</a:t>
            </a:r>
            <a:r>
              <a:rPr lang="en-GB" altLang="en-US" sz="900" b="1" dirty="0"/>
              <a:t> little adults </a:t>
            </a:r>
            <a:r>
              <a:rPr lang="en-GB" altLang="en-US" sz="900" dirty="0"/>
              <a:t>who took part in the same work and play activities as adults (Phillipe Aries). Aries found in paintings that children looked little different to the adults</a:t>
            </a:r>
          </a:p>
          <a:p>
            <a:pPr>
              <a:spcBef>
                <a:spcPct val="0"/>
              </a:spcBef>
            </a:pPr>
            <a:r>
              <a:rPr lang="en-GB" altLang="en-US" sz="900" dirty="0"/>
              <a:t>They were seen as an </a:t>
            </a:r>
            <a:r>
              <a:rPr lang="en-GB" altLang="en-US" sz="900" b="1" dirty="0"/>
              <a:t>economic asset</a:t>
            </a:r>
            <a:r>
              <a:rPr lang="en-GB" altLang="en-US" sz="900" dirty="0"/>
              <a:t>.</a:t>
            </a:r>
          </a:p>
          <a:p>
            <a:pPr>
              <a:spcBef>
                <a:spcPct val="0"/>
              </a:spcBef>
            </a:pPr>
            <a:r>
              <a:rPr lang="en-GB" altLang="en-US" sz="900" b="1" dirty="0"/>
              <a:t>Infant mortality was high </a:t>
            </a:r>
            <a:r>
              <a:rPr lang="en-GB" altLang="en-US" sz="900" dirty="0"/>
              <a:t>– so parents did not invest their emotions in their children (Shorter).</a:t>
            </a:r>
          </a:p>
          <a:p>
            <a:endParaRPr lang="en-GB" sz="900" dirty="0"/>
          </a:p>
          <a:p>
            <a:pPr algn="ctr">
              <a:spcBef>
                <a:spcPct val="0"/>
              </a:spcBef>
            </a:pPr>
            <a:r>
              <a:rPr lang="en-GB" altLang="en-US" sz="900" b="1" dirty="0">
                <a:solidFill>
                  <a:srgbClr val="9F1267"/>
                </a:solidFill>
              </a:rPr>
              <a:t>Industrial society</a:t>
            </a:r>
          </a:p>
          <a:p>
            <a:pPr>
              <a:spcBef>
                <a:spcPct val="0"/>
              </a:spcBef>
            </a:pPr>
            <a:r>
              <a:rPr lang="en-GB" altLang="en-US" sz="900" dirty="0"/>
              <a:t>Working class children were expected to </a:t>
            </a:r>
            <a:r>
              <a:rPr lang="en-GB" altLang="en-US" sz="900" b="1" dirty="0"/>
              <a:t>work</a:t>
            </a:r>
            <a:r>
              <a:rPr lang="en-GB" altLang="en-US" sz="900" dirty="0"/>
              <a:t> in factories, mines and mills. Life was harsh, these children were still seen as an </a:t>
            </a:r>
            <a:r>
              <a:rPr lang="en-GB" altLang="en-US" sz="900" b="1" dirty="0"/>
              <a:t>economic asset.</a:t>
            </a:r>
            <a:endParaRPr lang="en-GB" altLang="en-US" sz="900" dirty="0"/>
          </a:p>
          <a:p>
            <a:pPr>
              <a:spcBef>
                <a:spcPct val="0"/>
              </a:spcBef>
            </a:pPr>
            <a:r>
              <a:rPr lang="en-GB" altLang="en-US" sz="900" dirty="0"/>
              <a:t>Amongst the middle classes attitudes began to change. As the infant mortality rate began to fall, there was a</a:t>
            </a:r>
            <a:r>
              <a:rPr lang="en-GB" altLang="en-US" sz="900" b="1" dirty="0"/>
              <a:t> growth in parental love</a:t>
            </a:r>
            <a:r>
              <a:rPr lang="en-GB" altLang="en-US" sz="900" dirty="0"/>
              <a:t>.</a:t>
            </a:r>
          </a:p>
          <a:p>
            <a:r>
              <a:rPr lang="en-US" sz="900" b="1" dirty="0">
                <a:cs typeface="Arial" panose="020B0604020202020204" pitchFamily="34" charset="0"/>
              </a:rPr>
              <a:t>Schools </a:t>
            </a:r>
            <a:r>
              <a:rPr lang="en-US" sz="900" dirty="0">
                <a:cs typeface="Arial" panose="020B0604020202020204" pitchFamily="34" charset="0"/>
              </a:rPr>
              <a:t>started to specialize in education of the young. </a:t>
            </a:r>
          </a:p>
          <a:p>
            <a:r>
              <a:rPr lang="en-US" sz="900" dirty="0">
                <a:cs typeface="Arial" panose="020B0604020202020204" pitchFamily="34" charset="0"/>
              </a:rPr>
              <a:t>Growing distinction between children's and adults</a:t>
            </a:r>
            <a:r>
              <a:rPr lang="en-US" sz="900" b="1" dirty="0">
                <a:cs typeface="Arial" panose="020B0604020202020204" pitchFamily="34" charset="0"/>
              </a:rPr>
              <a:t> clothing</a:t>
            </a:r>
            <a:r>
              <a:rPr lang="en-US" sz="900" dirty="0">
                <a:cs typeface="Arial" panose="020B0604020202020204" pitchFamily="34" charset="0"/>
              </a:rPr>
              <a:t>.</a:t>
            </a:r>
          </a:p>
          <a:p>
            <a:r>
              <a:rPr lang="en-US" sz="900" dirty="0">
                <a:cs typeface="Arial" panose="020B0604020202020204" pitchFamily="34" charset="0"/>
              </a:rPr>
              <a:t>18</a:t>
            </a:r>
            <a:r>
              <a:rPr lang="en-US" sz="900" baseline="30000" dirty="0">
                <a:cs typeface="Arial" panose="020B0604020202020204" pitchFamily="34" charset="0"/>
              </a:rPr>
              <a:t>th</a:t>
            </a:r>
            <a:r>
              <a:rPr lang="en-US" sz="900" dirty="0">
                <a:cs typeface="Arial" panose="020B0604020202020204" pitchFamily="34" charset="0"/>
              </a:rPr>
              <a:t> century – handbooks on childbearing were available</a:t>
            </a:r>
          </a:p>
          <a:p>
            <a:r>
              <a:rPr lang="en-US" sz="900" dirty="0">
                <a:cs typeface="Arial" panose="020B0604020202020204" pitchFamily="34" charset="0"/>
              </a:rPr>
              <a:t>19</a:t>
            </a:r>
            <a:r>
              <a:rPr lang="en-US" sz="900" baseline="30000" dirty="0">
                <a:cs typeface="Arial" panose="020B0604020202020204" pitchFamily="34" charset="0"/>
              </a:rPr>
              <a:t>th</a:t>
            </a:r>
            <a:r>
              <a:rPr lang="en-US" sz="900" dirty="0">
                <a:cs typeface="Arial" panose="020B0604020202020204" pitchFamily="34" charset="0"/>
              </a:rPr>
              <a:t> century – factory acts banned the </a:t>
            </a:r>
            <a:r>
              <a:rPr lang="en-US" sz="900" b="1" dirty="0">
                <a:cs typeface="Arial" panose="020B0604020202020204" pitchFamily="34" charset="0"/>
              </a:rPr>
              <a:t>employment </a:t>
            </a:r>
            <a:r>
              <a:rPr lang="en-US" sz="900" dirty="0">
                <a:cs typeface="Arial" panose="020B0604020202020204" pitchFamily="34" charset="0"/>
              </a:rPr>
              <a:t>of children in factories under age 9 (1833)</a:t>
            </a:r>
            <a:endParaRPr lang="en-GB" sz="900" dirty="0"/>
          </a:p>
        </p:txBody>
      </p:sp>
      <p:sp>
        <p:nvSpPr>
          <p:cNvPr id="8" name="TextBox 7">
            <a:extLst>
              <a:ext uri="{FF2B5EF4-FFF2-40B4-BE49-F238E27FC236}">
                <a16:creationId xmlns:a16="http://schemas.microsoft.com/office/drawing/2014/main" id="{D044455B-3F23-604F-AE00-78A35AD1E236}"/>
              </a:ext>
            </a:extLst>
          </p:cNvPr>
          <p:cNvSpPr txBox="1"/>
          <p:nvPr/>
        </p:nvSpPr>
        <p:spPr>
          <a:xfrm>
            <a:off x="3064933" y="91351"/>
            <a:ext cx="3123834" cy="1477328"/>
          </a:xfrm>
          <a:prstGeom prst="rect">
            <a:avLst/>
          </a:prstGeom>
          <a:noFill/>
          <a:ln w="28575">
            <a:solidFill>
              <a:srgbClr val="FFFF00"/>
            </a:solidFill>
          </a:ln>
        </p:spPr>
        <p:txBody>
          <a:bodyPr wrap="square" rtlCol="0">
            <a:spAutoFit/>
          </a:bodyPr>
          <a:lstStyle/>
          <a:p>
            <a:pPr algn="ctr"/>
            <a:r>
              <a:rPr lang="en-GB" sz="900" b="1" dirty="0"/>
              <a:t>Cross cultural differences</a:t>
            </a:r>
          </a:p>
          <a:p>
            <a:r>
              <a:rPr lang="en-GB" sz="900" b="1" dirty="0"/>
              <a:t>Samantha Punch: </a:t>
            </a:r>
            <a:r>
              <a:rPr lang="en-GB" sz="900" dirty="0"/>
              <a:t>found children in rural Bolivia from the age of 5 are expected to take on working responsibilities in the home and community. </a:t>
            </a:r>
            <a:endParaRPr lang="en-GB" sz="900" b="1" dirty="0"/>
          </a:p>
          <a:p>
            <a:r>
              <a:rPr lang="en-GB" sz="900" b="1" dirty="0"/>
              <a:t>Child soldiers: </a:t>
            </a:r>
            <a:r>
              <a:rPr lang="en-GB" sz="900" dirty="0"/>
              <a:t>the charity Child Soldiers, estimated in 2018 that around 100,000 children were involved in 18 conflicts internationally – they may be given support roles or trained in combat. </a:t>
            </a:r>
            <a:endParaRPr lang="en-GB" sz="900" b="1" dirty="0"/>
          </a:p>
          <a:p>
            <a:r>
              <a:rPr lang="en-GB" sz="900" b="1" dirty="0"/>
              <a:t>Marriage: </a:t>
            </a:r>
            <a:r>
              <a:rPr lang="en-GB" sz="900" dirty="0"/>
              <a:t>in Iran girls can marry at age 15 without parental consent</a:t>
            </a:r>
            <a:endParaRPr lang="en-GB" sz="900" b="1" dirty="0"/>
          </a:p>
        </p:txBody>
      </p:sp>
      <p:sp>
        <p:nvSpPr>
          <p:cNvPr id="9" name="TextBox 8">
            <a:extLst>
              <a:ext uri="{FF2B5EF4-FFF2-40B4-BE49-F238E27FC236}">
                <a16:creationId xmlns:a16="http://schemas.microsoft.com/office/drawing/2014/main" id="{A6C168A2-2FD5-FB49-8169-2FD5F955B1C0}"/>
              </a:ext>
            </a:extLst>
          </p:cNvPr>
          <p:cNvSpPr txBox="1"/>
          <p:nvPr/>
        </p:nvSpPr>
        <p:spPr>
          <a:xfrm>
            <a:off x="6255027" y="91351"/>
            <a:ext cx="2796209" cy="2169825"/>
          </a:xfrm>
          <a:prstGeom prst="rect">
            <a:avLst/>
          </a:prstGeom>
          <a:noFill/>
          <a:ln w="19050">
            <a:solidFill>
              <a:srgbClr val="7030A0"/>
            </a:solidFill>
          </a:ln>
        </p:spPr>
        <p:txBody>
          <a:bodyPr wrap="square" rtlCol="0">
            <a:spAutoFit/>
          </a:bodyPr>
          <a:lstStyle/>
          <a:p>
            <a:pPr algn="ctr"/>
            <a:r>
              <a:rPr lang="en-GB" sz="900" b="1" dirty="0"/>
              <a:t>Modern childhood: happy and protected</a:t>
            </a:r>
          </a:p>
          <a:p>
            <a:r>
              <a:rPr lang="en-GB" altLang="en-US" sz="900" b="1" dirty="0"/>
              <a:t>Jane Pilcher: </a:t>
            </a:r>
            <a:r>
              <a:rPr lang="en-GB" altLang="en-US" sz="900" dirty="0"/>
              <a:t>childhood in modern society is seen as a separate stage. Childhood is seen as a distinct life stage, where children have separate lives to their parents.</a:t>
            </a:r>
          </a:p>
          <a:p>
            <a:r>
              <a:rPr lang="en-GB" altLang="en-US" sz="900" b="1" dirty="0"/>
              <a:t>Wendy Stainton-Rogers: </a:t>
            </a:r>
            <a:r>
              <a:rPr lang="en-GB" altLang="en-US" sz="900" dirty="0"/>
              <a:t>modern childhood is characterised by welfare and control. Children are both protected i.e. through laws, but also controlled to help them manage and develop their behaviour i.e. attending school, not allowing them to engage in certain types of behaviour. </a:t>
            </a:r>
          </a:p>
          <a:p>
            <a:r>
              <a:rPr lang="en-GB" altLang="en-US" sz="900" b="1" dirty="0"/>
              <a:t>Opie: </a:t>
            </a:r>
            <a:r>
              <a:rPr lang="en-GB" altLang="en-US" sz="900" dirty="0"/>
              <a:t>childhood still exists as a distinct stage with a separate culture to adulthood. </a:t>
            </a:r>
          </a:p>
          <a:p>
            <a:r>
              <a:rPr lang="en-GB" altLang="en-US" sz="900" b="1" dirty="0"/>
              <a:t>Aries: </a:t>
            </a:r>
            <a:r>
              <a:rPr lang="en-GB" altLang="en-US" sz="900" dirty="0"/>
              <a:t>‘march of progress view’ – childhood has improved. Children more cared for, protected and have more rights than they ever did.</a:t>
            </a:r>
          </a:p>
        </p:txBody>
      </p:sp>
      <p:cxnSp>
        <p:nvCxnSpPr>
          <p:cNvPr id="11" name="Straight Arrow Connector 10">
            <a:extLst>
              <a:ext uri="{FF2B5EF4-FFF2-40B4-BE49-F238E27FC236}">
                <a16:creationId xmlns:a16="http://schemas.microsoft.com/office/drawing/2014/main" id="{72551CBC-3645-9A46-8145-9211ACF39E27}"/>
              </a:ext>
            </a:extLst>
          </p:cNvPr>
          <p:cNvCxnSpPr>
            <a:cxnSpLocks/>
          </p:cNvCxnSpPr>
          <p:nvPr/>
        </p:nvCxnSpPr>
        <p:spPr>
          <a:xfrm>
            <a:off x="1595900" y="1521306"/>
            <a:ext cx="1033669" cy="276999"/>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8AE60E22-332E-7144-BD11-73578B7A8289}"/>
              </a:ext>
            </a:extLst>
          </p:cNvPr>
          <p:cNvCxnSpPr>
            <a:cxnSpLocks/>
          </p:cNvCxnSpPr>
          <p:nvPr/>
        </p:nvCxnSpPr>
        <p:spPr>
          <a:xfrm flipH="1">
            <a:off x="1595901" y="1859860"/>
            <a:ext cx="1033668" cy="23163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908713F6-1BD8-D041-BB28-F22C2EF8DAF7}"/>
              </a:ext>
            </a:extLst>
          </p:cNvPr>
          <p:cNvCxnSpPr>
            <a:cxnSpLocks/>
            <a:endCxn id="8" idx="2"/>
          </p:cNvCxnSpPr>
          <p:nvPr/>
        </p:nvCxnSpPr>
        <p:spPr>
          <a:xfrm flipV="1">
            <a:off x="3504581" y="1568679"/>
            <a:ext cx="1122269" cy="24581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F0950648-397B-4C46-A0EB-00AB277E4893}"/>
              </a:ext>
            </a:extLst>
          </p:cNvPr>
          <p:cNvSpPr txBox="1"/>
          <p:nvPr/>
        </p:nvSpPr>
        <p:spPr>
          <a:xfrm>
            <a:off x="159026" y="5336694"/>
            <a:ext cx="2905907" cy="1338828"/>
          </a:xfrm>
          <a:prstGeom prst="rect">
            <a:avLst/>
          </a:prstGeom>
          <a:noFill/>
          <a:ln>
            <a:solidFill>
              <a:schemeClr val="tx1"/>
            </a:solidFill>
          </a:ln>
        </p:spPr>
        <p:txBody>
          <a:bodyPr wrap="square" rtlCol="0">
            <a:spAutoFit/>
          </a:bodyPr>
          <a:lstStyle/>
          <a:p>
            <a:pPr algn="ctr"/>
            <a:r>
              <a:rPr lang="en-US" sz="900" b="1" dirty="0"/>
              <a:t>Employment and education</a:t>
            </a:r>
          </a:p>
          <a:p>
            <a:r>
              <a:rPr lang="en-US" sz="900" b="1" dirty="0"/>
              <a:t>1880 – </a:t>
            </a:r>
            <a:r>
              <a:rPr lang="en-US" sz="900" dirty="0"/>
              <a:t>compulsory education was introduced between ages of 5-10 – banned children from working in factories</a:t>
            </a:r>
          </a:p>
          <a:p>
            <a:r>
              <a:rPr lang="en-US" sz="900" b="1" dirty="0"/>
              <a:t>1889 – </a:t>
            </a:r>
            <a:r>
              <a:rPr lang="en-US" sz="900" dirty="0"/>
              <a:t>Prevention of Cruelty to Children Act</a:t>
            </a:r>
          </a:p>
          <a:p>
            <a:r>
              <a:rPr lang="en-US" sz="900" b="1" dirty="0"/>
              <a:t>1944- </a:t>
            </a:r>
            <a:r>
              <a:rPr lang="en-US" sz="900" dirty="0"/>
              <a:t>free secondary education introduced to the age of 15.</a:t>
            </a:r>
          </a:p>
          <a:p>
            <a:r>
              <a:rPr lang="en-US" sz="900" b="1" dirty="0"/>
              <a:t>1972 – </a:t>
            </a:r>
            <a:r>
              <a:rPr lang="en-US" sz="900" dirty="0"/>
              <a:t>school leaving age raised to 16</a:t>
            </a:r>
          </a:p>
          <a:p>
            <a:r>
              <a:rPr lang="en-US" sz="900" b="1" dirty="0"/>
              <a:t>2000 – </a:t>
            </a:r>
            <a:r>
              <a:rPr lang="en-US" sz="900" dirty="0"/>
              <a:t>Every Child Matters – education policy aimed to improve inclusion of children from all backgrounds</a:t>
            </a:r>
          </a:p>
        </p:txBody>
      </p:sp>
      <p:sp>
        <p:nvSpPr>
          <p:cNvPr id="20" name="TextBox 19">
            <a:extLst>
              <a:ext uri="{FF2B5EF4-FFF2-40B4-BE49-F238E27FC236}">
                <a16:creationId xmlns:a16="http://schemas.microsoft.com/office/drawing/2014/main" id="{81332DC3-BCD4-AA4A-A42D-710156855DAF}"/>
              </a:ext>
            </a:extLst>
          </p:cNvPr>
          <p:cNvSpPr txBox="1"/>
          <p:nvPr/>
        </p:nvSpPr>
        <p:spPr>
          <a:xfrm>
            <a:off x="3504582" y="3753088"/>
            <a:ext cx="2684186" cy="2169825"/>
          </a:xfrm>
          <a:prstGeom prst="rect">
            <a:avLst/>
          </a:prstGeom>
          <a:noFill/>
          <a:ln w="28575">
            <a:solidFill>
              <a:srgbClr val="00B0F0"/>
            </a:solidFill>
          </a:ln>
        </p:spPr>
        <p:txBody>
          <a:bodyPr wrap="square" rtlCol="0">
            <a:spAutoFit/>
          </a:bodyPr>
          <a:lstStyle/>
          <a:p>
            <a:pPr algn="ctr"/>
            <a:r>
              <a:rPr lang="en-US" sz="900" b="1" dirty="0"/>
              <a:t>Is our society child centered?</a:t>
            </a:r>
          </a:p>
          <a:p>
            <a:r>
              <a:rPr lang="en-US" sz="900" b="1" dirty="0"/>
              <a:t>Declining family size and lower infant mortality rates </a:t>
            </a:r>
            <a:r>
              <a:rPr lang="en-US" sz="900" dirty="0"/>
              <a:t>– parents can make a greater emotional and financial investment in their children. 1860s average number of births per woman was 5.6, today it’s around 1.8. It is estimated by the age of 21 children would have cost their parents £227,000. Parents invest hugely in their children, financially and emotionally. </a:t>
            </a:r>
          </a:p>
          <a:p>
            <a:r>
              <a:rPr lang="en-US" sz="900" b="1" dirty="0"/>
              <a:t>Laws and policies </a:t>
            </a:r>
            <a:r>
              <a:rPr lang="en-US" sz="900" dirty="0"/>
              <a:t>apply specifically to children.</a:t>
            </a:r>
          </a:p>
          <a:p>
            <a:r>
              <a:rPr lang="en-US" sz="900" b="1" dirty="0"/>
              <a:t>Medical profession </a:t>
            </a:r>
            <a:r>
              <a:rPr lang="en-US" sz="900" dirty="0"/>
              <a:t>has specialisms specifically related to children. </a:t>
            </a:r>
          </a:p>
          <a:p>
            <a:r>
              <a:rPr lang="en-US" sz="900" b="1" dirty="0"/>
              <a:t>Media, food, leisure activities </a:t>
            </a:r>
            <a:r>
              <a:rPr lang="en-US" sz="900" dirty="0"/>
              <a:t>specifically targeted at children.</a:t>
            </a:r>
            <a:endParaRPr lang="en-US" sz="900" b="1" dirty="0"/>
          </a:p>
          <a:p>
            <a:r>
              <a:rPr lang="en-US" sz="900" dirty="0"/>
              <a:t>Living longer at home</a:t>
            </a:r>
          </a:p>
        </p:txBody>
      </p:sp>
      <p:sp>
        <p:nvSpPr>
          <p:cNvPr id="21" name="TextBox 20">
            <a:extLst>
              <a:ext uri="{FF2B5EF4-FFF2-40B4-BE49-F238E27FC236}">
                <a16:creationId xmlns:a16="http://schemas.microsoft.com/office/drawing/2014/main" id="{D152261F-4C4F-3846-AFF0-45D562BCA644}"/>
              </a:ext>
            </a:extLst>
          </p:cNvPr>
          <p:cNvSpPr txBox="1"/>
          <p:nvPr/>
        </p:nvSpPr>
        <p:spPr>
          <a:xfrm>
            <a:off x="3574405" y="1874677"/>
            <a:ext cx="2419995" cy="1338828"/>
          </a:xfrm>
          <a:prstGeom prst="rect">
            <a:avLst/>
          </a:prstGeom>
          <a:noFill/>
          <a:ln w="28575">
            <a:solidFill>
              <a:srgbClr val="92D050"/>
            </a:solidFill>
          </a:ln>
        </p:spPr>
        <p:txBody>
          <a:bodyPr wrap="square" rtlCol="0">
            <a:spAutoFit/>
          </a:bodyPr>
          <a:lstStyle/>
          <a:p>
            <a:pPr algn="ctr"/>
            <a:r>
              <a:rPr lang="en-US" sz="900" b="1" dirty="0"/>
              <a:t>Key laws that protect children in UK</a:t>
            </a:r>
          </a:p>
          <a:p>
            <a:r>
              <a:rPr lang="en-US" sz="900" b="1" dirty="0"/>
              <a:t>Children Act 1989/2004 – </a:t>
            </a:r>
            <a:r>
              <a:rPr lang="en-US" sz="900" dirty="0"/>
              <a:t>ensures children are protected in their homes. Links up services i.e. social services, police, NHS and schools. Saw parents as ‘responsible’ for the care of their children</a:t>
            </a:r>
          </a:p>
          <a:p>
            <a:r>
              <a:rPr lang="en-US" sz="900" b="1" dirty="0"/>
              <a:t>DBS – </a:t>
            </a:r>
            <a:r>
              <a:rPr lang="en-US" sz="900" dirty="0"/>
              <a:t>adults working with children have to complete a criminal record check</a:t>
            </a:r>
          </a:p>
          <a:p>
            <a:r>
              <a:rPr lang="en-US" sz="900" b="1" dirty="0"/>
              <a:t>Restrictions </a:t>
            </a:r>
            <a:r>
              <a:rPr lang="en-US" sz="900" dirty="0"/>
              <a:t>– i.e. alcohol, marriage, work</a:t>
            </a:r>
          </a:p>
        </p:txBody>
      </p:sp>
      <p:sp>
        <p:nvSpPr>
          <p:cNvPr id="22" name="TextBox 21">
            <a:extLst>
              <a:ext uri="{FF2B5EF4-FFF2-40B4-BE49-F238E27FC236}">
                <a16:creationId xmlns:a16="http://schemas.microsoft.com/office/drawing/2014/main" id="{4F387520-990F-3848-9854-E2BFFA222C6A}"/>
              </a:ext>
            </a:extLst>
          </p:cNvPr>
          <p:cNvSpPr txBox="1"/>
          <p:nvPr/>
        </p:nvSpPr>
        <p:spPr>
          <a:xfrm>
            <a:off x="6255027" y="2308670"/>
            <a:ext cx="2796209" cy="2585323"/>
          </a:xfrm>
          <a:prstGeom prst="rect">
            <a:avLst/>
          </a:prstGeom>
          <a:noFill/>
          <a:ln w="19050">
            <a:solidFill>
              <a:srgbClr val="7030A0"/>
            </a:solidFill>
          </a:ln>
        </p:spPr>
        <p:txBody>
          <a:bodyPr wrap="square" rtlCol="0">
            <a:spAutoFit/>
          </a:bodyPr>
          <a:lstStyle/>
          <a:p>
            <a:pPr algn="ctr"/>
            <a:r>
              <a:rPr lang="en-GB" sz="900" b="1" dirty="0"/>
              <a:t>Modern childhood: worsened and unhappy</a:t>
            </a:r>
          </a:p>
          <a:p>
            <a:r>
              <a:rPr lang="en-GB" sz="900" b="1" dirty="0"/>
              <a:t>Womack (2011) </a:t>
            </a:r>
            <a:r>
              <a:rPr lang="en-GB" sz="900" dirty="0"/>
              <a:t>reports that Britain’s children are some of the unhappiest in the West.</a:t>
            </a:r>
          </a:p>
          <a:p>
            <a:r>
              <a:rPr lang="en-GB" sz="900" b="1" dirty="0"/>
              <a:t>Family breakdown </a:t>
            </a:r>
            <a:r>
              <a:rPr lang="en-GB" sz="900" dirty="0"/>
              <a:t>is a key cause of this leading to poor physical and mental health, poor relationships with parents and friends, failure at school and more likely to engage in risky behaviour. Children more controlled?</a:t>
            </a:r>
          </a:p>
          <a:p>
            <a:r>
              <a:rPr lang="en-GB" sz="900" b="1" dirty="0"/>
              <a:t>Child poverty: </a:t>
            </a:r>
            <a:r>
              <a:rPr lang="en-GB" sz="900" dirty="0"/>
              <a:t>3.7 million children officially classed as living in poverty 2012-13.</a:t>
            </a:r>
          </a:p>
          <a:p>
            <a:r>
              <a:rPr lang="en-GB" sz="900" dirty="0"/>
              <a:t>ChildLine has helped over 3.5million children since it opened in 1986.</a:t>
            </a:r>
          </a:p>
          <a:p>
            <a:r>
              <a:rPr lang="en-GB" sz="900" b="1" dirty="0"/>
              <a:t>Sue Palmer: </a:t>
            </a:r>
            <a:r>
              <a:rPr lang="en-GB" sz="900" dirty="0"/>
              <a:t>‘toxic childhood’ – rapid technological and cultural change have damaged children’s physical, emotional and intellectual development.</a:t>
            </a:r>
          </a:p>
          <a:p>
            <a:r>
              <a:rPr lang="en-GB" sz="900" b="1" dirty="0"/>
              <a:t>Marxists/Feminists – </a:t>
            </a:r>
            <a:r>
              <a:rPr lang="en-GB" sz="900" dirty="0"/>
              <a:t>there are inequalities between children (class, gender, ethnicity). Children from poorer families experience significant inequalities (cross over with education topic)</a:t>
            </a:r>
            <a:endParaRPr lang="en-GB" sz="900" b="1" dirty="0"/>
          </a:p>
        </p:txBody>
      </p:sp>
      <p:sp>
        <p:nvSpPr>
          <p:cNvPr id="23" name="TextBox 22">
            <a:extLst>
              <a:ext uri="{FF2B5EF4-FFF2-40B4-BE49-F238E27FC236}">
                <a16:creationId xmlns:a16="http://schemas.microsoft.com/office/drawing/2014/main" id="{CA9D68E0-ED55-504A-8708-EEC16B0680EF}"/>
              </a:ext>
            </a:extLst>
          </p:cNvPr>
          <p:cNvSpPr txBox="1"/>
          <p:nvPr/>
        </p:nvSpPr>
        <p:spPr>
          <a:xfrm>
            <a:off x="6244237" y="4924317"/>
            <a:ext cx="2796209" cy="1892826"/>
          </a:xfrm>
          <a:prstGeom prst="rect">
            <a:avLst/>
          </a:prstGeom>
          <a:noFill/>
          <a:ln w="19050">
            <a:solidFill>
              <a:srgbClr val="7030A0"/>
            </a:solidFill>
          </a:ln>
        </p:spPr>
        <p:txBody>
          <a:bodyPr wrap="square" rtlCol="0">
            <a:spAutoFit/>
          </a:bodyPr>
          <a:lstStyle/>
          <a:p>
            <a:pPr algn="ctr"/>
            <a:r>
              <a:rPr lang="en-GB" sz="900" b="1" dirty="0"/>
              <a:t>Modern childhood: disappearing/unclear</a:t>
            </a:r>
          </a:p>
          <a:p>
            <a:r>
              <a:rPr lang="en-GB" altLang="en-US" sz="900" b="1" dirty="0"/>
              <a:t>Neil Postman: </a:t>
            </a:r>
            <a:r>
              <a:rPr lang="en-GB" altLang="en-US" sz="900" dirty="0"/>
              <a:t>childhood disappearing at a ‘dazzling speed’ </a:t>
            </a:r>
            <a:r>
              <a:rPr lang="en-GB" sz="900" dirty="0"/>
              <a:t>Printed word created an ‘information hierarchy’: </a:t>
            </a:r>
            <a:r>
              <a:rPr lang="en-GB" sz="900" i="1" dirty="0">
                <a:solidFill>
                  <a:schemeClr val="accent2">
                    <a:lumMod val="60000"/>
                    <a:lumOff val="40000"/>
                  </a:schemeClr>
                </a:solidFill>
              </a:rPr>
              <a:t>division between adults who can read and children who cannot. </a:t>
            </a:r>
            <a:r>
              <a:rPr lang="en-GB" sz="900" dirty="0"/>
              <a:t>Gave adults the power to keep knowledge about sex, money, violence, illness and other ‘adult’ matters. TV </a:t>
            </a:r>
            <a:r>
              <a:rPr lang="en-GB" sz="900" dirty="0">
                <a:solidFill>
                  <a:schemeClr val="accent4">
                    <a:lumMod val="60000"/>
                    <a:lumOff val="40000"/>
                  </a:schemeClr>
                </a:solidFill>
              </a:rPr>
              <a:t>destroys</a:t>
            </a:r>
            <a:r>
              <a:rPr lang="en-GB" sz="900" dirty="0"/>
              <a:t> the information hierarchy. TV does not require special skills to access it, making information available to adults and children</a:t>
            </a:r>
          </a:p>
          <a:p>
            <a:r>
              <a:rPr lang="en-GB" sz="900" dirty="0"/>
              <a:t>Boundaries between adult and child is broken down. </a:t>
            </a:r>
            <a:r>
              <a:rPr lang="en-GB" sz="900" i="1" dirty="0"/>
              <a:t>Postman was writing before the internet – can the internet be seen to be breaking down the boundary even more?</a:t>
            </a:r>
          </a:p>
        </p:txBody>
      </p:sp>
      <p:sp>
        <p:nvSpPr>
          <p:cNvPr id="24" name="TextBox 23">
            <a:extLst>
              <a:ext uri="{FF2B5EF4-FFF2-40B4-BE49-F238E27FC236}">
                <a16:creationId xmlns:a16="http://schemas.microsoft.com/office/drawing/2014/main" id="{EA06601E-7091-F441-86FD-7E03EED4566D}"/>
              </a:ext>
            </a:extLst>
          </p:cNvPr>
          <p:cNvSpPr txBox="1"/>
          <p:nvPr/>
        </p:nvSpPr>
        <p:spPr>
          <a:xfrm>
            <a:off x="3234813" y="5972758"/>
            <a:ext cx="2948477" cy="784830"/>
          </a:xfrm>
          <a:prstGeom prst="rect">
            <a:avLst/>
          </a:prstGeom>
          <a:noFill/>
          <a:ln>
            <a:solidFill>
              <a:srgbClr val="FF0000"/>
            </a:solidFill>
          </a:ln>
        </p:spPr>
        <p:txBody>
          <a:bodyPr wrap="square" rtlCol="0">
            <a:spAutoFit/>
          </a:bodyPr>
          <a:lstStyle/>
          <a:p>
            <a:pPr algn="ctr"/>
            <a:r>
              <a:rPr lang="en-US" sz="900" b="1" dirty="0"/>
              <a:t>New Sociology of Childhood</a:t>
            </a:r>
          </a:p>
          <a:p>
            <a:r>
              <a:rPr lang="en-US" sz="900" dirty="0"/>
              <a:t>Carol Smart argues that we need to include the accounts of children when looking at what childhood is like today (personal life perspective) i.e. she found in divorce children were active in trying to improve the situation for everyone.</a:t>
            </a:r>
          </a:p>
        </p:txBody>
      </p:sp>
    </p:spTree>
    <p:extLst>
      <p:ext uri="{BB962C8B-B14F-4D97-AF65-F5344CB8AC3E}">
        <p14:creationId xmlns:p14="http://schemas.microsoft.com/office/powerpoint/2010/main" val="2583303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D1A07-099C-0E4A-BCA5-E3BDF6E858D3}"/>
              </a:ext>
            </a:extLst>
          </p:cNvPr>
          <p:cNvSpPr>
            <a:spLocks noGrp="1"/>
          </p:cNvSpPr>
          <p:nvPr>
            <p:ph type="title"/>
          </p:nvPr>
        </p:nvSpPr>
        <p:spPr>
          <a:xfrm>
            <a:off x="628650" y="365127"/>
            <a:ext cx="7886700" cy="879474"/>
          </a:xfrm>
        </p:spPr>
        <p:txBody>
          <a:bodyPr>
            <a:normAutofit/>
          </a:bodyPr>
          <a:lstStyle/>
          <a:p>
            <a:r>
              <a:rPr lang="en-US" sz="2400" dirty="0"/>
              <a:t>Possible exam questions and things to consider for sociology of childhood</a:t>
            </a:r>
          </a:p>
        </p:txBody>
      </p:sp>
      <p:sp>
        <p:nvSpPr>
          <p:cNvPr id="3" name="Content Placeholder 2">
            <a:extLst>
              <a:ext uri="{FF2B5EF4-FFF2-40B4-BE49-F238E27FC236}">
                <a16:creationId xmlns:a16="http://schemas.microsoft.com/office/drawing/2014/main" id="{D5220B6B-4151-294E-8B4C-8725585CDA86}"/>
              </a:ext>
            </a:extLst>
          </p:cNvPr>
          <p:cNvSpPr>
            <a:spLocks noGrp="1"/>
          </p:cNvSpPr>
          <p:nvPr>
            <p:ph idx="1"/>
          </p:nvPr>
        </p:nvSpPr>
        <p:spPr>
          <a:xfrm>
            <a:off x="628650" y="1343025"/>
            <a:ext cx="8197850" cy="5149848"/>
          </a:xfrm>
        </p:spPr>
        <p:txBody>
          <a:bodyPr>
            <a:normAutofit fontScale="70000" lnSpcReduction="20000"/>
          </a:bodyPr>
          <a:lstStyle/>
          <a:p>
            <a:r>
              <a:rPr lang="en-US" dirty="0"/>
              <a:t>2 ways society has become more child centered [10]</a:t>
            </a:r>
          </a:p>
          <a:p>
            <a:r>
              <a:rPr lang="en-US" dirty="0"/>
              <a:t>2 ways the boundary between adulthood and childhood could be seen to be blurring [10]</a:t>
            </a:r>
          </a:p>
          <a:p>
            <a:r>
              <a:rPr lang="en-US" dirty="0"/>
              <a:t>2 arguments against the view that childhood is a fixed, universal stage [10]</a:t>
            </a:r>
          </a:p>
          <a:p>
            <a:r>
              <a:rPr lang="en-US" dirty="0"/>
              <a:t>Evaluate sociological explanations for changes to childhood [20]</a:t>
            </a:r>
          </a:p>
          <a:p>
            <a:r>
              <a:rPr lang="en-US" dirty="0"/>
              <a:t>2 ways in which it could be seen that childhood is worsening [10]</a:t>
            </a:r>
          </a:p>
          <a:p>
            <a:r>
              <a:rPr lang="en-US" dirty="0"/>
              <a:t>2 explanations to show that childhood is a social construction [10]</a:t>
            </a:r>
          </a:p>
          <a:p>
            <a:r>
              <a:rPr lang="en-US" dirty="0"/>
              <a:t>Evaluate the view that the position of children has worsened [20]</a:t>
            </a:r>
          </a:p>
          <a:p>
            <a:r>
              <a:rPr lang="en-US" dirty="0"/>
              <a:t>Evaluate the view that British society is ‘child centered’ [20]</a:t>
            </a:r>
          </a:p>
          <a:p>
            <a:r>
              <a:rPr lang="en-US" dirty="0"/>
              <a:t>2 ways that children’s lives are controlled [10]</a:t>
            </a:r>
          </a:p>
          <a:p>
            <a:pPr marL="0" indent="0">
              <a:buNone/>
            </a:pPr>
            <a:r>
              <a:rPr lang="en-US" dirty="0"/>
              <a:t>Cross over with other topics</a:t>
            </a:r>
          </a:p>
          <a:p>
            <a:r>
              <a:rPr lang="en-US" dirty="0"/>
              <a:t>2 impacts on childhood in changes to family roles [10] i.e. impact of divorce (single parenthood), mothers working, postmodern changes to families - roles more fluid</a:t>
            </a:r>
          </a:p>
          <a:p>
            <a:r>
              <a:rPr lang="en-US" dirty="0"/>
              <a:t>2 ways changes to gender roles may impact the nature of childhood [10]</a:t>
            </a:r>
          </a:p>
          <a:p>
            <a:endParaRPr lang="en-US" dirty="0"/>
          </a:p>
          <a:p>
            <a:endParaRPr lang="en-US" dirty="0"/>
          </a:p>
        </p:txBody>
      </p:sp>
    </p:spTree>
    <p:extLst>
      <p:ext uri="{BB962C8B-B14F-4D97-AF65-F5344CB8AC3E}">
        <p14:creationId xmlns:p14="http://schemas.microsoft.com/office/powerpoint/2010/main" val="165517758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73</TotalTime>
  <Words>1176</Words>
  <Application>Microsoft Macintosh PowerPoint</Application>
  <PresentationFormat>On-screen Show (4:3)</PresentationFormat>
  <Paragraphs>70</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Possible exam questions and things to consider for sociology of childhood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Roberts</dc:creator>
  <cp:lastModifiedBy>Hannah Roberts</cp:lastModifiedBy>
  <cp:revision>8</cp:revision>
  <cp:lastPrinted>2019-04-22T08:32:15Z</cp:lastPrinted>
  <dcterms:created xsi:type="dcterms:W3CDTF">2019-04-22T07:26:13Z</dcterms:created>
  <dcterms:modified xsi:type="dcterms:W3CDTF">2019-04-22T08:39:22Z</dcterms:modified>
</cp:coreProperties>
</file>