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310" r:id="rId2"/>
    <p:sldId id="311" r:id="rId3"/>
    <p:sldId id="278" r:id="rId4"/>
    <p:sldId id="286" r:id="rId5"/>
    <p:sldId id="289" r:id="rId6"/>
    <p:sldId id="295" r:id="rId7"/>
    <p:sldId id="296" r:id="rId8"/>
    <p:sldId id="297" r:id="rId9"/>
    <p:sldId id="293" r:id="rId10"/>
    <p:sldId id="294" r:id="rId11"/>
    <p:sldId id="283" r:id="rId12"/>
    <p:sldId id="284" r:id="rId13"/>
    <p:sldId id="298" r:id="rId14"/>
    <p:sldId id="256" r:id="rId15"/>
    <p:sldId id="257" r:id="rId16"/>
    <p:sldId id="287" r:id="rId17"/>
    <p:sldId id="259" r:id="rId18"/>
    <p:sldId id="267" r:id="rId19"/>
    <p:sldId id="264" r:id="rId20"/>
    <p:sldId id="265" r:id="rId21"/>
    <p:sldId id="301" r:id="rId22"/>
    <p:sldId id="261" r:id="rId23"/>
    <p:sldId id="300" r:id="rId24"/>
    <p:sldId id="308" r:id="rId25"/>
    <p:sldId id="304" r:id="rId26"/>
    <p:sldId id="260" r:id="rId27"/>
    <p:sldId id="268" r:id="rId28"/>
    <p:sldId id="305" r:id="rId29"/>
    <p:sldId id="309" r:id="rId30"/>
  </p:sldIdLst>
  <p:sldSz cx="9144000" cy="6858000" type="screen4x3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055FD-FEE6-4AFC-9E3B-257014B0B8E9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E7815-B284-4E7C-9E96-C7E73636C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239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5A99-308A-487B-861E-D991221514F3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0698-671A-4075-8435-DAC5BFBF0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78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5A99-308A-487B-861E-D991221514F3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0698-671A-4075-8435-DAC5BFBF0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959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5A99-308A-487B-861E-D991221514F3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0698-671A-4075-8435-DAC5BFBF0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786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5A99-308A-487B-861E-D991221514F3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0698-671A-4075-8435-DAC5BFBF0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300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5A99-308A-487B-861E-D991221514F3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0698-671A-4075-8435-DAC5BFBF0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613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5A99-308A-487B-861E-D991221514F3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0698-671A-4075-8435-DAC5BFBF0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67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5A99-308A-487B-861E-D991221514F3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0698-671A-4075-8435-DAC5BFBF0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900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5A99-308A-487B-861E-D991221514F3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0698-671A-4075-8435-DAC5BFBF0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48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5A99-308A-487B-861E-D991221514F3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0698-671A-4075-8435-DAC5BFBF0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145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5A99-308A-487B-861E-D991221514F3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0698-671A-4075-8435-DAC5BFBF0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370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5A99-308A-487B-861E-D991221514F3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F0698-671A-4075-8435-DAC5BFBF0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1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F5A99-308A-487B-861E-D991221514F3}" type="datetimeFigureOut">
              <a:rPr lang="en-GB" smtClean="0"/>
              <a:t>13/03/2019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F0698-671A-4075-8435-DAC5BFBF0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473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REVISING TRENDS, PATTERNS AND DIVERSITY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470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941" y="47667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Exam Practice Questions 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94330" y="1412776"/>
            <a:ext cx="8229600" cy="720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000" i="1" dirty="0" smtClean="0"/>
              <a:t>Focussing on Marriage, Divorce and Cohabitation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217" y="2132856"/>
            <a:ext cx="4336739" cy="4278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73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35334"/>
            <a:ext cx="6923112" cy="1143000"/>
          </a:xfrm>
        </p:spPr>
        <p:txBody>
          <a:bodyPr>
            <a:normAutofit/>
          </a:bodyPr>
          <a:lstStyle/>
          <a:p>
            <a:r>
              <a:rPr lang="en-GB" sz="2800" b="1" dirty="0"/>
              <a:t>Outline and Explain two reasons for the decline in marriage in recent decades (10</a:t>
            </a:r>
            <a:r>
              <a:rPr lang="en-GB" sz="2800" b="1" dirty="0" smtClean="0"/>
              <a:t>)</a:t>
            </a:r>
            <a:endParaRPr lang="en-GB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484784"/>
            <a:ext cx="2808312" cy="489364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Reasons/ concepts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Cost of weddings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Cost of housing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Consumerism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Individualisation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Secularisation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The welfare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Decline of tradition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Equal Pay 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Women into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Patriarchal ideology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77628" y="1484783"/>
            <a:ext cx="2930858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accent1"/>
                </a:solidFill>
              </a:rPr>
              <a:t>Perspectives </a:t>
            </a:r>
            <a:r>
              <a:rPr lang="en-GB" sz="2400" b="1" dirty="0" smtClean="0">
                <a:solidFill>
                  <a:schemeClr val="accent1"/>
                </a:solidFill>
              </a:rPr>
              <a:t>you could use</a:t>
            </a:r>
            <a:endParaRPr lang="en-GB" sz="2400" b="1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Functionalism/ New Right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Marxism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Liberal Feminism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Radical Feminism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Postmodernism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Personal Life Perspective</a:t>
            </a:r>
          </a:p>
          <a:p>
            <a:r>
              <a:rPr lang="en-GB" sz="2400" b="1" dirty="0">
                <a:solidFill>
                  <a:schemeClr val="accent1"/>
                </a:solidFill>
              </a:rPr>
              <a:t>Contrast: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Structure/ Agency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1"/>
                </a:solidFill>
              </a:rPr>
              <a:t>Modernity/ Postmodernity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020" y="260648"/>
            <a:ext cx="1326466" cy="947476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3258155" y="1500984"/>
            <a:ext cx="2509015" cy="415848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dirty="0" smtClean="0">
                <a:solidFill>
                  <a:schemeClr val="accent4"/>
                </a:solidFill>
              </a:rPr>
              <a:t>Reason One </a:t>
            </a:r>
            <a:endParaRPr lang="en-GB" sz="1800" dirty="0">
              <a:solidFill>
                <a:schemeClr val="accent4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258155" y="2350179"/>
            <a:ext cx="2509016" cy="346989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dirty="0" smtClean="0">
                <a:solidFill>
                  <a:schemeClr val="accent4"/>
                </a:solidFill>
              </a:rPr>
              <a:t>Explain </a:t>
            </a:r>
            <a:endParaRPr lang="en-GB" sz="1800" dirty="0">
              <a:solidFill>
                <a:schemeClr val="accent4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338261" y="3351879"/>
            <a:ext cx="949634" cy="1167333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dirty="0" smtClean="0">
                <a:solidFill>
                  <a:schemeClr val="accent4"/>
                </a:solidFill>
              </a:rPr>
              <a:t>Analyse</a:t>
            </a:r>
          </a:p>
          <a:p>
            <a:pPr marL="0" indent="0" algn="ctr">
              <a:buFont typeface="Arial" pitchFamily="34" charset="0"/>
              <a:buNone/>
            </a:pPr>
            <a:r>
              <a:rPr lang="en-GB" sz="1800" dirty="0" smtClean="0">
                <a:solidFill>
                  <a:schemeClr val="accent4"/>
                </a:solidFill>
              </a:rPr>
              <a:t>From 1 </a:t>
            </a:r>
          </a:p>
          <a:p>
            <a:pPr marL="0" indent="0" algn="ctr">
              <a:buFont typeface="Arial" pitchFamily="34" charset="0"/>
              <a:buNone/>
            </a:pPr>
            <a:r>
              <a:rPr lang="en-GB" sz="1800" dirty="0" err="1" smtClean="0">
                <a:solidFill>
                  <a:schemeClr val="accent4"/>
                </a:solidFill>
              </a:rPr>
              <a:t>Pspctve</a:t>
            </a:r>
            <a:r>
              <a:rPr lang="en-GB" sz="1800" dirty="0" smtClean="0">
                <a:solidFill>
                  <a:schemeClr val="accent4"/>
                </a:solidFill>
              </a:rPr>
              <a:t> </a:t>
            </a:r>
            <a:endParaRPr lang="en-GB" sz="1800" dirty="0">
              <a:solidFill>
                <a:schemeClr val="accent4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248551" y="5101615"/>
            <a:ext cx="2509017" cy="33181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dirty="0" smtClean="0">
                <a:solidFill>
                  <a:schemeClr val="accent1"/>
                </a:solidFill>
              </a:rPr>
              <a:t>‘conclude’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778420" y="3333103"/>
            <a:ext cx="979147" cy="1330125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dirty="0" smtClean="0">
                <a:solidFill>
                  <a:schemeClr val="accent4"/>
                </a:solidFill>
              </a:rPr>
              <a:t>Analyse</a:t>
            </a:r>
          </a:p>
          <a:p>
            <a:pPr marL="0" indent="0" algn="ctr">
              <a:buFont typeface="Arial" pitchFamily="34" charset="0"/>
              <a:buNone/>
            </a:pPr>
            <a:r>
              <a:rPr lang="en-GB" sz="1800" dirty="0" smtClean="0">
                <a:solidFill>
                  <a:schemeClr val="accent4"/>
                </a:solidFill>
              </a:rPr>
              <a:t>From a second </a:t>
            </a:r>
            <a:r>
              <a:rPr lang="en-GB" sz="1800" dirty="0" err="1" smtClean="0">
                <a:solidFill>
                  <a:schemeClr val="accent4"/>
                </a:solidFill>
              </a:rPr>
              <a:t>pspctve</a:t>
            </a:r>
            <a:endParaRPr lang="en-GB" sz="1800" dirty="0">
              <a:solidFill>
                <a:schemeClr val="accent4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rot="5400000">
            <a:off x="4422298" y="2151999"/>
            <a:ext cx="180726" cy="60801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5400000">
            <a:off x="3825121" y="3002338"/>
            <a:ext cx="180726" cy="60801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 rot="5400000">
            <a:off x="4942070" y="3020959"/>
            <a:ext cx="180726" cy="60801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 rot="5400000">
            <a:off x="3825122" y="4809402"/>
            <a:ext cx="180726" cy="60801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/>
          <p:cNvSpPr/>
          <p:nvPr/>
        </p:nvSpPr>
        <p:spPr>
          <a:xfrm rot="5400000">
            <a:off x="5177629" y="4809403"/>
            <a:ext cx="180726" cy="60801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131841" y="5661248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Repeat for point 2, analyse using different perspectives  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4038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487362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chemeClr val="accent1"/>
                </a:solidFill>
              </a:rPr>
              <a:t>Outline and Explain two reasons for the decline in marriage in recent decades (10)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9600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800" b="1" dirty="0" smtClean="0">
                <a:solidFill>
                  <a:schemeClr val="accent1"/>
                </a:solidFill>
              </a:rPr>
              <a:t>One economic reason is the increasing cost of living in recent years</a:t>
            </a:r>
            <a:r>
              <a:rPr lang="en-GB" sz="1800" dirty="0" smtClean="0">
                <a:solidFill>
                  <a:schemeClr val="accent1"/>
                </a:solidFill>
              </a:rPr>
              <a:t>: for example, the increasing cost of housing and the increasing cost of weddings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9278" y="1690254"/>
            <a:ext cx="4038600" cy="914400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en-GB" sz="1800" dirty="0" smtClean="0">
                <a:solidFill>
                  <a:schemeClr val="accent4"/>
                </a:solidFill>
              </a:rPr>
              <a:t>Young adults stay living with their parents longer to save up for a mortgage, often into their 30s</a:t>
            </a:r>
            <a:endParaRPr lang="en-GB" sz="1800" dirty="0">
              <a:solidFill>
                <a:schemeClr val="accent4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58000" y="4154390"/>
            <a:ext cx="1872838" cy="1752599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dirty="0" smtClean="0">
                <a:solidFill>
                  <a:schemeClr val="accent5"/>
                </a:solidFill>
              </a:rPr>
              <a:t>However, this only applies to those who want a big ‘traditional’ wedding, which costs £15K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36869" y="2895600"/>
            <a:ext cx="4174177" cy="914400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800" dirty="0" smtClean="0">
                <a:solidFill>
                  <a:schemeClr val="accent5"/>
                </a:solidFill>
              </a:rPr>
              <a:t>People would rather by a house because ‘material security’ is more important than the ‘security of marriage’ </a:t>
            </a:r>
            <a:endParaRPr lang="en-GB" sz="1800" dirty="0">
              <a:solidFill>
                <a:schemeClr val="accent5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2895600"/>
            <a:ext cx="4038600" cy="914400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800" dirty="0" smtClean="0">
                <a:solidFill>
                  <a:schemeClr val="accent4"/>
                </a:solidFill>
              </a:rPr>
              <a:t>Men especially might feel embarrassed to marry if they still live with their parents, because it’s not very ‘masculine’ </a:t>
            </a:r>
            <a:endParaRPr lang="en-GB" sz="1800" dirty="0">
              <a:solidFill>
                <a:schemeClr val="accent4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495800" y="1690254"/>
            <a:ext cx="4196938" cy="914400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800" dirty="0" smtClean="0">
                <a:solidFill>
                  <a:schemeClr val="accent5"/>
                </a:solidFill>
              </a:rPr>
              <a:t>It’s often a choice between ‘marriage’ or ‘house deposit’: most people just co-habit because they can’t afford to get married</a:t>
            </a:r>
            <a:endParaRPr lang="en-GB" sz="1800" dirty="0">
              <a:solidFill>
                <a:schemeClr val="accent5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59278" y="4179129"/>
            <a:ext cx="2346366" cy="1727860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dirty="0" smtClean="0">
                <a:solidFill>
                  <a:schemeClr val="accent4"/>
                </a:solidFill>
              </a:rPr>
              <a:t>This also reflects the importance changing gender roles: now women are taking on the ‘breadwinner role’, there’s no obvious need to marry a man. </a:t>
            </a:r>
            <a:endParaRPr lang="en-GB" dirty="0">
              <a:solidFill>
                <a:schemeClr val="accent4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80975" y="6172200"/>
            <a:ext cx="7629650" cy="6096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dirty="0" smtClean="0">
                <a:solidFill>
                  <a:schemeClr val="accent1"/>
                </a:solidFill>
              </a:rPr>
              <a:t>The significance of economic factors criticise the postmodernist view that marriage declining is simply a matter of ‘free-choice’.</a:t>
            </a:r>
            <a:endParaRPr lang="en-GB" sz="1800" dirty="0">
              <a:solidFill>
                <a:schemeClr val="accent1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819400" y="4154391"/>
            <a:ext cx="1447800" cy="1752600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dirty="0" smtClean="0">
                <a:solidFill>
                  <a:schemeClr val="accent4"/>
                </a:solidFill>
              </a:rPr>
              <a:t>Applies especially to low income earning, working class men. </a:t>
            </a:r>
            <a:endParaRPr lang="en-GB" dirty="0">
              <a:solidFill>
                <a:schemeClr val="accent4"/>
              </a:solidFill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707576" y="4154390"/>
            <a:ext cx="1905000" cy="1752600"/>
          </a:xfrm>
          <a:prstGeom prst="rect">
            <a:avLst/>
          </a:prstGeom>
          <a:ln w="12700">
            <a:solidFill>
              <a:schemeClr val="accent5"/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dirty="0" smtClean="0">
                <a:solidFill>
                  <a:schemeClr val="accent5"/>
                </a:solidFill>
              </a:rPr>
              <a:t>People also fail to save for weddings because of the pressure to consume in postmodern society</a:t>
            </a:r>
            <a:endParaRPr lang="en-GB" dirty="0">
              <a:solidFill>
                <a:schemeClr val="accent5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 rot="5400000">
            <a:off x="2166937" y="1490663"/>
            <a:ext cx="238125" cy="1524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 rot="5400000">
            <a:off x="2128836" y="2685618"/>
            <a:ext cx="238125" cy="1524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/>
          <p:cNvSpPr/>
          <p:nvPr/>
        </p:nvSpPr>
        <p:spPr>
          <a:xfrm rot="5400000">
            <a:off x="6475207" y="1490663"/>
            <a:ext cx="238125" cy="152400"/>
          </a:xfrm>
          <a:prstGeom prst="righ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 rot="5400000">
            <a:off x="6437106" y="2685618"/>
            <a:ext cx="238125" cy="152400"/>
          </a:xfrm>
          <a:prstGeom prst="righ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ight Arrow 19"/>
          <p:cNvSpPr/>
          <p:nvPr/>
        </p:nvSpPr>
        <p:spPr>
          <a:xfrm rot="5400000">
            <a:off x="1237198" y="3939646"/>
            <a:ext cx="238125" cy="1524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ight Arrow 20"/>
          <p:cNvSpPr/>
          <p:nvPr/>
        </p:nvSpPr>
        <p:spPr>
          <a:xfrm rot="5400000">
            <a:off x="5545468" y="3939646"/>
            <a:ext cx="238125" cy="152400"/>
          </a:xfrm>
          <a:prstGeom prst="righ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ight Arrow 21"/>
          <p:cNvSpPr/>
          <p:nvPr/>
        </p:nvSpPr>
        <p:spPr>
          <a:xfrm rot="5400000">
            <a:off x="3424237" y="3901114"/>
            <a:ext cx="238125" cy="1524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Arrow 22"/>
          <p:cNvSpPr/>
          <p:nvPr/>
        </p:nvSpPr>
        <p:spPr>
          <a:xfrm rot="5400000">
            <a:off x="7732507" y="3901114"/>
            <a:ext cx="238125" cy="152400"/>
          </a:xfrm>
          <a:prstGeom prst="righ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ight Arrow 23"/>
          <p:cNvSpPr/>
          <p:nvPr/>
        </p:nvSpPr>
        <p:spPr>
          <a:xfrm rot="5400000">
            <a:off x="1389597" y="6015470"/>
            <a:ext cx="238125" cy="1524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ight Arrow 24"/>
          <p:cNvSpPr/>
          <p:nvPr/>
        </p:nvSpPr>
        <p:spPr>
          <a:xfrm rot="5400000">
            <a:off x="5697867" y="6015470"/>
            <a:ext cx="238125" cy="152400"/>
          </a:xfrm>
          <a:prstGeom prst="righ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ight Arrow 25"/>
          <p:cNvSpPr/>
          <p:nvPr/>
        </p:nvSpPr>
        <p:spPr>
          <a:xfrm rot="5400000">
            <a:off x="3576636" y="5976938"/>
            <a:ext cx="238125" cy="152400"/>
          </a:xfrm>
          <a:prstGeom prst="rightArrow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ight Arrow 26"/>
          <p:cNvSpPr/>
          <p:nvPr/>
        </p:nvSpPr>
        <p:spPr>
          <a:xfrm rot="5400000">
            <a:off x="7884906" y="5976938"/>
            <a:ext cx="238125" cy="152400"/>
          </a:xfrm>
          <a:prstGeom prst="righ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68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7903480" y="107984616"/>
            <a:ext cx="5501170" cy="6240772"/>
            <a:chOff x="106913563" y="106800179"/>
            <a:chExt cx="6490689" cy="7425181"/>
          </a:xfrm>
        </p:grpSpPr>
        <p:sp>
          <p:nvSpPr>
            <p:cNvPr id="3" name="Text Box 3"/>
            <p:cNvSpPr txBox="1">
              <a:spLocks noChangeArrowheads="1"/>
            </p:cNvSpPr>
            <p:nvPr/>
          </p:nvSpPr>
          <p:spPr bwMode="auto">
            <a:xfrm>
              <a:off x="106943513" y="106800179"/>
              <a:ext cx="3519377" cy="1300274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200" b="1" i="0" u="none" strike="noStrike" cap="none" normalizeH="0" baseline="0" smtClean="0">
                  <a:ln>
                    <a:noFill/>
                  </a:ln>
                  <a:solidFill>
                    <a:srgbClr val="666666"/>
                  </a:solidFill>
                  <a:effectLst/>
                  <a:latin typeface="Arial" pitchFamily="34" charset="0"/>
                  <a:cs typeface="Arial" pitchFamily="34" charset="0"/>
                </a:rPr>
                <a:t>Point 1—Economic Factors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4"/>
            <p:cNvSpPr txBox="1">
              <a:spLocks noChangeArrowheads="1"/>
            </p:cNvSpPr>
            <p:nvPr/>
          </p:nvSpPr>
          <p:spPr bwMode="auto">
            <a:xfrm>
              <a:off x="111052715" y="106818596"/>
              <a:ext cx="2339162" cy="1281223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200" b="1" i="0" u="none" strike="noStrike" cap="none" normalizeH="0" baseline="0" smtClean="0">
                  <a:ln>
                    <a:noFill/>
                  </a:ln>
                  <a:solidFill>
                    <a:srgbClr val="800000"/>
                  </a:solidFill>
                  <a:effectLst/>
                  <a:latin typeface="Arial" pitchFamily="34" charset="0"/>
                  <a:cs typeface="Arial" pitchFamily="34" charset="0"/>
                </a:rPr>
                <a:t>Linked Evaluation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29" name="AutoShape 5"/>
            <p:cNvCxnSpPr>
              <a:cxnSpLocks noChangeShapeType="1"/>
            </p:cNvCxnSpPr>
            <p:nvPr/>
          </p:nvCxnSpPr>
          <p:spPr bwMode="auto">
            <a:xfrm>
              <a:off x="110536074" y="107355558"/>
              <a:ext cx="435935" cy="1"/>
            </a:xfrm>
            <a:prstGeom prst="straightConnector1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cxn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106937560" y="113143053"/>
              <a:ext cx="6453964" cy="1082307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800000"/>
                  </a:solidFill>
                  <a:effectLst/>
                  <a:latin typeface="Arial" pitchFamily="34" charset="0"/>
                  <a:cs typeface="Arial" pitchFamily="34" charset="0"/>
                </a:rPr>
                <a:t>Overall Evaluations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106941763" y="108326075"/>
              <a:ext cx="3519377" cy="1300274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200" b="1" i="0" u="none" strike="noStrike" cap="none" normalizeH="0" baseline="0" smtClean="0">
                  <a:ln>
                    <a:noFill/>
                  </a:ln>
                  <a:solidFill>
                    <a:srgbClr val="666666"/>
                  </a:solidFill>
                  <a:effectLst/>
                  <a:latin typeface="Arial" pitchFamily="34" charset="0"/>
                  <a:cs typeface="Arial" pitchFamily="34" charset="0"/>
                </a:rPr>
                <a:t>Point 2—Social Policy Changes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111062840" y="108332616"/>
              <a:ext cx="2339162" cy="1281223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200" b="1" i="0" u="none" strike="noStrike" cap="none" normalizeH="0" baseline="0" smtClean="0">
                  <a:ln>
                    <a:noFill/>
                  </a:ln>
                  <a:solidFill>
                    <a:srgbClr val="800000"/>
                  </a:solidFill>
                  <a:effectLst/>
                  <a:latin typeface="Arial" pitchFamily="34" charset="0"/>
                  <a:cs typeface="Arial" pitchFamily="34" charset="0"/>
                </a:rPr>
                <a:t>Linked Evaluation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3" name="AutoShape 9"/>
            <p:cNvCxnSpPr>
              <a:cxnSpLocks noChangeShapeType="1"/>
            </p:cNvCxnSpPr>
            <p:nvPr/>
          </p:nvCxnSpPr>
          <p:spPr bwMode="auto">
            <a:xfrm>
              <a:off x="110546199" y="108857703"/>
              <a:ext cx="435935" cy="1"/>
            </a:xfrm>
            <a:prstGeom prst="straightConnector1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cxnSp>
        <p:sp>
          <p:nvSpPr>
            <p:cNvPr id="21" name="Text Box 10"/>
            <p:cNvSpPr txBox="1">
              <a:spLocks noChangeArrowheads="1"/>
            </p:cNvSpPr>
            <p:nvPr/>
          </p:nvSpPr>
          <p:spPr bwMode="auto">
            <a:xfrm>
              <a:off x="106944013" y="109993925"/>
              <a:ext cx="3519377" cy="1300274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200" b="1" i="0" u="none" strike="noStrike" cap="none" normalizeH="0" baseline="0" smtClean="0">
                  <a:ln>
                    <a:noFill/>
                  </a:ln>
                  <a:solidFill>
                    <a:srgbClr val="666666"/>
                  </a:solidFill>
                  <a:effectLst/>
                  <a:latin typeface="Arial" pitchFamily="34" charset="0"/>
                  <a:cs typeface="Arial" pitchFamily="34" charset="0"/>
                </a:rPr>
                <a:t>Point 3—Feminism and Changing Gender Roles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11"/>
            <p:cNvSpPr txBox="1">
              <a:spLocks noChangeArrowheads="1"/>
            </p:cNvSpPr>
            <p:nvPr/>
          </p:nvSpPr>
          <p:spPr bwMode="auto">
            <a:xfrm>
              <a:off x="111065090" y="110000466"/>
              <a:ext cx="2339162" cy="1281223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200" b="1" i="0" u="none" strike="noStrike" cap="none" normalizeH="0" baseline="0" smtClean="0">
                  <a:ln>
                    <a:noFill/>
                  </a:ln>
                  <a:solidFill>
                    <a:srgbClr val="800000"/>
                  </a:solidFill>
                  <a:effectLst/>
                  <a:latin typeface="Arial" pitchFamily="34" charset="0"/>
                  <a:cs typeface="Arial" pitchFamily="34" charset="0"/>
                </a:rPr>
                <a:t>Linked Evaluation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6" name="AutoShape 12"/>
            <p:cNvCxnSpPr>
              <a:cxnSpLocks noChangeShapeType="1"/>
            </p:cNvCxnSpPr>
            <p:nvPr/>
          </p:nvCxnSpPr>
          <p:spPr bwMode="auto">
            <a:xfrm>
              <a:off x="110548449" y="110525553"/>
              <a:ext cx="435935" cy="1"/>
            </a:xfrm>
            <a:prstGeom prst="straightConnector1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cxnSp>
        <p:sp>
          <p:nvSpPr>
            <p:cNvPr id="23" name="Text Box 13"/>
            <p:cNvSpPr txBox="1">
              <a:spLocks noChangeArrowheads="1"/>
            </p:cNvSpPr>
            <p:nvPr/>
          </p:nvSpPr>
          <p:spPr bwMode="auto">
            <a:xfrm>
              <a:off x="106913563" y="111650825"/>
              <a:ext cx="3519377" cy="1300274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200" b="1" i="0" u="none" strike="noStrike" cap="none" normalizeH="0" baseline="0" smtClean="0">
                  <a:ln>
                    <a:noFill/>
                  </a:ln>
                  <a:solidFill>
                    <a:srgbClr val="666666"/>
                  </a:solidFill>
                  <a:effectLst/>
                  <a:latin typeface="Arial" pitchFamily="34" charset="0"/>
                  <a:cs typeface="Arial" pitchFamily="34" charset="0"/>
                </a:rPr>
                <a:t>Point 4—Postmodernisation and Individualisation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111034640" y="111657366"/>
              <a:ext cx="2339162" cy="1281223"/>
            </a:xfrm>
            <a:prstGeom prst="rect">
              <a:avLst/>
            </a:prstGeom>
            <a:no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200" b="1" i="0" u="none" strike="noStrike" cap="none" normalizeH="0" baseline="0" smtClean="0">
                  <a:ln>
                    <a:noFill/>
                  </a:ln>
                  <a:solidFill>
                    <a:srgbClr val="800000"/>
                  </a:solidFill>
                  <a:effectLst/>
                  <a:latin typeface="Arial" pitchFamily="34" charset="0"/>
                  <a:cs typeface="Arial" pitchFamily="34" charset="0"/>
                </a:rPr>
                <a:t>Linked Evaluation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9" name="AutoShape 15"/>
            <p:cNvCxnSpPr>
              <a:cxnSpLocks noChangeShapeType="1"/>
            </p:cNvCxnSpPr>
            <p:nvPr/>
          </p:nvCxnSpPr>
          <p:spPr bwMode="auto">
            <a:xfrm>
              <a:off x="110517999" y="112182453"/>
              <a:ext cx="435935" cy="1"/>
            </a:xfrm>
            <a:prstGeom prst="straightConnector1">
              <a:avLst/>
            </a:prstGeom>
            <a:noFill/>
            <a:ln w="38100" algn="ctr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cxn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/>
              <a:t>Evaluate the Causes and Consequences of the Changing Patterns in Divorce since the 1960s (20)</a:t>
            </a:r>
            <a:endParaRPr lang="en-GB" sz="2800" b="1" dirty="0"/>
          </a:p>
        </p:txBody>
      </p:sp>
      <p:sp>
        <p:nvSpPr>
          <p:cNvPr id="27" name="Text Placeholder 26"/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GB" sz="2800" dirty="0" smtClean="0"/>
              <a:t>Causes </a:t>
            </a:r>
            <a:endParaRPr lang="en-GB" sz="2800" dirty="0"/>
          </a:p>
        </p:txBody>
      </p:sp>
      <p:sp>
        <p:nvSpPr>
          <p:cNvPr id="28" name="Content Placeholder 27"/>
          <p:cNvSpPr>
            <a:spLocks noGrp="1"/>
          </p:cNvSpPr>
          <p:nvPr>
            <p:ph sz="half" idx="2"/>
          </p:nvPr>
        </p:nvSpPr>
        <p:spPr>
          <a:xfrm>
            <a:off x="457200" y="2348879"/>
            <a:ext cx="4040188" cy="3777283"/>
          </a:xfrm>
          <a:ln w="19050"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Long Term Increase</a:t>
            </a:r>
          </a:p>
          <a:p>
            <a:r>
              <a:rPr lang="en-GB" dirty="0" smtClean="0"/>
              <a:t>1969 divorce act</a:t>
            </a:r>
          </a:p>
          <a:p>
            <a:r>
              <a:rPr lang="en-GB" dirty="0" smtClean="0"/>
              <a:t>Economic factors</a:t>
            </a:r>
          </a:p>
          <a:p>
            <a:r>
              <a:rPr lang="en-GB" dirty="0" smtClean="0"/>
              <a:t>Liberal Feminism: Women in to work/ changing gender roles</a:t>
            </a:r>
          </a:p>
          <a:p>
            <a:r>
              <a:rPr lang="en-GB" dirty="0" smtClean="0"/>
              <a:t>Moral Decline/ Welfare State (New Right)</a:t>
            </a:r>
          </a:p>
          <a:p>
            <a:r>
              <a:rPr lang="en-GB" dirty="0" smtClean="0"/>
              <a:t>Postmodernism: decline tradition/ religion. </a:t>
            </a:r>
          </a:p>
          <a:p>
            <a:r>
              <a:rPr lang="en-GB" b="1" dirty="0" smtClean="0"/>
              <a:t>Short term decrease:</a:t>
            </a:r>
          </a:p>
          <a:p>
            <a:pPr lvl="1"/>
            <a:r>
              <a:rPr lang="en-GB" dirty="0" smtClean="0"/>
              <a:t>Decline Marriage</a:t>
            </a:r>
          </a:p>
          <a:p>
            <a:pPr lvl="1"/>
            <a:r>
              <a:rPr lang="en-GB" dirty="0" smtClean="0"/>
              <a:t>Immigration</a:t>
            </a:r>
          </a:p>
          <a:p>
            <a:pPr lvl="1"/>
            <a:r>
              <a:rPr lang="en-GB" dirty="0" smtClean="0"/>
              <a:t>Increased cost housing </a:t>
            </a:r>
            <a:endParaRPr lang="en-GB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3"/>
          </p:nvPr>
        </p:nvSpPr>
        <p:spPr>
          <a:solidFill>
            <a:schemeClr val="accent4"/>
          </a:solidFill>
        </p:spPr>
        <p:txBody>
          <a:bodyPr>
            <a:normAutofit/>
          </a:bodyPr>
          <a:lstStyle/>
          <a:p>
            <a:pPr algn="ctr"/>
            <a:r>
              <a:rPr lang="en-GB" sz="2800" dirty="0" smtClean="0"/>
              <a:t>Consequences</a:t>
            </a:r>
            <a:endParaRPr lang="en-GB" sz="2800" dirty="0"/>
          </a:p>
        </p:txBody>
      </p:sp>
      <p:sp>
        <p:nvSpPr>
          <p:cNvPr id="30" name="Content Placeholder 29"/>
          <p:cNvSpPr>
            <a:spLocks noGrp="1"/>
          </p:cNvSpPr>
          <p:nvPr>
            <p:ph sz="quarter" idx="4"/>
          </p:nvPr>
        </p:nvSpPr>
        <p:spPr>
          <a:xfrm>
            <a:off x="4645025" y="2348879"/>
            <a:ext cx="4041775" cy="3777283"/>
          </a:xfrm>
          <a:noFill/>
          <a:ln w="19050">
            <a:solidFill>
              <a:schemeClr val="accent4"/>
            </a:solidFill>
          </a:ln>
        </p:spPr>
        <p:txBody>
          <a:bodyPr/>
          <a:lstStyle/>
          <a:p>
            <a:r>
              <a:rPr lang="en-GB" dirty="0" smtClean="0"/>
              <a:t>Increase family diversity</a:t>
            </a:r>
          </a:p>
          <a:p>
            <a:pPr lvl="1"/>
            <a:r>
              <a:rPr lang="en-GB" dirty="0" smtClean="0"/>
              <a:t>Increase single parent and single </a:t>
            </a:r>
            <a:r>
              <a:rPr lang="en-GB" smtClean="0"/>
              <a:t>person households</a:t>
            </a:r>
            <a:endParaRPr lang="en-GB" dirty="0" smtClean="0"/>
          </a:p>
          <a:p>
            <a:r>
              <a:rPr lang="en-GB" dirty="0" smtClean="0"/>
              <a:t>Rad Feminism</a:t>
            </a:r>
          </a:p>
          <a:p>
            <a:r>
              <a:rPr lang="en-GB" dirty="0" smtClean="0"/>
              <a:t>New Right</a:t>
            </a:r>
          </a:p>
          <a:p>
            <a:r>
              <a:rPr lang="en-GB" dirty="0" smtClean="0"/>
              <a:t>Postmodernism/ Late Modernism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22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 animBg="1"/>
      <p:bldP spid="30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Family and Household Diversity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09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2"/>
                </a:solidFill>
              </a:rPr>
              <a:t>Family and Household Diversity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Focussing on the final aspect of bullet point two of the AQA’s A-level sociology specification</a:t>
            </a:r>
          </a:p>
          <a:p>
            <a:r>
              <a:rPr lang="en-GB" dirty="0" smtClean="0"/>
              <a:t>‘changing patterns of marriage, cohabitation, separation, divorce, childbearing and the life course, including the sociology of personal life, </a:t>
            </a:r>
            <a:r>
              <a:rPr lang="en-GB" b="1" dirty="0" smtClean="0">
                <a:solidFill>
                  <a:schemeClr val="accent4"/>
                </a:solidFill>
              </a:rPr>
              <a:t>and the diversity of contemporary family and household structures</a:t>
            </a:r>
            <a:r>
              <a:rPr lang="en-GB" dirty="0" smtClean="0"/>
              <a:t>’.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98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576064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sz="2400" dirty="0" smtClean="0"/>
              <a:t>How have families and households become more diverse?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088" y="2920381"/>
            <a:ext cx="4327706" cy="3139320"/>
          </a:xfrm>
          <a:solidFill>
            <a:schemeClr val="accent5"/>
          </a:solidFill>
          <a:ln w="12700"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Reconstituted families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Divorce-extended families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Single parent families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Single person households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LAT relationships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Multigenerational households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The modified extended family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Shared households/ families of choice</a:t>
            </a:r>
          </a:p>
          <a:p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294" y="1076133"/>
            <a:ext cx="8648186" cy="707886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/>
              <a:t>In the 1950s the ‘traditional nuclear family’ was much more common. Since then, the nuclear family has declined and other family and household types increased:</a:t>
            </a:r>
            <a:endParaRPr lang="en-GB" sz="20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4887830" y="2920380"/>
            <a:ext cx="3996444" cy="3785652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</a:rPr>
              <a:t>There are more cohabiting rather than married couples </a:t>
            </a:r>
            <a:endParaRPr lang="en-GB" sz="2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</a:rPr>
              <a:t>There is more cultural (‘ethnic’) diversity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</a:rPr>
              <a:t>There are more openly same-sex couples and families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</a:rPr>
              <a:t>There is greater ‘organisational diversity’: of gender roles</a:t>
            </a:r>
            <a:endParaRPr lang="en-GB" sz="2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</a:rPr>
              <a:t>There is greater ‘life-course diversity’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</a:rPr>
              <a:t>More adults are continuing to live with their parents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36088" y="2132275"/>
            <a:ext cx="4327706" cy="585192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The ‘main types’ of family which have ‘replaced’ the nuclear family: </a:t>
            </a:r>
          </a:p>
          <a:p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887830" y="2132275"/>
            <a:ext cx="3996444" cy="585192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Other forms of increasing diversity (which ‘cut across’ those to the left)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517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  <a:solidFill>
            <a:schemeClr val="bg2"/>
          </a:solidFill>
          <a:ln w="12700">
            <a:solidFill>
              <a:schemeClr val="bg2"/>
            </a:solidFill>
          </a:ln>
        </p:spPr>
        <p:txBody>
          <a:bodyPr>
            <a:noAutofit/>
          </a:bodyPr>
          <a:lstStyle/>
          <a:p>
            <a:r>
              <a:rPr lang="en-GB" sz="2800" b="1" dirty="0" smtClean="0"/>
              <a:t>Theories of Family Diversity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690" y="908720"/>
            <a:ext cx="8229600" cy="1036712"/>
          </a:xfrm>
        </p:spPr>
        <p:txBody>
          <a:bodyPr>
            <a:normAutofit fontScale="55000" lnSpcReduction="20000"/>
          </a:bodyPr>
          <a:lstStyle/>
          <a:p>
            <a:r>
              <a:rPr lang="en-GB" i="1" dirty="0" smtClean="0"/>
              <a:t>The Cereal Packet Family used to be portrayed in the media as the ideal</a:t>
            </a:r>
          </a:p>
          <a:p>
            <a:r>
              <a:rPr lang="en-GB" i="1" dirty="0" smtClean="0"/>
              <a:t>This was the heterosexual, married couple with children living in one house. </a:t>
            </a:r>
          </a:p>
          <a:p>
            <a:r>
              <a:rPr lang="en-GB" i="1" dirty="0" err="1" smtClean="0"/>
              <a:t>Rapaports</a:t>
            </a:r>
            <a:r>
              <a:rPr lang="en-GB" i="1" dirty="0" smtClean="0"/>
              <a:t> (1980s) suggested this was a ‘myth’ - only found in 20% of households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955" y="1986687"/>
            <a:ext cx="3024336" cy="101566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The </a:t>
            </a:r>
            <a:r>
              <a:rPr lang="en-GB" sz="2000" b="1" dirty="0" err="1" smtClean="0"/>
              <a:t>Rapaports</a:t>
            </a:r>
            <a:r>
              <a:rPr lang="en-GB" sz="2000" b="1" dirty="0" smtClean="0"/>
              <a:t> </a:t>
            </a:r>
            <a:r>
              <a:rPr lang="en-GB" sz="2000" dirty="0" smtClean="0"/>
              <a:t>argued families were more diverse in the five following ways&gt;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360" y="3964754"/>
            <a:ext cx="4104456" cy="2554545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Alan and Crow (2001): </a:t>
            </a:r>
            <a:r>
              <a:rPr lang="en-GB" sz="2000" dirty="0" smtClean="0"/>
              <a:t>‘there is no such thing as ‘the family’, there are many different families’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There is no ‘standard’ life course a family passes through.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Mainly because of increasing divorce and cohabitation families are less stable.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48482" y="3964753"/>
            <a:ext cx="4104456" cy="2554545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B</a:t>
            </a:r>
            <a:r>
              <a:rPr lang="en-GB" sz="2000" b="1" dirty="0" smtClean="0"/>
              <a:t>eck </a:t>
            </a:r>
            <a:r>
              <a:rPr lang="en-GB" sz="2000" b="1" dirty="0" err="1" smtClean="0"/>
              <a:t>Gernsheim</a:t>
            </a:r>
            <a:r>
              <a:rPr lang="en-GB" sz="2000" dirty="0" smtClean="0"/>
              <a:t>: ‘there are no longer any ‘norms’ about family life’: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Families are now negotiated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Many people live apart but are in committed relationships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Reproductive technologies especially change the basics of family life. 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704366" y="1990871"/>
            <a:ext cx="2088232" cy="101566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Organisational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Cultural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Class based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2160" y="2144760"/>
            <a:ext cx="1584176" cy="70788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Life-cycle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Cohort</a:t>
            </a:r>
            <a:endParaRPr lang="en-GB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335361" y="3314824"/>
            <a:ext cx="8517578" cy="369332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Postmodern thinkers argue that diversity is so intense that ‘the family’ no longer exists:</a:t>
            </a:r>
          </a:p>
        </p:txBody>
      </p:sp>
    </p:spTree>
    <p:extLst>
      <p:ext uri="{BB962C8B-B14F-4D97-AF65-F5344CB8AC3E}">
        <p14:creationId xmlns:p14="http://schemas.microsoft.com/office/powerpoint/2010/main" val="112956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576064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sz="2400" b="1" dirty="0" smtClean="0"/>
              <a:t>Three ways in which family life varies by ethnicity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088" y="2564904"/>
            <a:ext cx="3039768" cy="2664296"/>
          </a:xfrm>
          <a:solidFill>
            <a:schemeClr val="accent2"/>
          </a:solidFill>
          <a:ln w="1270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 smtClean="0"/>
              <a:t>British Asians more likely to be married than white British (&gt;50% compared to 37%).</a:t>
            </a:r>
          </a:p>
          <a:p>
            <a:pPr marL="0" indent="0" algn="ctr">
              <a:buNone/>
            </a:pPr>
            <a:endParaRPr lang="en-GB" sz="2000" dirty="0" smtClean="0"/>
          </a:p>
          <a:p>
            <a:pPr marL="0" indent="0" algn="ctr">
              <a:buNone/>
            </a:pPr>
            <a:r>
              <a:rPr lang="en-GB" sz="2000" dirty="0" smtClean="0"/>
              <a:t>However, divorce rates are higher among third and fourth generation Asians.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4294" y="1076133"/>
            <a:ext cx="8648186" cy="400110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0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372200" y="2564904"/>
            <a:ext cx="2512074" cy="3785652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Bhatti (1999) found that most Asian mothers and fathers supported traditional gender roles.</a:t>
            </a:r>
          </a:p>
          <a:p>
            <a:pPr algn="ctr"/>
            <a:endParaRPr lang="en-GB" sz="2000" dirty="0" smtClean="0">
              <a:solidFill>
                <a:schemeClr val="bg1"/>
              </a:solidFill>
            </a:endParaRPr>
          </a:p>
          <a:p>
            <a:pPr algn="ctr"/>
            <a:r>
              <a:rPr lang="en-GB" sz="2000" dirty="0" smtClean="0"/>
              <a:t>Asian families typically more ‘patriarchal’: around 3000 3</a:t>
            </a:r>
            <a:r>
              <a:rPr lang="en-GB" sz="2000" baseline="30000" dirty="0" smtClean="0"/>
              <a:t>rd</a:t>
            </a:r>
            <a:r>
              <a:rPr lang="en-GB" sz="2000" dirty="0" smtClean="0"/>
              <a:t>/ 4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gen. still subject to forced marriage.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44294" y="1627732"/>
            <a:ext cx="3039768" cy="585192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400" b="1" dirty="0" smtClean="0"/>
              <a:t>Marriage and Divorce</a:t>
            </a:r>
            <a:endParaRPr lang="en-GB" sz="24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372200" y="1628800"/>
            <a:ext cx="2520280" cy="585192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800" b="1" dirty="0" smtClean="0"/>
              <a:t>Gender equality </a:t>
            </a:r>
          </a:p>
          <a:p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531929" y="1628800"/>
            <a:ext cx="2664296" cy="792088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100" b="1" dirty="0" smtClean="0">
                <a:solidFill>
                  <a:schemeClr val="bg1"/>
                </a:solidFill>
              </a:rPr>
              <a:t>Birth rate/</a:t>
            </a:r>
          </a:p>
          <a:p>
            <a:pPr marL="0" indent="0" algn="ctr">
              <a:buNone/>
            </a:pPr>
            <a:r>
              <a:rPr lang="en-GB" sz="3100" b="1" dirty="0" smtClean="0">
                <a:solidFill>
                  <a:schemeClr val="bg1"/>
                </a:solidFill>
              </a:rPr>
              <a:t>family size</a:t>
            </a:r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515953" y="2564904"/>
            <a:ext cx="2680271" cy="2862322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Single parent families: most common among = 48% black Caribbean families (22% white, 10% Indian).</a:t>
            </a:r>
          </a:p>
          <a:p>
            <a:pPr algn="ctr"/>
            <a:endParaRPr lang="en-GB" sz="2000" dirty="0" smtClean="0">
              <a:solidFill>
                <a:schemeClr val="bg1"/>
              </a:solidFill>
            </a:endParaRP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Recent immigrant families have higher birth rates.</a:t>
            </a:r>
          </a:p>
        </p:txBody>
      </p:sp>
    </p:spTree>
    <p:extLst>
      <p:ext uri="{BB962C8B-B14F-4D97-AF65-F5344CB8AC3E}">
        <p14:creationId xmlns:p14="http://schemas.microsoft.com/office/powerpoint/2010/main" val="77674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576064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sz="2400" b="1" dirty="0" smtClean="0"/>
              <a:t>Three ways in which family life varies by social class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294" y="2564904"/>
            <a:ext cx="3039768" cy="3139320"/>
          </a:xfrm>
          <a:solidFill>
            <a:schemeClr val="accent5"/>
          </a:solidFill>
          <a:ln w="127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 smtClean="0"/>
              <a:t>Middle classes more likely to get married  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44294" y="1076133"/>
            <a:ext cx="8648186" cy="400110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0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380406" y="2571168"/>
            <a:ext cx="2512074" cy="2862322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Men do more housework in dual earner households</a:t>
            </a:r>
          </a:p>
          <a:p>
            <a:pPr algn="ctr"/>
            <a:endParaRPr lang="en-GB" sz="2000" dirty="0"/>
          </a:p>
          <a:p>
            <a:pPr algn="ctr"/>
            <a:r>
              <a:rPr lang="en-GB" sz="2000" dirty="0" smtClean="0"/>
              <a:t>Men in lower income households do more housework than men in higher income households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36088" y="1628800"/>
            <a:ext cx="3039768" cy="585192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b="1" dirty="0" smtClean="0"/>
              <a:t>Marriage and Divorce</a:t>
            </a:r>
            <a:endParaRPr lang="en-GB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372200" y="1628800"/>
            <a:ext cx="2520280" cy="585192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 smtClean="0"/>
              <a:t>Gender equality </a:t>
            </a:r>
          </a:p>
          <a:p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531929" y="1628800"/>
            <a:ext cx="2664296" cy="792088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b="1" dirty="0" smtClean="0">
                <a:solidFill>
                  <a:schemeClr val="bg1"/>
                </a:solidFill>
              </a:rPr>
              <a:t>Birth rates/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bg1"/>
                </a:solidFill>
              </a:rPr>
              <a:t>family size</a:t>
            </a:r>
          </a:p>
          <a:p>
            <a:pPr algn="ctr"/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531929" y="2564904"/>
            <a:ext cx="2512074" cy="1015663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Teen pregnancy rates higher among poor children</a:t>
            </a:r>
          </a:p>
        </p:txBody>
      </p:sp>
    </p:spTree>
    <p:extLst>
      <p:ext uri="{BB962C8B-B14F-4D97-AF65-F5344CB8AC3E}">
        <p14:creationId xmlns:p14="http://schemas.microsoft.com/office/powerpoint/2010/main" val="216105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503" y="0"/>
            <a:ext cx="8229600" cy="1143000"/>
          </a:xfrm>
        </p:spPr>
        <p:txBody>
          <a:bodyPr/>
          <a:lstStyle/>
          <a:p>
            <a:r>
              <a:rPr lang="en-GB" dirty="0" smtClean="0"/>
              <a:t>TRENDS AND ISSUES TO REVISE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322712" cy="5257800"/>
          </a:xfrm>
        </p:spPr>
        <p:txBody>
          <a:bodyPr>
            <a:normAutofit fontScale="62500" lnSpcReduction="20000"/>
          </a:bodyPr>
          <a:lstStyle/>
          <a:p>
            <a:r>
              <a:rPr lang="en-GB" b="1" u="sng" dirty="0"/>
              <a:t>Changing demographic patterns</a:t>
            </a:r>
            <a:endParaRPr lang="en-GB" dirty="0"/>
          </a:p>
          <a:p>
            <a:r>
              <a:rPr lang="en-GB" u="sng" dirty="0"/>
              <a:t>[Topic 5 in Browne, Topic 4 in Webb textbook]</a:t>
            </a:r>
            <a:endParaRPr lang="en-GB" dirty="0"/>
          </a:p>
          <a:p>
            <a:pPr lvl="0"/>
            <a:r>
              <a:rPr lang="en-GB" dirty="0">
                <a:solidFill>
                  <a:srgbClr val="7030A0"/>
                </a:solidFill>
              </a:rPr>
              <a:t>Fall in birth rate </a:t>
            </a:r>
          </a:p>
          <a:p>
            <a:pPr lvl="0"/>
            <a:r>
              <a:rPr lang="en-GB" dirty="0"/>
              <a:t>Decline in infant mortality rates </a:t>
            </a:r>
          </a:p>
          <a:p>
            <a:pPr lvl="0"/>
            <a:r>
              <a:rPr lang="en-GB" dirty="0"/>
              <a:t>Fall in death rates </a:t>
            </a:r>
          </a:p>
          <a:p>
            <a:pPr lvl="0"/>
            <a:r>
              <a:rPr lang="en-GB" dirty="0"/>
              <a:t>Increased life expectancy/Ageing population </a:t>
            </a:r>
          </a:p>
          <a:p>
            <a:pPr lvl="0"/>
            <a:r>
              <a:rPr lang="en-GB" dirty="0">
                <a:solidFill>
                  <a:srgbClr val="7030A0"/>
                </a:solidFill>
              </a:rPr>
              <a:t>Impact of migration on types of families and UK population structure</a:t>
            </a:r>
          </a:p>
          <a:p>
            <a:pPr lvl="0"/>
            <a:r>
              <a:rPr lang="en-GB" dirty="0"/>
              <a:t>Increase of young people living with their parents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r>
              <a:rPr lang="en-GB" b="1" dirty="0" smtClean="0">
                <a:solidFill>
                  <a:srgbClr val="7030A0"/>
                </a:solidFill>
              </a:rPr>
              <a:t>ARE TOPICS THAT ARE COVERED IN HERE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55976" y="1024890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u="sng" dirty="0"/>
              <a:t>Changing family patterns</a:t>
            </a:r>
            <a:r>
              <a:rPr lang="en-GB" dirty="0"/>
              <a:t> </a:t>
            </a:r>
          </a:p>
          <a:p>
            <a:r>
              <a:rPr lang="en-GB" dirty="0"/>
              <a:t>[</a:t>
            </a:r>
            <a:r>
              <a:rPr lang="en-GB" u="sng" dirty="0"/>
              <a:t>Topic 2 in Browne, Topic 5 in Webb textbook</a:t>
            </a:r>
            <a:r>
              <a:rPr lang="en-GB" dirty="0"/>
              <a:t>]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030A0"/>
                </a:solidFill>
              </a:rPr>
              <a:t>Increase in divorce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030A0"/>
                </a:solidFill>
              </a:rPr>
              <a:t>Decline in the number of marriages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030A0"/>
                </a:solidFill>
              </a:rPr>
              <a:t>Increase of marriages that are remarriages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030A0"/>
                </a:solidFill>
              </a:rPr>
              <a:t>People marrying later in life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030A0"/>
                </a:solidFill>
              </a:rPr>
              <a:t>Increase in the number of cohabiting couples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Increase in same-sex relationships and families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030A0"/>
                </a:solidFill>
              </a:rPr>
              <a:t>Increase in one/lone person households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030A0"/>
                </a:solidFill>
              </a:rPr>
              <a:t>Growth in the number of households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Increase of living apart together (LATS)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030A0"/>
                </a:solidFill>
              </a:rPr>
              <a:t>Reduction in family size/Women having children later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030A0"/>
                </a:solidFill>
              </a:rPr>
              <a:t>Women choosing not to have children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030A0"/>
                </a:solidFill>
              </a:rPr>
              <a:t>Increase in lone parent families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030A0"/>
                </a:solidFill>
              </a:rPr>
              <a:t>Increase in step/reconstituted families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030A0"/>
                </a:solidFill>
              </a:rPr>
              <a:t>Ethnic differences in families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Changes in the extended family  (</a:t>
            </a:r>
            <a:r>
              <a:rPr lang="en-GB" dirty="0" err="1"/>
              <a:t>inc.</a:t>
            </a:r>
            <a:r>
              <a:rPr lang="en-GB" dirty="0"/>
              <a:t> beanpole)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1860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576064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sz="2400" b="1" dirty="0" smtClean="0"/>
              <a:t>Three ways in which family life varies by sexuality  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088" y="2564904"/>
            <a:ext cx="3039768" cy="3139320"/>
          </a:xfrm>
          <a:solidFill>
            <a:schemeClr val="accent5"/>
          </a:solidFill>
          <a:ln w="12700"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dirty="0" smtClean="0"/>
              <a:t>Civil Partnerships and same sex marriage not legal until 2004 and 2013 respectively</a:t>
            </a:r>
          </a:p>
          <a:p>
            <a:pPr marL="0" indent="0" algn="ctr">
              <a:buNone/>
            </a:pPr>
            <a:r>
              <a:rPr lang="en-GB" dirty="0" smtClean="0"/>
              <a:t>Lower rates of separation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44294" y="1076133"/>
            <a:ext cx="8648186" cy="400110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20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380406" y="2543626"/>
            <a:ext cx="2512074" cy="707886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Housework tends to be share more equally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36088" y="1628800"/>
            <a:ext cx="3039768" cy="585192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 smtClean="0"/>
              <a:t>Marriage and Divorce</a:t>
            </a:r>
            <a:endParaRPr lang="en-GB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372200" y="1628800"/>
            <a:ext cx="2520280" cy="585192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b="1" dirty="0" smtClean="0"/>
              <a:t>Gender roles  </a:t>
            </a:r>
          </a:p>
          <a:p>
            <a:pPr algn="ctr"/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531929" y="1628800"/>
            <a:ext cx="2664296" cy="792088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b="1" dirty="0" smtClean="0">
                <a:solidFill>
                  <a:schemeClr val="bg1"/>
                </a:solidFill>
              </a:rPr>
              <a:t>Birth rates/ 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bg1"/>
                </a:solidFill>
              </a:rPr>
              <a:t>family size</a:t>
            </a:r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3531929" y="2543626"/>
            <a:ext cx="2512074" cy="1015663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Same sex couples less likely to adopt children </a:t>
            </a:r>
          </a:p>
        </p:txBody>
      </p:sp>
    </p:spTree>
    <p:extLst>
      <p:ext uri="{BB962C8B-B14F-4D97-AF65-F5344CB8AC3E}">
        <p14:creationId xmlns:p14="http://schemas.microsoft.com/office/powerpoint/2010/main" val="1411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88640"/>
            <a:ext cx="8839200" cy="573360"/>
          </a:xfrm>
          <a:solidFill>
            <a:schemeClr val="tx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Outline and Explain two </a:t>
            </a:r>
            <a:r>
              <a:rPr lang="en-GB" sz="2000" b="1" dirty="0" smtClean="0">
                <a:solidFill>
                  <a:schemeClr val="bg1"/>
                </a:solidFill>
              </a:rPr>
              <a:t>ways in which changes to gender roles may have influenced diversity of family structures (10</a:t>
            </a:r>
            <a:r>
              <a:rPr lang="en-GB" sz="200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9278" y="1690254"/>
            <a:ext cx="4038600" cy="914400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dirty="0" smtClean="0"/>
              <a:t>Women taking on the breadwinner role</a:t>
            </a:r>
            <a:endParaRPr lang="en-GB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236296" y="4475268"/>
            <a:ext cx="1494542" cy="2082922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5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dirty="0" smtClean="0">
                <a:solidFill>
                  <a:schemeClr val="bg1"/>
                </a:solidFill>
              </a:rPr>
              <a:t>Greater equality with women going into work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36869" y="2895600"/>
            <a:ext cx="4174177" cy="1109464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5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dirty="0" smtClean="0">
                <a:solidFill>
                  <a:schemeClr val="bg1"/>
                </a:solidFill>
              </a:rPr>
              <a:t>Linked to the rise of the negotiated family… men and women more likely to discuss who does what… </a:t>
            </a:r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2895600"/>
            <a:ext cx="4038600" cy="1109464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dirty="0" smtClean="0"/>
              <a:t>Women more financially independent and no longer dependent on men</a:t>
            </a:r>
            <a:endParaRPr lang="en-GB" sz="18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495800" y="1690254"/>
            <a:ext cx="4196938" cy="914400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5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dirty="0" smtClean="0">
                <a:solidFill>
                  <a:schemeClr val="bg1"/>
                </a:solidFill>
              </a:rPr>
              <a:t>Men being expected to take on the caring role</a:t>
            </a:r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59278" y="4500007"/>
            <a:ext cx="1912420" cy="2058182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dirty="0" smtClean="0">
                <a:solidFill>
                  <a:schemeClr val="accent4"/>
                </a:solidFill>
              </a:rPr>
              <a:t> </a:t>
            </a:r>
            <a:r>
              <a:rPr lang="en-GB" dirty="0" smtClean="0"/>
              <a:t>More divorce, so more single parent families</a:t>
            </a:r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483768" y="4500006"/>
            <a:ext cx="1783432" cy="2058183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dirty="0" smtClean="0"/>
              <a:t>Take longer to establish careers: more SPHH, </a:t>
            </a:r>
            <a:r>
              <a:rPr lang="en-GB" dirty="0"/>
              <a:t>m</a:t>
            </a:r>
            <a:r>
              <a:rPr lang="en-GB" dirty="0" smtClean="0"/>
              <a:t>ore childless couples  have babies later</a:t>
            </a:r>
            <a:endParaRPr lang="en-GB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707576" y="4475268"/>
            <a:ext cx="2240688" cy="2082922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5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dirty="0" smtClean="0">
                <a:solidFill>
                  <a:schemeClr val="bg1"/>
                </a:solidFill>
              </a:rPr>
              <a:t>Younger families more equal DDOL than older families (organisational diversity varies with cohort)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 rot="5400000">
            <a:off x="2166937" y="1490663"/>
            <a:ext cx="238125" cy="152400"/>
          </a:xfrm>
          <a:prstGeom prst="rightArrow">
            <a:avLst/>
          </a:prstGeom>
          <a:solidFill>
            <a:schemeClr val="accent6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 rot="5400000">
            <a:off x="2128836" y="2685618"/>
            <a:ext cx="238125" cy="152400"/>
          </a:xfrm>
          <a:prstGeom prst="rightArrow">
            <a:avLst/>
          </a:prstGeom>
          <a:solidFill>
            <a:schemeClr val="accent6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/>
          <p:cNvSpPr/>
          <p:nvPr/>
        </p:nvSpPr>
        <p:spPr>
          <a:xfrm rot="5400000">
            <a:off x="6475207" y="1490663"/>
            <a:ext cx="238125" cy="152400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 rot="5400000">
            <a:off x="6437106" y="2685618"/>
            <a:ext cx="238125" cy="152400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ight Arrow 19"/>
          <p:cNvSpPr/>
          <p:nvPr/>
        </p:nvSpPr>
        <p:spPr>
          <a:xfrm rot="5400000">
            <a:off x="1237198" y="4260524"/>
            <a:ext cx="238125" cy="152400"/>
          </a:xfrm>
          <a:prstGeom prst="rightArrow">
            <a:avLst/>
          </a:prstGeom>
          <a:solidFill>
            <a:schemeClr val="accent6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ight Arrow 20"/>
          <p:cNvSpPr/>
          <p:nvPr/>
        </p:nvSpPr>
        <p:spPr>
          <a:xfrm rot="5400000">
            <a:off x="5545468" y="4260524"/>
            <a:ext cx="238125" cy="152400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ight Arrow 21"/>
          <p:cNvSpPr/>
          <p:nvPr/>
        </p:nvSpPr>
        <p:spPr>
          <a:xfrm rot="5400000">
            <a:off x="3424237" y="4221992"/>
            <a:ext cx="238125" cy="152400"/>
          </a:xfrm>
          <a:prstGeom prst="rightArrow">
            <a:avLst/>
          </a:prstGeom>
          <a:solidFill>
            <a:schemeClr val="accent6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Arrow 22"/>
          <p:cNvSpPr/>
          <p:nvPr/>
        </p:nvSpPr>
        <p:spPr>
          <a:xfrm rot="5400000">
            <a:off x="7732507" y="4221992"/>
            <a:ext cx="238125" cy="152400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>
          <a:xfrm>
            <a:off x="259278" y="925016"/>
            <a:ext cx="4038600" cy="522784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b="1" dirty="0" smtClean="0"/>
              <a:t>ONE WAY….  </a:t>
            </a:r>
            <a:endParaRPr lang="en-GB" sz="1800" b="1" dirty="0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4495800" y="925016"/>
            <a:ext cx="4196938" cy="522784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5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b="1" dirty="0" smtClean="0">
                <a:solidFill>
                  <a:schemeClr val="bg1"/>
                </a:solidFill>
              </a:rPr>
              <a:t>A SECOND WAY…</a:t>
            </a:r>
            <a:endParaRPr lang="en-GB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08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  <a:solidFill>
            <a:schemeClr val="bg2"/>
          </a:solidFill>
          <a:ln w="12700">
            <a:solidFill>
              <a:schemeClr val="bg2"/>
            </a:solidFill>
          </a:ln>
        </p:spPr>
        <p:txBody>
          <a:bodyPr>
            <a:noAutofit/>
          </a:bodyPr>
          <a:lstStyle/>
          <a:p>
            <a:r>
              <a:rPr lang="en-GB" sz="2400" b="1" dirty="0" smtClean="0"/>
              <a:t>Why are families (and households!) becoming more diverse?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052736"/>
            <a:ext cx="4210508" cy="1384995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1. Decrease in </a:t>
            </a:r>
            <a:r>
              <a:rPr lang="en-GB" sz="2800" b="1" dirty="0">
                <a:solidFill>
                  <a:schemeClr val="bg1"/>
                </a:solidFill>
              </a:rPr>
              <a:t>m</a:t>
            </a:r>
            <a:r>
              <a:rPr lang="en-GB" sz="2800" b="1" dirty="0" smtClean="0">
                <a:solidFill>
                  <a:schemeClr val="bg1"/>
                </a:solidFill>
              </a:rPr>
              <a:t>arriage, increase in Divorce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  <a:r>
              <a:rPr lang="en-GB" sz="2800" b="1" dirty="0" smtClean="0">
                <a:solidFill>
                  <a:schemeClr val="bg1"/>
                </a:solidFill>
              </a:rPr>
              <a:t>and Cohabitation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5371" y="4124543"/>
            <a:ext cx="4258790" cy="954107"/>
          </a:xfrm>
          <a:prstGeom prst="rect">
            <a:avLst/>
          </a:prstGeom>
          <a:solidFill>
            <a:schemeClr val="accent2"/>
          </a:solidFill>
          <a:ln w="2222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5. Social </a:t>
            </a:r>
          </a:p>
          <a:p>
            <a:pPr algn="ctr"/>
            <a:r>
              <a:rPr lang="en-GB" sz="2800" b="1" dirty="0" smtClean="0"/>
              <a:t>Policies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30227" y="1268179"/>
            <a:ext cx="4258790" cy="954107"/>
          </a:xfrm>
          <a:prstGeom prst="rect">
            <a:avLst/>
          </a:prstGeom>
          <a:solidFill>
            <a:schemeClr val="accent3"/>
          </a:solidFill>
          <a:ln w="22225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2. Increasing choice and individualism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30227" y="4124543"/>
            <a:ext cx="4210508" cy="954107"/>
          </a:xfrm>
          <a:prstGeom prst="rect">
            <a:avLst/>
          </a:prstGeom>
          <a:solidFill>
            <a:schemeClr val="accent4"/>
          </a:solidFill>
          <a:ln w="2222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6. Declining stigma against non –nuclear families</a:t>
            </a:r>
            <a:r>
              <a:rPr lang="en-GB" sz="2000" b="1" dirty="0" smtClean="0"/>
              <a:t>	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75856" y="5492646"/>
            <a:ext cx="2520280" cy="954107"/>
          </a:xfrm>
          <a:prstGeom prst="rect">
            <a:avLst/>
          </a:prstGeom>
          <a:solidFill>
            <a:schemeClr val="bg2"/>
          </a:solidFill>
          <a:ln w="2222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7. Other </a:t>
            </a:r>
          </a:p>
          <a:p>
            <a:pPr algn="ctr"/>
            <a:r>
              <a:rPr lang="en-GB" sz="2800" b="1" dirty="0" smtClean="0"/>
              <a:t>Factors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1377" y="2708920"/>
            <a:ext cx="4258789" cy="954107"/>
          </a:xfrm>
          <a:prstGeom prst="rect">
            <a:avLst/>
          </a:prstGeom>
          <a:solidFill>
            <a:schemeClr val="tx2"/>
          </a:solidFill>
          <a:ln w="2222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3. Feminism, changing Gender Roles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60644" y="2708920"/>
            <a:ext cx="4174086" cy="954107"/>
          </a:xfrm>
          <a:prstGeom prst="rect">
            <a:avLst/>
          </a:prstGeom>
          <a:solidFill>
            <a:schemeClr val="accent6"/>
          </a:solidFill>
          <a:ln w="2222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4. Economic </a:t>
            </a:r>
          </a:p>
          <a:p>
            <a:pPr algn="ctr"/>
            <a:r>
              <a:rPr lang="en-GB" sz="2800" b="1" dirty="0" smtClean="0"/>
              <a:t>Factors</a:t>
            </a:r>
          </a:p>
        </p:txBody>
      </p:sp>
    </p:spTree>
    <p:extLst>
      <p:ext uri="{BB962C8B-B14F-4D97-AF65-F5344CB8AC3E}">
        <p14:creationId xmlns:p14="http://schemas.microsoft.com/office/powerpoint/2010/main" val="185985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  <a:solidFill>
            <a:schemeClr val="bg2"/>
          </a:solidFill>
          <a:ln w="12700">
            <a:solidFill>
              <a:schemeClr val="bg2"/>
            </a:solidFill>
          </a:ln>
        </p:spPr>
        <p:txBody>
          <a:bodyPr>
            <a:noAutofit/>
          </a:bodyPr>
          <a:lstStyle/>
          <a:p>
            <a:r>
              <a:rPr lang="en-GB" sz="2400" b="1" dirty="0" smtClean="0"/>
              <a:t>Why are families (and households!) becoming more diverse?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052736"/>
            <a:ext cx="4210508" cy="1323439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Increase in divorce means more single parent households (female headed) and more single person households (mainly men)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5371" y="4124543"/>
            <a:ext cx="4258790" cy="1015663"/>
          </a:xfrm>
          <a:prstGeom prst="rect">
            <a:avLst/>
          </a:prstGeom>
          <a:solidFill>
            <a:schemeClr val="accent2"/>
          </a:solidFill>
          <a:ln w="22225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The divorce act/ equal pay act: New Right argues = decline of nuclear family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30227" y="1268179"/>
            <a:ext cx="4258790" cy="707886"/>
          </a:xfrm>
          <a:prstGeom prst="rect">
            <a:avLst/>
          </a:prstGeom>
          <a:solidFill>
            <a:schemeClr val="accent3"/>
          </a:solidFill>
          <a:ln w="22225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More people CHOOSING to live alone/ more ‘families of choice’.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30227" y="4124543"/>
            <a:ext cx="4210508" cy="1015663"/>
          </a:xfrm>
          <a:prstGeom prst="rect">
            <a:avLst/>
          </a:prstGeom>
          <a:solidFill>
            <a:schemeClr val="accent4"/>
          </a:solidFill>
          <a:ln w="2222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Less social pressure to get married or stay married: thus more complex family life-cycles 	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75856" y="5492646"/>
            <a:ext cx="2520280" cy="1015663"/>
          </a:xfrm>
          <a:prstGeom prst="rect">
            <a:avLst/>
          </a:prstGeom>
          <a:solidFill>
            <a:schemeClr val="bg2"/>
          </a:solidFill>
          <a:ln w="2222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Also: technologies and expansion Higher Education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1377" y="2724500"/>
            <a:ext cx="4258789" cy="707886"/>
          </a:xfrm>
          <a:prstGeom prst="rect">
            <a:avLst/>
          </a:prstGeom>
          <a:solidFill>
            <a:schemeClr val="tx2"/>
          </a:solidFill>
          <a:ln w="2222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Women going into work: more childless couples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60644" y="2708920"/>
            <a:ext cx="4174086" cy="707886"/>
          </a:xfrm>
          <a:prstGeom prst="rect">
            <a:avLst/>
          </a:prstGeom>
          <a:solidFill>
            <a:schemeClr val="accent6"/>
          </a:solidFill>
          <a:ln w="2222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Rise in affluence means more single person households </a:t>
            </a:r>
          </a:p>
        </p:txBody>
      </p:sp>
    </p:spTree>
    <p:extLst>
      <p:ext uri="{BB962C8B-B14F-4D97-AF65-F5344CB8AC3E}">
        <p14:creationId xmlns:p14="http://schemas.microsoft.com/office/powerpoint/2010/main" val="290603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531" y="188640"/>
            <a:ext cx="8839200" cy="576064"/>
          </a:xfrm>
        </p:spPr>
        <p:txBody>
          <a:bodyPr>
            <a:noAutofit/>
          </a:bodyPr>
          <a:lstStyle/>
          <a:p>
            <a:r>
              <a:rPr lang="en-GB" sz="2000" b="1" dirty="0"/>
              <a:t>Assess the </a:t>
            </a:r>
            <a:r>
              <a:rPr lang="en-GB" sz="2000" b="1" dirty="0" smtClean="0"/>
              <a:t>view that changing gender roles are the most significant factor in explaining the increase in family diversity (20</a:t>
            </a:r>
            <a:r>
              <a:rPr lang="en-GB" sz="2000" b="1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836712"/>
            <a:ext cx="7128792" cy="288032"/>
          </a:xfrm>
          <a:ln>
            <a:solidFill>
              <a:schemeClr val="accent2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1600" b="1" i="1" dirty="0" smtClean="0">
                <a:solidFill>
                  <a:schemeClr val="accent2"/>
                </a:solidFill>
              </a:rPr>
              <a:t>Introduction: </a:t>
            </a:r>
            <a:r>
              <a:rPr lang="en-GB" sz="1600" i="1" dirty="0" smtClean="0">
                <a:solidFill>
                  <a:schemeClr val="accent2"/>
                </a:solidFill>
              </a:rPr>
              <a:t>outline some of the factors and some of the increase in family diversity </a:t>
            </a:r>
            <a:endParaRPr lang="en-GB" sz="1600" i="1" dirty="0">
              <a:solidFill>
                <a:schemeClr val="accent2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7001" y="1913774"/>
            <a:ext cx="1189546" cy="900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b="1" dirty="0" smtClean="0">
                <a:solidFill>
                  <a:schemeClr val="bg1"/>
                </a:solidFill>
              </a:rPr>
              <a:t>Changing gender roles </a:t>
            </a:r>
            <a:endParaRPr lang="en-GB" sz="1800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857437" y="5334454"/>
            <a:ext cx="1971748" cy="900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600" dirty="0" smtClean="0"/>
              <a:t>Divorce act/ equal pay act: single parent/ single person</a:t>
            </a:r>
            <a:endParaRPr lang="en-GB" sz="16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09463" y="3061810"/>
            <a:ext cx="2020944" cy="90000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solidFill>
                  <a:schemeClr val="bg1"/>
                </a:solidFill>
              </a:rPr>
              <a:t>Dual earner, and single person households 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818110" y="1934279"/>
            <a:ext cx="2012077" cy="900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600" dirty="0" smtClean="0">
                <a:solidFill>
                  <a:schemeClr val="bg1"/>
                </a:solidFill>
              </a:rPr>
              <a:t>Dual earner/ divorce/ single parent/ single person.</a:t>
            </a:r>
          </a:p>
          <a:p>
            <a:endParaRPr lang="en-GB" sz="1400" dirty="0" smtClean="0">
              <a:solidFill>
                <a:schemeClr val="accent4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7593" y="3072703"/>
            <a:ext cx="1201545" cy="90000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b="1" dirty="0" smtClean="0">
                <a:solidFill>
                  <a:schemeClr val="bg1"/>
                </a:solidFill>
              </a:rPr>
              <a:t>Economic factors </a:t>
            </a:r>
            <a:endParaRPr lang="en-GB" sz="1800" b="1" dirty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19033" y="4217131"/>
            <a:ext cx="1201545" cy="900000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b="1" dirty="0" smtClean="0"/>
              <a:t>Post-modernisation</a:t>
            </a:r>
            <a:endParaRPr lang="en-GB" sz="1800" b="1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782641" y="6381328"/>
            <a:ext cx="5476809" cy="353144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600" b="1" i="1" dirty="0" smtClean="0">
                <a:solidFill>
                  <a:schemeClr val="accent2"/>
                </a:solidFill>
              </a:rPr>
              <a:t>Conclusion: </a:t>
            </a:r>
            <a:r>
              <a:rPr lang="en-GB" sz="1600" i="1" dirty="0" smtClean="0">
                <a:solidFill>
                  <a:schemeClr val="accent2"/>
                </a:solidFill>
              </a:rPr>
              <a:t>How significant are changing gender roles?  </a:t>
            </a:r>
            <a:endParaRPr lang="en-GB" sz="1600" i="1" dirty="0">
              <a:solidFill>
                <a:schemeClr val="accent2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820054" y="4210024"/>
            <a:ext cx="2010083" cy="900000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400" dirty="0" smtClean="0"/>
              <a:t>patchwork/ donor/ single person/ co-habitation/ same sex families </a:t>
            </a:r>
            <a:endParaRPr lang="en-GB" sz="14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289515" y="5361540"/>
            <a:ext cx="1210191" cy="900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b="1" dirty="0" smtClean="0"/>
              <a:t>Social policies </a:t>
            </a:r>
            <a:endParaRPr lang="en-GB" sz="1800" b="1" dirty="0"/>
          </a:p>
        </p:txBody>
      </p:sp>
      <p:sp>
        <p:nvSpPr>
          <p:cNvPr id="17" name="Right Arrow 16"/>
          <p:cNvSpPr/>
          <p:nvPr/>
        </p:nvSpPr>
        <p:spPr>
          <a:xfrm>
            <a:off x="1544516" y="2287574"/>
            <a:ext cx="238125" cy="152400"/>
          </a:xfrm>
          <a:prstGeom prst="rightArrow">
            <a:avLst/>
          </a:prstGeom>
          <a:solidFill>
            <a:schemeClr val="tx2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>
            <a:off x="1541911" y="3385022"/>
            <a:ext cx="238125" cy="152400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ight Arrow 20"/>
          <p:cNvSpPr/>
          <p:nvPr/>
        </p:nvSpPr>
        <p:spPr>
          <a:xfrm>
            <a:off x="1593590" y="5657666"/>
            <a:ext cx="238125" cy="152400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ight Arrow 21"/>
          <p:cNvSpPr/>
          <p:nvPr/>
        </p:nvSpPr>
        <p:spPr>
          <a:xfrm rot="167302">
            <a:off x="1567773" y="4533235"/>
            <a:ext cx="238125" cy="152400"/>
          </a:xfrm>
          <a:prstGeom prst="rightArrow">
            <a:avLst/>
          </a:prstGeom>
          <a:solidFill>
            <a:schemeClr val="accent5"/>
          </a:solidFill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357920" y="5313949"/>
            <a:ext cx="1747425" cy="900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2000" dirty="0" smtClean="0"/>
              <a:t>Feminism</a:t>
            </a:r>
            <a:r>
              <a:rPr lang="en-GB" sz="2000" smtClean="0"/>
              <a:t>: progressive/ New </a:t>
            </a:r>
            <a:r>
              <a:rPr lang="en-GB" sz="2000" dirty="0" smtClean="0"/>
              <a:t>Right undermining nuclear family</a:t>
            </a:r>
            <a:endParaRPr lang="en-GB" sz="2000" dirty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4347329" y="3041305"/>
            <a:ext cx="1741702" cy="90000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600" dirty="0" smtClean="0">
                <a:solidFill>
                  <a:schemeClr val="bg1"/>
                </a:solidFill>
              </a:rPr>
              <a:t>Marxism</a:t>
            </a:r>
            <a:r>
              <a:rPr lang="en-GB" sz="1600" dirty="0">
                <a:solidFill>
                  <a:schemeClr val="bg1"/>
                </a:solidFill>
              </a:rPr>
              <a:t>: </a:t>
            </a:r>
            <a:r>
              <a:rPr lang="en-GB" sz="1600" dirty="0" smtClean="0">
                <a:solidFill>
                  <a:schemeClr val="bg1"/>
                </a:solidFill>
              </a:rPr>
              <a:t>capitalism needs family instability?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4355976" y="1913774"/>
            <a:ext cx="1741702" cy="900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solidFill>
                  <a:schemeClr val="bg1"/>
                </a:solidFill>
              </a:rPr>
              <a:t>Lib Fem: $ equality/ rad Fem X equality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4357920" y="4189519"/>
            <a:ext cx="1741702" cy="900000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2000" dirty="0" smtClean="0"/>
              <a:t>Post/ late mod: new ‘family type’: negotiated family</a:t>
            </a:r>
            <a:endParaRPr lang="en-GB" sz="2000" dirty="0"/>
          </a:p>
        </p:txBody>
      </p:sp>
      <p:sp>
        <p:nvSpPr>
          <p:cNvPr id="29" name="Right Arrow 28"/>
          <p:cNvSpPr/>
          <p:nvPr/>
        </p:nvSpPr>
        <p:spPr>
          <a:xfrm>
            <a:off x="4026354" y="5687749"/>
            <a:ext cx="238125" cy="152400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ight Arrow 29"/>
          <p:cNvSpPr/>
          <p:nvPr/>
        </p:nvSpPr>
        <p:spPr>
          <a:xfrm rot="167302">
            <a:off x="4006348" y="4563320"/>
            <a:ext cx="238125" cy="152400"/>
          </a:xfrm>
          <a:prstGeom prst="rightArrow">
            <a:avLst/>
          </a:prstGeom>
          <a:solidFill>
            <a:schemeClr val="accent5"/>
          </a:solidFill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289515" y="1243682"/>
            <a:ext cx="1207032" cy="56678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600" b="1" dirty="0" smtClean="0"/>
              <a:t>POINT (‘FACTORS’)</a:t>
            </a:r>
            <a:endParaRPr lang="en-GB" sz="1600" b="1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1873654" y="1218664"/>
            <a:ext cx="1916438" cy="5918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600" b="1" dirty="0" smtClean="0"/>
              <a:t>EXPLAIN EFFECT ON FAMILY DIVERSITY</a:t>
            </a:r>
            <a:endParaRPr lang="en-GB" sz="1600" b="1" dirty="0"/>
          </a:p>
        </p:txBody>
      </p:sp>
      <p:sp>
        <p:nvSpPr>
          <p:cNvPr id="33" name="Right Arrow 32"/>
          <p:cNvSpPr/>
          <p:nvPr/>
        </p:nvSpPr>
        <p:spPr>
          <a:xfrm>
            <a:off x="1581931" y="1466373"/>
            <a:ext cx="238125" cy="60699"/>
          </a:xfrm>
          <a:prstGeom prst="rightArrow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6460711" y="1252571"/>
            <a:ext cx="2494834" cy="55789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400" b="1" dirty="0" smtClean="0"/>
              <a:t>EV: HOW IMPORTANT IN RELATION TO OTHER FACTORS?</a:t>
            </a:r>
            <a:endParaRPr lang="en-GB" sz="1400" b="1" dirty="0"/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4357920" y="1252570"/>
            <a:ext cx="1720621" cy="55789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1600" b="1" dirty="0" smtClean="0"/>
              <a:t>ANALYSE USING  PERSPECTIVES</a:t>
            </a:r>
            <a:endParaRPr lang="en-GB" sz="1600" b="1" dirty="0"/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6536848" y="5283866"/>
            <a:ext cx="2420337" cy="90000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600" dirty="0" smtClean="0"/>
              <a:t>Least significant? Attitudes change first?</a:t>
            </a:r>
            <a:endParaRPr lang="en-GB" sz="1600" dirty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6489124" y="3011222"/>
            <a:ext cx="2412410" cy="90000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accent3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dirty="0" smtClean="0">
                <a:solidFill>
                  <a:schemeClr val="bg1"/>
                </a:solidFill>
              </a:rPr>
              <a:t>Most significant? Economic determinism</a:t>
            </a:r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6497771" y="1883691"/>
            <a:ext cx="2412410" cy="900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600" dirty="0" smtClean="0">
                <a:solidFill>
                  <a:schemeClr val="bg1"/>
                </a:solidFill>
              </a:rPr>
              <a:t>Most significant? (Giddens)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6499715" y="4159436"/>
            <a:ext cx="2412410" cy="900000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5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800" dirty="0" smtClean="0"/>
              <a:t>Most significant? (broadest factor)</a:t>
            </a:r>
            <a:endParaRPr lang="en-GB" sz="1800" dirty="0"/>
          </a:p>
        </p:txBody>
      </p:sp>
      <p:sp>
        <p:nvSpPr>
          <p:cNvPr id="42" name="Right Arrow 41"/>
          <p:cNvSpPr/>
          <p:nvPr/>
        </p:nvSpPr>
        <p:spPr>
          <a:xfrm>
            <a:off x="6170975" y="2287574"/>
            <a:ext cx="238125" cy="152400"/>
          </a:xfrm>
          <a:prstGeom prst="rightArrow">
            <a:avLst/>
          </a:prstGeom>
          <a:solidFill>
            <a:schemeClr val="tx2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ight Arrow 42"/>
          <p:cNvSpPr/>
          <p:nvPr/>
        </p:nvSpPr>
        <p:spPr>
          <a:xfrm>
            <a:off x="6222585" y="3446503"/>
            <a:ext cx="238125" cy="152400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ight Arrow 43"/>
          <p:cNvSpPr/>
          <p:nvPr/>
        </p:nvSpPr>
        <p:spPr>
          <a:xfrm>
            <a:off x="6238064" y="5708254"/>
            <a:ext cx="238125" cy="152400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ight Arrow 44"/>
          <p:cNvSpPr/>
          <p:nvPr/>
        </p:nvSpPr>
        <p:spPr>
          <a:xfrm rot="167302">
            <a:off x="6233581" y="4590931"/>
            <a:ext cx="238125" cy="152400"/>
          </a:xfrm>
          <a:prstGeom prst="rightArrow">
            <a:avLst/>
          </a:prstGeom>
          <a:solidFill>
            <a:schemeClr val="accent5"/>
          </a:solidFill>
          <a:ln w="127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ight Arrow 45"/>
          <p:cNvSpPr/>
          <p:nvPr/>
        </p:nvSpPr>
        <p:spPr>
          <a:xfrm>
            <a:off x="3993919" y="2287574"/>
            <a:ext cx="238125" cy="152400"/>
          </a:xfrm>
          <a:prstGeom prst="rightArrow">
            <a:avLst/>
          </a:prstGeom>
          <a:solidFill>
            <a:schemeClr val="tx2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ight Arrow 46"/>
          <p:cNvSpPr/>
          <p:nvPr/>
        </p:nvSpPr>
        <p:spPr>
          <a:xfrm>
            <a:off x="3974907" y="3435610"/>
            <a:ext cx="238125" cy="152400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ight Arrow 47"/>
          <p:cNvSpPr/>
          <p:nvPr/>
        </p:nvSpPr>
        <p:spPr>
          <a:xfrm>
            <a:off x="3993920" y="1496520"/>
            <a:ext cx="238125" cy="60699"/>
          </a:xfrm>
          <a:prstGeom prst="rightArrow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ight Arrow 48"/>
          <p:cNvSpPr/>
          <p:nvPr/>
        </p:nvSpPr>
        <p:spPr>
          <a:xfrm>
            <a:off x="6170975" y="1450872"/>
            <a:ext cx="238125" cy="152400"/>
          </a:xfrm>
          <a:prstGeom prst="rightArrow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37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1" grpId="0" animBg="1"/>
      <p:bldP spid="13" grpId="0" animBg="1"/>
      <p:bldP spid="14" grpId="0" animBg="1"/>
      <p:bldP spid="15" grpId="0" animBg="1"/>
      <p:bldP spid="23" grpId="0" animBg="1"/>
      <p:bldP spid="24" grpId="0" animBg="1"/>
      <p:bldP spid="25" grpId="0" animBg="1"/>
      <p:bldP spid="26" grpId="0" animBg="1"/>
      <p:bldP spid="31" grpId="0" animBg="1"/>
      <p:bldP spid="32" grpId="0" animBg="1"/>
      <p:bldP spid="34" grpId="0" animBg="1"/>
      <p:bldP spid="36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Power and Equality in Relationships </a:t>
            </a:r>
            <a:endParaRPr lang="en-GB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41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1"/>
                </a:solidFill>
              </a:rPr>
              <a:t>Power and equality in relationships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77071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Focusing on bullet point 4 of the AQA’s Families and Households syllabus: </a:t>
            </a:r>
          </a:p>
          <a:p>
            <a:r>
              <a:rPr lang="en-GB" u="sng" dirty="0" smtClean="0">
                <a:solidFill>
                  <a:schemeClr val="accent1"/>
                </a:solidFill>
              </a:rPr>
              <a:t>‘gender roles, domestic labour and power relationships within the family in contemporary society</a:t>
            </a:r>
            <a:r>
              <a:rPr lang="en-GB" dirty="0" smtClean="0">
                <a:solidFill>
                  <a:schemeClr val="accent1"/>
                </a:solidFill>
              </a:rPr>
              <a:t>’</a:t>
            </a:r>
          </a:p>
          <a:p>
            <a:r>
              <a:rPr lang="en-GB" dirty="0" smtClean="0"/>
              <a:t>This aspect of the syllabus is fundamentally about equality (or lack of it) between partners in relationships</a:t>
            </a:r>
          </a:p>
          <a:p>
            <a:r>
              <a:rPr lang="en-GB" dirty="0" smtClean="0"/>
              <a:t>It especially focuses on the issues of how and why the above have changed (or remained the same) in recent years.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84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Four Key sub topics/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accent3"/>
                </a:solidFill>
              </a:rPr>
              <a:t>How do we measure power differences and equality in relationships?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accent3"/>
                </a:solidFill>
              </a:rPr>
              <a:t>Conceptualising increasing equality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accent3"/>
                </a:solidFill>
              </a:rPr>
              <a:t>Evidence on increasing (but not actual) equality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accent3"/>
                </a:solidFill>
              </a:rPr>
              <a:t>Why are relationships more equal today?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accent3"/>
                </a:solidFill>
              </a:rPr>
              <a:t>Why are relationships not yet equal?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accent3"/>
                </a:solidFill>
              </a:rPr>
              <a:t>Variations by class/ sexuality/ ethnicity</a:t>
            </a:r>
          </a:p>
        </p:txBody>
      </p:sp>
    </p:spTree>
    <p:extLst>
      <p:ext uri="{BB962C8B-B14F-4D97-AF65-F5344CB8AC3E}">
        <p14:creationId xmlns:p14="http://schemas.microsoft.com/office/powerpoint/2010/main" val="287768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576064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sz="2400" b="1" dirty="0" smtClean="0"/>
              <a:t>How might we measure?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294" y="2200300"/>
            <a:ext cx="4327706" cy="940667"/>
          </a:xfrm>
          <a:solidFill>
            <a:schemeClr val="accent2"/>
          </a:solidFill>
          <a:ln w="1270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/>
              <a:t>Who does the ‘parenting’?</a:t>
            </a:r>
            <a:endParaRPr lang="en-GB" sz="2800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44294" y="1196752"/>
            <a:ext cx="4327706" cy="585192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dirty="0" smtClean="0"/>
              <a:t>Who does the housework?</a:t>
            </a:r>
            <a:endParaRPr lang="en-GB" sz="28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44294" y="3429001"/>
            <a:ext cx="4327706" cy="585192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dirty="0" smtClean="0"/>
              <a:t>Who has economic power&gt;?</a:t>
            </a:r>
            <a:endParaRPr lang="en-GB" sz="2800" b="1" dirty="0" smtClean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44294" y="4302227"/>
            <a:ext cx="4327706" cy="1008112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dirty="0" smtClean="0"/>
              <a:t>Who uses physical power/ violence? </a:t>
            </a:r>
            <a:endParaRPr lang="en-GB" sz="2800" b="1" dirty="0" smtClean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860032" y="2199216"/>
            <a:ext cx="3816424" cy="940667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2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dirty="0" smtClean="0"/>
              <a:t>Time spent with kids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800" dirty="0" smtClean="0"/>
              <a:t>School run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800" dirty="0" smtClean="0"/>
              <a:t>Emotion work </a:t>
            </a:r>
            <a:endParaRPr lang="en-GB" sz="18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860032" y="1195668"/>
            <a:ext cx="3816424" cy="585192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 smtClean="0"/>
              <a:t>Cooking, laundry, DIY </a:t>
            </a:r>
            <a:r>
              <a:rPr lang="en-GB" sz="1800" dirty="0" err="1" smtClean="0"/>
              <a:t>etc</a:t>
            </a:r>
            <a:r>
              <a:rPr lang="en-GB" sz="1800" dirty="0" smtClean="0"/>
              <a:t>…</a:t>
            </a:r>
            <a:endParaRPr lang="en-GB" sz="18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860032" y="3427917"/>
            <a:ext cx="3816424" cy="585192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 smtClean="0"/>
              <a:t>Relative earnings/ who controls income (pooling etc.)</a:t>
            </a:r>
            <a:endParaRPr lang="en-GB" sz="1800" dirty="0" smtClean="0">
              <a:solidFill>
                <a:schemeClr val="bg1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860032" y="4301143"/>
            <a:ext cx="3816424" cy="1008112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 smtClean="0"/>
              <a:t>Domestic violence and abuse </a:t>
            </a:r>
            <a:r>
              <a:rPr lang="en-GB" sz="1800" dirty="0" smtClean="0"/>
              <a:t>statistics </a:t>
            </a:r>
            <a:endParaRPr lang="en-GB" sz="1800" dirty="0" smtClean="0">
              <a:solidFill>
                <a:schemeClr val="bg1"/>
              </a:solidFill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83568" y="5877272"/>
            <a:ext cx="8136904" cy="576064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 smtClean="0"/>
              <a:t>Try and add a study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10558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576064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sz="2400" b="1" dirty="0" smtClean="0"/>
              <a:t>Try and add studies to support/counter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294" y="2564905"/>
            <a:ext cx="3679634" cy="576064"/>
          </a:xfrm>
          <a:solidFill>
            <a:schemeClr val="accent2"/>
          </a:solidFill>
          <a:ln w="1270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 smtClean="0"/>
              <a:t>Who does the ‘parenting’?</a:t>
            </a:r>
            <a:endParaRPr lang="en-GB" sz="2000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44294" y="1196752"/>
            <a:ext cx="3679634" cy="585192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Who does the housework?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44294" y="4149080"/>
            <a:ext cx="3679634" cy="585192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Who has economic power&gt;?</a:t>
            </a: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44294" y="5373216"/>
            <a:ext cx="3679634" cy="720080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Who uses physical power/ violence? </a:t>
            </a:r>
            <a:endParaRPr kumimoji="0" lang="en-GB" sz="20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27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Marriage, Divorce and Cohabitation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59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2"/>
                </a:solidFill>
              </a:rPr>
              <a:t>Marriage, Divorce and Cohabitation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Focussing on the first aspect of bullet point two of the AQA’s A-level sociology specification: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‘changing patterns of marriage, cohabitation, separation, divorce</a:t>
            </a:r>
            <a:r>
              <a:rPr lang="en-GB" dirty="0" smtClean="0"/>
              <a:t>, childbearing and the life course, including the sociology of personal life, and the diversity of contemporary family and household structures’.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89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Sub-topic overview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What are the main trends in marriage, divorce and cohabitation?</a:t>
            </a:r>
          </a:p>
          <a:p>
            <a:r>
              <a:rPr lang="en-GB" dirty="0" smtClean="0"/>
              <a:t>Why is marriage in decline?</a:t>
            </a:r>
          </a:p>
          <a:p>
            <a:r>
              <a:rPr lang="en-GB" dirty="0" smtClean="0"/>
              <a:t>Why is cohabitation increasing, and what does this mean? </a:t>
            </a:r>
          </a:p>
          <a:p>
            <a:r>
              <a:rPr lang="en-GB" dirty="0" smtClean="0"/>
              <a:t>Why is there a long term increase in divorce? (and recent decrease?)</a:t>
            </a:r>
          </a:p>
          <a:p>
            <a:r>
              <a:rPr lang="en-GB" dirty="0" smtClean="0"/>
              <a:t>Perspectives on the decline of marriage and increase in divorce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167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576064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sz="2400" b="1" dirty="0" smtClean="0"/>
              <a:t>Trends in Marriage, Divorce and Cohabitation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088" y="2348880"/>
            <a:ext cx="4327706" cy="4032448"/>
          </a:xfrm>
          <a:solidFill>
            <a:schemeClr val="accent5"/>
          </a:solidFill>
          <a:ln w="12700"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en-GB" dirty="0">
                <a:solidFill>
                  <a:schemeClr val="bg1"/>
                </a:solidFill>
              </a:rPr>
              <a:t>L</a:t>
            </a:r>
            <a:r>
              <a:rPr lang="en-GB" dirty="0" smtClean="0">
                <a:solidFill>
                  <a:schemeClr val="bg1"/>
                </a:solidFill>
              </a:rPr>
              <a:t>ong term decline in marriage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People are more likely to cohabit (although in most cases this is a step before marriage)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People are marrying later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The number of remarriages has increased.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Couples less likely to marry in church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Greater diversity of marriages (greater ethnic diversity and civil partnerships)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There has been a very recent increase in the marriage rate</a:t>
            </a:r>
          </a:p>
          <a:p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294" y="1076133"/>
            <a:ext cx="8648186" cy="400110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/>
              <a:t>These are the general trends – there are variations by class/ ethnicity </a:t>
            </a:r>
            <a:r>
              <a:rPr lang="en-GB" sz="2000" i="1" dirty="0" err="1" smtClean="0"/>
              <a:t>etc</a:t>
            </a:r>
            <a:r>
              <a:rPr lang="en-GB" sz="2000" i="1" dirty="0" smtClean="0"/>
              <a:t>…</a:t>
            </a:r>
            <a:endParaRPr lang="en-GB" sz="20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4850196" y="2348880"/>
            <a:ext cx="3996444" cy="2554545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</a:rPr>
              <a:t>There has been a long term increase in divorce.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</a:rPr>
              <a:t>Today, approximately 42% of marriages end in divorce.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</a:rPr>
              <a:t>The divorce rate has declined since 2005.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</a:rPr>
              <a:t>The separation rate is higher for cohabiting than married couples.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17297" y="1662939"/>
            <a:ext cx="4327706" cy="406245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Trends in marriage and cohabitation</a:t>
            </a:r>
          </a:p>
          <a:p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850196" y="1662940"/>
            <a:ext cx="3996444" cy="406245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chemeClr val="bg1"/>
                </a:solidFill>
              </a:rPr>
              <a:t>Trends in Divorce and separation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479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576064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sz="2400" b="1" dirty="0" smtClean="0"/>
              <a:t>Reasons for the Long Term Decline of Marriage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088" y="2626403"/>
            <a:ext cx="3831856" cy="442558"/>
          </a:xfrm>
          <a:solidFill>
            <a:schemeClr val="accent5"/>
          </a:solidFill>
          <a:ln w="127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b="1" dirty="0" smtClean="0"/>
              <a:t>Changing Gender Roles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1471" y="1076133"/>
            <a:ext cx="3856473" cy="400110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 smtClean="0"/>
              <a:t>Main ‘social changes’ </a:t>
            </a:r>
            <a:endParaRPr lang="en-GB" sz="2000" b="1" i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36088" y="1756786"/>
            <a:ext cx="3831856" cy="446485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 smtClean="0"/>
              <a:t>Economic Factors </a:t>
            </a:r>
            <a:endParaRPr lang="en-GB" sz="24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44294" y="3867403"/>
            <a:ext cx="3823650" cy="461826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 smtClean="0"/>
              <a:t>Social Policies </a:t>
            </a:r>
            <a:endParaRPr lang="en-GB" sz="2400" b="1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5880" y="1695440"/>
            <a:ext cx="4317491" cy="70788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Housing more expensive, young adults live can’t afford to get married.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5880" y="2564904"/>
            <a:ext cx="4317491" cy="1015663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Liberal feminism – women now in breadwinner role, don’t need to marry for financial reasons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52151" y="3867403"/>
            <a:ext cx="4341217" cy="70788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New Right – social policies don’t incentivise marriage</a:t>
            </a:r>
            <a:endParaRPr lang="en-GB" sz="20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36088" y="4852712"/>
            <a:ext cx="3831856" cy="707886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b="1" dirty="0" err="1" smtClean="0"/>
              <a:t>Postmodernisation</a:t>
            </a:r>
            <a:r>
              <a:rPr lang="en-GB" sz="2200" b="1" dirty="0" smtClean="0"/>
              <a:t> 1: decline of religion and tradition</a:t>
            </a:r>
            <a:endParaRPr lang="en-GB" sz="2200" b="1" dirty="0" smtClean="0">
              <a:solidFill>
                <a:schemeClr val="bg1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36088" y="5826586"/>
            <a:ext cx="3831856" cy="707886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 err="1" smtClean="0"/>
              <a:t>Postmodernisation</a:t>
            </a:r>
            <a:r>
              <a:rPr lang="en-GB" sz="2000" b="1" dirty="0" smtClean="0"/>
              <a:t> 2: individual freedom/ changing values</a:t>
            </a:r>
            <a:endParaRPr lang="en-GB" sz="2000" b="1" dirty="0" smtClean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52152" y="4852712"/>
            <a:ext cx="4341217" cy="70788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Less social pressure to get married</a:t>
            </a:r>
          </a:p>
          <a:p>
            <a:r>
              <a:rPr lang="en-GB" sz="2000" dirty="0" smtClean="0"/>
              <a:t>The pure relationship is the norm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33214" y="5826586"/>
            <a:ext cx="4360153" cy="70788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Marriage is now a choice </a:t>
            </a:r>
          </a:p>
          <a:p>
            <a:r>
              <a:rPr lang="en-GB" sz="2000" dirty="0" smtClean="0"/>
              <a:t>Fear of divorce also puts people off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5880" y="1076133"/>
            <a:ext cx="4324093" cy="400110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 smtClean="0"/>
              <a:t>Brief Explanation</a:t>
            </a:r>
            <a:endParaRPr lang="en-GB" sz="2000" b="1" i="1" dirty="0"/>
          </a:p>
        </p:txBody>
      </p:sp>
    </p:spTree>
    <p:extLst>
      <p:ext uri="{BB962C8B-B14F-4D97-AF65-F5344CB8AC3E}">
        <p14:creationId xmlns:p14="http://schemas.microsoft.com/office/powerpoint/2010/main" val="171838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576064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en-GB" sz="2400" b="1" dirty="0" smtClean="0"/>
              <a:t>Reasons for the Long Term Increase in Divorce</a:t>
            </a:r>
            <a:endParaRPr lang="en-GB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10" y="3359288"/>
            <a:ext cx="3831856" cy="442558"/>
          </a:xfrm>
          <a:solidFill>
            <a:schemeClr val="accent5"/>
          </a:solidFill>
          <a:ln w="12700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b="1" dirty="0" smtClean="0"/>
              <a:t>Changing Gender Roles</a:t>
            </a:r>
            <a:endParaRPr lang="en-GB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1471" y="1076133"/>
            <a:ext cx="3856473" cy="400110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/>
              <a:t>Main ‘social changes’ </a:t>
            </a:r>
            <a:endParaRPr lang="en-GB" sz="2000" i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03265" y="2564904"/>
            <a:ext cx="3831856" cy="446485"/>
          </a:xfrm>
          <a:prstGeom prst="rect">
            <a:avLst/>
          </a:prstGeom>
          <a:solidFill>
            <a:schemeClr val="accent5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 smtClean="0"/>
              <a:t>Economic Factors</a:t>
            </a:r>
            <a:endParaRPr lang="en-GB" sz="24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11471" y="1764528"/>
            <a:ext cx="3823650" cy="569709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b="1" dirty="0" smtClean="0"/>
              <a:t>Social Policy </a:t>
            </a:r>
            <a:endParaRPr lang="en-GB" sz="2400" b="1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5880" y="1695440"/>
            <a:ext cx="4317491" cy="70788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1969 Divorce Act meant no one had to be ‘at fault’ to get divorced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5880" y="2564904"/>
            <a:ext cx="4317491" cy="707886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Increasing cost of living/ consumerism = more pressure on relationships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52151" y="3515445"/>
            <a:ext cx="4341217" cy="70788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Women aren’t financially dependent on men. Most divorces initiated by women</a:t>
            </a:r>
            <a:endParaRPr lang="en-GB" sz="200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73890" y="4422249"/>
            <a:ext cx="3831856" cy="430463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200" b="1" dirty="0" err="1" smtClean="0"/>
              <a:t>Postmodernisation</a:t>
            </a:r>
            <a:r>
              <a:rPr lang="en-GB" sz="2200" b="1" dirty="0" smtClean="0"/>
              <a:t> </a:t>
            </a:r>
            <a:endParaRPr lang="en-GB" sz="2200" b="1" dirty="0" smtClean="0">
              <a:solidFill>
                <a:schemeClr val="bg1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03265" y="5472643"/>
            <a:ext cx="3831856" cy="707886"/>
          </a:xfrm>
          <a:prstGeom prst="rect">
            <a:avLst/>
          </a:prstGeom>
          <a:solidFill>
            <a:schemeClr val="accent6"/>
          </a:solidFill>
          <a:ln w="12700">
            <a:solidFill>
              <a:schemeClr val="accent6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b="1" dirty="0" smtClean="0"/>
              <a:t>Late Modernism – changing norms about relationships  </a:t>
            </a:r>
            <a:endParaRPr lang="en-GB" sz="2000" b="1" dirty="0" smtClean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32323" y="4422249"/>
            <a:ext cx="4341217" cy="1015663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Decline of religion and tradition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Decline social stigma of divorce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More individual freedom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33214" y="5826586"/>
            <a:ext cx="4360153" cy="707886"/>
          </a:xfrm>
          <a:prstGeom prst="rect">
            <a:avLst/>
          </a:prstGeom>
          <a:noFill/>
          <a:ln w="22225"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Giddens – The Pure Relationship has to work for both people. 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75880" y="1076133"/>
            <a:ext cx="4324093" cy="400110"/>
          </a:xfrm>
          <a:prstGeom prst="rect">
            <a:avLst/>
          </a:prstGeom>
          <a:noFill/>
          <a:ln w="12700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 smtClean="0"/>
              <a:t>Brief Explanation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201729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9433916" cy="6669360"/>
          </a:xfrm>
        </p:spPr>
      </p:pic>
    </p:spTree>
    <p:extLst>
      <p:ext uri="{BB962C8B-B14F-4D97-AF65-F5344CB8AC3E}">
        <p14:creationId xmlns:p14="http://schemas.microsoft.com/office/powerpoint/2010/main" val="2764324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2569</TotalTime>
  <Words>2326</Words>
  <Application>Microsoft Office PowerPoint</Application>
  <PresentationFormat>On-screen Show (4:3)</PresentationFormat>
  <Paragraphs>310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REVISING TRENDS, PATTERNS AND DIVERSITY</vt:lpstr>
      <vt:lpstr>TRENDS AND ISSUES TO REVISE</vt:lpstr>
      <vt:lpstr>Marriage, Divorce and Cohabitation</vt:lpstr>
      <vt:lpstr>Marriage, Divorce and Cohabitation</vt:lpstr>
      <vt:lpstr>Sub-topic overview</vt:lpstr>
      <vt:lpstr>Trends in Marriage, Divorce and Cohabitation</vt:lpstr>
      <vt:lpstr>Reasons for the Long Term Decline of Marriage</vt:lpstr>
      <vt:lpstr>Reasons for the Long Term Increase in Divorce</vt:lpstr>
      <vt:lpstr>PowerPoint Presentation</vt:lpstr>
      <vt:lpstr>Exam Practice Questions </vt:lpstr>
      <vt:lpstr>Outline and Explain two reasons for the decline in marriage in recent decades (10)</vt:lpstr>
      <vt:lpstr>Outline and Explain two reasons for the decline in marriage in recent decades (10)</vt:lpstr>
      <vt:lpstr>Evaluate the Causes and Consequences of the Changing Patterns in Divorce since the 1960s (20)</vt:lpstr>
      <vt:lpstr>Family and Household Diversity</vt:lpstr>
      <vt:lpstr>Family and Household Diversity</vt:lpstr>
      <vt:lpstr>How have families and households become more diverse?</vt:lpstr>
      <vt:lpstr>Theories of Family Diversity</vt:lpstr>
      <vt:lpstr>Three ways in which family life varies by ethnicity</vt:lpstr>
      <vt:lpstr>Three ways in which family life varies by social class</vt:lpstr>
      <vt:lpstr>Three ways in which family life varies by sexuality  </vt:lpstr>
      <vt:lpstr>Outline and Explain two ways in which changes to gender roles may have influenced diversity of family structures (10)</vt:lpstr>
      <vt:lpstr>Why are families (and households!) becoming more diverse?</vt:lpstr>
      <vt:lpstr>Why are families (and households!) becoming more diverse?</vt:lpstr>
      <vt:lpstr>Assess the view that changing gender roles are the most significant factor in explaining the increase in family diversity (20)</vt:lpstr>
      <vt:lpstr>Power and Equality in Relationships </vt:lpstr>
      <vt:lpstr>Power and equality in relationships</vt:lpstr>
      <vt:lpstr>Four Key sub topics/ questions</vt:lpstr>
      <vt:lpstr>How might we measure?</vt:lpstr>
      <vt:lpstr>Try and add studies to support/counter</vt:lpstr>
    </vt:vector>
  </TitlesOfParts>
  <Company>Reigate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Families and Households Revision</dc:title>
  <dc:creator>Karl Thompson</dc:creator>
  <cp:lastModifiedBy>Hannah Roberts</cp:lastModifiedBy>
  <cp:revision>69</cp:revision>
  <cp:lastPrinted>2019-03-13T12:52:26Z</cp:lastPrinted>
  <dcterms:created xsi:type="dcterms:W3CDTF">2018-03-01T14:45:07Z</dcterms:created>
  <dcterms:modified xsi:type="dcterms:W3CDTF">2019-03-13T12:56:14Z</dcterms:modified>
</cp:coreProperties>
</file>