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1"/>
  </p:handoutMasterIdLst>
  <p:sldIdLst>
    <p:sldId id="261" r:id="rId2"/>
    <p:sldId id="264" r:id="rId3"/>
    <p:sldId id="256" r:id="rId4"/>
    <p:sldId id="258" r:id="rId5"/>
    <p:sldId id="262" r:id="rId6"/>
    <p:sldId id="263" r:id="rId7"/>
    <p:sldId id="259" r:id="rId8"/>
    <p:sldId id="260" r:id="rId9"/>
    <p:sldId id="257" r:id="rId10"/>
  </p:sldIdLst>
  <p:sldSz cx="9144000" cy="6858000" type="screen4x3"/>
  <p:notesSz cx="9926638"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9" autoAdjust="0"/>
    <p:restoredTop sz="94660"/>
  </p:normalViewPr>
  <p:slideViewPr>
    <p:cSldViewPr snapToGrid="0">
      <p:cViewPr varScale="1">
        <p:scale>
          <a:sx n="73" d="100"/>
          <a:sy n="73" d="100"/>
        </p:scale>
        <p:origin x="110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625" cy="34026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621696" y="0"/>
            <a:ext cx="4302625" cy="340265"/>
          </a:xfrm>
          <a:prstGeom prst="rect">
            <a:avLst/>
          </a:prstGeom>
        </p:spPr>
        <p:txBody>
          <a:bodyPr vert="horz" lIns="91440" tIns="45720" rIns="91440" bIns="45720" rtlCol="0"/>
          <a:lstStyle>
            <a:lvl1pPr algn="r">
              <a:defRPr sz="1200"/>
            </a:lvl1pPr>
          </a:lstStyle>
          <a:p>
            <a:fld id="{D4C318E2-5BAE-4B15-84F5-914970C8F25B}" type="datetimeFigureOut">
              <a:rPr lang="en-GB" smtClean="0"/>
              <a:t>13/03/2019</a:t>
            </a:fld>
            <a:endParaRPr lang="en-GB"/>
          </a:p>
        </p:txBody>
      </p:sp>
      <p:sp>
        <p:nvSpPr>
          <p:cNvPr id="4" name="Footer Placeholder 3"/>
          <p:cNvSpPr>
            <a:spLocks noGrp="1"/>
          </p:cNvSpPr>
          <p:nvPr>
            <p:ph type="ftr" sz="quarter" idx="2"/>
          </p:nvPr>
        </p:nvSpPr>
        <p:spPr>
          <a:xfrm>
            <a:off x="0" y="6457410"/>
            <a:ext cx="4302625" cy="34026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621696" y="6457410"/>
            <a:ext cx="4302625" cy="340265"/>
          </a:xfrm>
          <a:prstGeom prst="rect">
            <a:avLst/>
          </a:prstGeom>
        </p:spPr>
        <p:txBody>
          <a:bodyPr vert="horz" lIns="91440" tIns="45720" rIns="91440" bIns="45720" rtlCol="0" anchor="b"/>
          <a:lstStyle>
            <a:lvl1pPr algn="r">
              <a:defRPr sz="1200"/>
            </a:lvl1pPr>
          </a:lstStyle>
          <a:p>
            <a:fld id="{AE5BDFE1-5530-4810-A754-731ECEE1279A}" type="slidenum">
              <a:rPr lang="en-GB" smtClean="0"/>
              <a:t>‹#›</a:t>
            </a:fld>
            <a:endParaRPr lang="en-GB"/>
          </a:p>
        </p:txBody>
      </p:sp>
    </p:spTree>
    <p:extLst>
      <p:ext uri="{BB962C8B-B14F-4D97-AF65-F5344CB8AC3E}">
        <p14:creationId xmlns:p14="http://schemas.microsoft.com/office/powerpoint/2010/main" val="125712426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0ADED4B-8C38-4C9D-BAF9-E106F5B17DB8}" type="datetimeFigureOut">
              <a:rPr lang="en-GB" smtClean="0"/>
              <a:t>13/03/2019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FF5ED0-43CE-4B67-8878-70CA1065D97C}" type="slidenum">
              <a:rPr lang="en-GB" smtClean="0"/>
              <a:t>‹#›</a:t>
            </a:fld>
            <a:endParaRPr lang="en-GB"/>
          </a:p>
        </p:txBody>
      </p:sp>
    </p:spTree>
    <p:extLst>
      <p:ext uri="{BB962C8B-B14F-4D97-AF65-F5344CB8AC3E}">
        <p14:creationId xmlns:p14="http://schemas.microsoft.com/office/powerpoint/2010/main" val="1843305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ADED4B-8C38-4C9D-BAF9-E106F5B17DB8}" type="datetimeFigureOut">
              <a:rPr lang="en-GB" smtClean="0"/>
              <a:t>13/03/2019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FF5ED0-43CE-4B67-8878-70CA1065D97C}" type="slidenum">
              <a:rPr lang="en-GB" smtClean="0"/>
              <a:t>‹#›</a:t>
            </a:fld>
            <a:endParaRPr lang="en-GB"/>
          </a:p>
        </p:txBody>
      </p:sp>
    </p:spTree>
    <p:extLst>
      <p:ext uri="{BB962C8B-B14F-4D97-AF65-F5344CB8AC3E}">
        <p14:creationId xmlns:p14="http://schemas.microsoft.com/office/powerpoint/2010/main" val="4261823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ADED4B-8C38-4C9D-BAF9-E106F5B17DB8}" type="datetimeFigureOut">
              <a:rPr lang="en-GB" smtClean="0"/>
              <a:t>13/03/2019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FF5ED0-43CE-4B67-8878-70CA1065D97C}" type="slidenum">
              <a:rPr lang="en-GB" smtClean="0"/>
              <a:t>‹#›</a:t>
            </a:fld>
            <a:endParaRPr lang="en-GB"/>
          </a:p>
        </p:txBody>
      </p:sp>
    </p:spTree>
    <p:extLst>
      <p:ext uri="{BB962C8B-B14F-4D97-AF65-F5344CB8AC3E}">
        <p14:creationId xmlns:p14="http://schemas.microsoft.com/office/powerpoint/2010/main" val="4007840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ADED4B-8C38-4C9D-BAF9-E106F5B17DB8}" type="datetimeFigureOut">
              <a:rPr lang="en-GB" smtClean="0"/>
              <a:t>13/03/2019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FF5ED0-43CE-4B67-8878-70CA1065D97C}" type="slidenum">
              <a:rPr lang="en-GB" smtClean="0"/>
              <a:t>‹#›</a:t>
            </a:fld>
            <a:endParaRPr lang="en-GB"/>
          </a:p>
        </p:txBody>
      </p:sp>
    </p:spTree>
    <p:extLst>
      <p:ext uri="{BB962C8B-B14F-4D97-AF65-F5344CB8AC3E}">
        <p14:creationId xmlns:p14="http://schemas.microsoft.com/office/powerpoint/2010/main" val="3112575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ADED4B-8C38-4C9D-BAF9-E106F5B17DB8}" type="datetimeFigureOut">
              <a:rPr lang="en-GB" smtClean="0"/>
              <a:t>13/03/2019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1FF5ED0-43CE-4B67-8878-70CA1065D97C}" type="slidenum">
              <a:rPr lang="en-GB" smtClean="0"/>
              <a:t>‹#›</a:t>
            </a:fld>
            <a:endParaRPr lang="en-GB"/>
          </a:p>
        </p:txBody>
      </p:sp>
    </p:spTree>
    <p:extLst>
      <p:ext uri="{BB962C8B-B14F-4D97-AF65-F5344CB8AC3E}">
        <p14:creationId xmlns:p14="http://schemas.microsoft.com/office/powerpoint/2010/main" val="3292265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0ADED4B-8C38-4C9D-BAF9-E106F5B17DB8}" type="datetimeFigureOut">
              <a:rPr lang="en-GB" smtClean="0"/>
              <a:t>13/03/2019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FF5ED0-43CE-4B67-8878-70CA1065D97C}" type="slidenum">
              <a:rPr lang="en-GB" smtClean="0"/>
              <a:t>‹#›</a:t>
            </a:fld>
            <a:endParaRPr lang="en-GB"/>
          </a:p>
        </p:txBody>
      </p:sp>
    </p:spTree>
    <p:extLst>
      <p:ext uri="{BB962C8B-B14F-4D97-AF65-F5344CB8AC3E}">
        <p14:creationId xmlns:p14="http://schemas.microsoft.com/office/powerpoint/2010/main" val="2721910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0ADED4B-8C38-4C9D-BAF9-E106F5B17DB8}" type="datetimeFigureOut">
              <a:rPr lang="en-GB" smtClean="0"/>
              <a:t>13/03/2019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1FF5ED0-43CE-4B67-8878-70CA1065D97C}" type="slidenum">
              <a:rPr lang="en-GB" smtClean="0"/>
              <a:t>‹#›</a:t>
            </a:fld>
            <a:endParaRPr lang="en-GB"/>
          </a:p>
        </p:txBody>
      </p:sp>
    </p:spTree>
    <p:extLst>
      <p:ext uri="{BB962C8B-B14F-4D97-AF65-F5344CB8AC3E}">
        <p14:creationId xmlns:p14="http://schemas.microsoft.com/office/powerpoint/2010/main" val="2757382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0ADED4B-8C38-4C9D-BAF9-E106F5B17DB8}" type="datetimeFigureOut">
              <a:rPr lang="en-GB" smtClean="0"/>
              <a:t>13/03/2019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1FF5ED0-43CE-4B67-8878-70CA1065D97C}" type="slidenum">
              <a:rPr lang="en-GB" smtClean="0"/>
              <a:t>‹#›</a:t>
            </a:fld>
            <a:endParaRPr lang="en-GB"/>
          </a:p>
        </p:txBody>
      </p:sp>
    </p:spTree>
    <p:extLst>
      <p:ext uri="{BB962C8B-B14F-4D97-AF65-F5344CB8AC3E}">
        <p14:creationId xmlns:p14="http://schemas.microsoft.com/office/powerpoint/2010/main" val="3414058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ADED4B-8C38-4C9D-BAF9-E106F5B17DB8}" type="datetimeFigureOut">
              <a:rPr lang="en-GB" smtClean="0"/>
              <a:t>13/03/2019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1FF5ED0-43CE-4B67-8878-70CA1065D97C}" type="slidenum">
              <a:rPr lang="en-GB" smtClean="0"/>
              <a:t>‹#›</a:t>
            </a:fld>
            <a:endParaRPr lang="en-GB"/>
          </a:p>
        </p:txBody>
      </p:sp>
    </p:spTree>
    <p:extLst>
      <p:ext uri="{BB962C8B-B14F-4D97-AF65-F5344CB8AC3E}">
        <p14:creationId xmlns:p14="http://schemas.microsoft.com/office/powerpoint/2010/main" val="255218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ADED4B-8C38-4C9D-BAF9-E106F5B17DB8}" type="datetimeFigureOut">
              <a:rPr lang="en-GB" smtClean="0"/>
              <a:t>13/03/2019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FF5ED0-43CE-4B67-8878-70CA1065D97C}" type="slidenum">
              <a:rPr lang="en-GB" smtClean="0"/>
              <a:t>‹#›</a:t>
            </a:fld>
            <a:endParaRPr lang="en-GB"/>
          </a:p>
        </p:txBody>
      </p:sp>
    </p:spTree>
    <p:extLst>
      <p:ext uri="{BB962C8B-B14F-4D97-AF65-F5344CB8AC3E}">
        <p14:creationId xmlns:p14="http://schemas.microsoft.com/office/powerpoint/2010/main" val="981245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ADED4B-8C38-4C9D-BAF9-E106F5B17DB8}" type="datetimeFigureOut">
              <a:rPr lang="en-GB" smtClean="0"/>
              <a:t>13/03/2019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1FF5ED0-43CE-4B67-8878-70CA1065D97C}" type="slidenum">
              <a:rPr lang="en-GB" smtClean="0"/>
              <a:t>‹#›</a:t>
            </a:fld>
            <a:endParaRPr lang="en-GB"/>
          </a:p>
        </p:txBody>
      </p:sp>
    </p:spTree>
    <p:extLst>
      <p:ext uri="{BB962C8B-B14F-4D97-AF65-F5344CB8AC3E}">
        <p14:creationId xmlns:p14="http://schemas.microsoft.com/office/powerpoint/2010/main" val="2185456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ADED4B-8C38-4C9D-BAF9-E106F5B17DB8}" type="datetimeFigureOut">
              <a:rPr lang="en-GB" smtClean="0"/>
              <a:t>13/03/2019</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FF5ED0-43CE-4B67-8878-70CA1065D97C}" type="slidenum">
              <a:rPr lang="en-GB" smtClean="0"/>
              <a:t>‹#›</a:t>
            </a:fld>
            <a:endParaRPr lang="en-GB"/>
          </a:p>
        </p:txBody>
      </p:sp>
    </p:spTree>
    <p:extLst>
      <p:ext uri="{BB962C8B-B14F-4D97-AF65-F5344CB8AC3E}">
        <p14:creationId xmlns:p14="http://schemas.microsoft.com/office/powerpoint/2010/main" val="379136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FF00FF"/>
                </a:solidFill>
              </a:rPr>
              <a:t>Theories of the family</a:t>
            </a:r>
            <a:endParaRPr lang="en-GB" b="1" dirty="0">
              <a:solidFill>
                <a:srgbClr val="FF00FF"/>
              </a:solidFill>
            </a:endParaRPr>
          </a:p>
        </p:txBody>
      </p:sp>
      <p:sp>
        <p:nvSpPr>
          <p:cNvPr id="3" name="Subtitle 2"/>
          <p:cNvSpPr>
            <a:spLocks noGrp="1"/>
          </p:cNvSpPr>
          <p:nvPr>
            <p:ph type="subTitle" idx="1"/>
          </p:nvPr>
        </p:nvSpPr>
        <p:spPr/>
        <p:txBody>
          <a:bodyPr/>
          <a:lstStyle/>
          <a:p>
            <a:r>
              <a:rPr lang="en-GB" dirty="0" smtClean="0"/>
              <a:t>This information is useful for all exam questions, but particularly those looking at gender roles, the role of the family in society and whether the nuclear family is still dominant</a:t>
            </a:r>
            <a:endParaRPr lang="en-GB" dirty="0"/>
          </a:p>
        </p:txBody>
      </p:sp>
    </p:spTree>
    <p:extLst>
      <p:ext uri="{BB962C8B-B14F-4D97-AF65-F5344CB8AC3E}">
        <p14:creationId xmlns:p14="http://schemas.microsoft.com/office/powerpoint/2010/main" val="1663249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05848"/>
            <a:ext cx="9144000" cy="6046304"/>
          </a:xfrm>
          <a:prstGeom prst="rect">
            <a:avLst/>
          </a:prstGeom>
        </p:spPr>
      </p:pic>
    </p:spTree>
    <p:extLst>
      <p:ext uri="{BB962C8B-B14F-4D97-AF65-F5344CB8AC3E}">
        <p14:creationId xmlns:p14="http://schemas.microsoft.com/office/powerpoint/2010/main" val="41295883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82912" y="47067"/>
            <a:ext cx="3626285" cy="276999"/>
          </a:xfrm>
          <a:prstGeom prst="rect">
            <a:avLst/>
          </a:prstGeom>
          <a:solidFill>
            <a:schemeClr val="bg1"/>
          </a:solidFill>
          <a:ln>
            <a:solidFill>
              <a:schemeClr val="accent2"/>
            </a:solidFill>
          </a:ln>
        </p:spPr>
        <p:txBody>
          <a:bodyPr wrap="square" rtlCol="0">
            <a:spAutoFit/>
          </a:bodyPr>
          <a:lstStyle/>
          <a:p>
            <a:r>
              <a:rPr lang="en-GB" sz="1200" b="1" dirty="0"/>
              <a:t>SUMMARY OF FUNCTIONALIST VIEWS OF THE FAMILY</a:t>
            </a:r>
          </a:p>
        </p:txBody>
      </p:sp>
      <p:sp>
        <p:nvSpPr>
          <p:cNvPr id="6" name="TextBox 5"/>
          <p:cNvSpPr txBox="1"/>
          <p:nvPr/>
        </p:nvSpPr>
        <p:spPr>
          <a:xfrm>
            <a:off x="68826" y="422791"/>
            <a:ext cx="3106993" cy="3808735"/>
          </a:xfrm>
          <a:prstGeom prst="rect">
            <a:avLst/>
          </a:prstGeom>
          <a:noFill/>
          <a:ln>
            <a:solidFill>
              <a:srgbClr val="7030A0"/>
            </a:solidFill>
          </a:ln>
        </p:spPr>
        <p:txBody>
          <a:bodyPr wrap="square" rtlCol="0">
            <a:spAutoFit/>
          </a:bodyPr>
          <a:lstStyle/>
          <a:p>
            <a:r>
              <a:rPr lang="en-GB" sz="1050" b="1" dirty="0" smtClean="0"/>
              <a:t>George Murdock</a:t>
            </a:r>
            <a:r>
              <a:rPr lang="en-GB" sz="1050" dirty="0" smtClean="0"/>
              <a:t>: nuclear family as universal</a:t>
            </a:r>
          </a:p>
          <a:p>
            <a:r>
              <a:rPr lang="en-GB" sz="1050" dirty="0" smtClean="0"/>
              <a:t>The nuclear family, consisting of adults of both sexes in a socially approved sexual relationship, has been found throughout history and different cultures.</a:t>
            </a:r>
          </a:p>
          <a:p>
            <a:endParaRPr lang="en-GB" sz="1050" dirty="0"/>
          </a:p>
          <a:p>
            <a:r>
              <a:rPr lang="en-GB" sz="1050" b="1" dirty="0" smtClean="0"/>
              <a:t>4 functions of the family:</a:t>
            </a:r>
          </a:p>
          <a:p>
            <a:r>
              <a:rPr lang="en-GB" sz="1050" dirty="0" smtClean="0">
                <a:solidFill>
                  <a:srgbClr val="FF0000"/>
                </a:solidFill>
              </a:rPr>
              <a:t>Sexual</a:t>
            </a:r>
            <a:r>
              <a:rPr lang="en-GB" sz="1050" dirty="0" smtClean="0"/>
              <a:t> – adults provide sexual fulfilment and monogamy</a:t>
            </a:r>
          </a:p>
          <a:p>
            <a:r>
              <a:rPr lang="en-GB" sz="1050" dirty="0" smtClean="0">
                <a:solidFill>
                  <a:srgbClr val="FF0000"/>
                </a:solidFill>
              </a:rPr>
              <a:t>Reproductive</a:t>
            </a:r>
            <a:r>
              <a:rPr lang="en-GB" sz="1050" dirty="0" smtClean="0"/>
              <a:t> – new children are born</a:t>
            </a:r>
          </a:p>
          <a:p>
            <a:r>
              <a:rPr lang="en-GB" sz="1050" dirty="0" smtClean="0">
                <a:solidFill>
                  <a:srgbClr val="FF0000"/>
                </a:solidFill>
              </a:rPr>
              <a:t>Education</a:t>
            </a:r>
            <a:r>
              <a:rPr lang="en-GB" sz="1050" dirty="0" smtClean="0"/>
              <a:t> – primary socialisation – socialising children into the norms and values of society</a:t>
            </a:r>
          </a:p>
          <a:p>
            <a:r>
              <a:rPr lang="en-GB" sz="1050" dirty="0" smtClean="0">
                <a:solidFill>
                  <a:srgbClr val="FF0000"/>
                </a:solidFill>
              </a:rPr>
              <a:t>Economic</a:t>
            </a:r>
            <a:r>
              <a:rPr lang="en-GB" sz="1050" dirty="0" smtClean="0"/>
              <a:t> – the family has an economic role in having adults working, consumption and providing future workers.</a:t>
            </a:r>
            <a:endParaRPr lang="en-GB" sz="1050" dirty="0"/>
          </a:p>
          <a:p>
            <a:endParaRPr lang="en-GB" sz="1050" b="1" dirty="0" smtClean="0"/>
          </a:p>
          <a:p>
            <a:r>
              <a:rPr lang="en-GB" sz="1050" b="1" dirty="0" smtClean="0"/>
              <a:t>Problems with his view:</a:t>
            </a:r>
          </a:p>
          <a:p>
            <a:pPr marL="171450" indent="-171450">
              <a:buFontTx/>
              <a:buChar char="-"/>
            </a:pPr>
            <a:r>
              <a:rPr lang="en-GB" sz="1050" dirty="0" smtClean="0"/>
              <a:t>Doesn’t take account of new forms of family diversity</a:t>
            </a:r>
          </a:p>
          <a:p>
            <a:pPr marL="171450" indent="-171450">
              <a:buFontTx/>
              <a:buChar char="-"/>
            </a:pPr>
            <a:r>
              <a:rPr lang="en-GB" sz="1050" dirty="0" smtClean="0"/>
              <a:t>Sees heterosexual relationships and marriage as essential to families.</a:t>
            </a:r>
          </a:p>
          <a:p>
            <a:pPr marL="171450" indent="-171450">
              <a:buFontTx/>
              <a:buChar char="-"/>
            </a:pPr>
            <a:r>
              <a:rPr lang="en-GB" sz="1050" dirty="0" smtClean="0"/>
              <a:t>Doesn’t take account of changes in the family in terms of children born via IVF or surrogacy.</a:t>
            </a:r>
            <a:endParaRPr lang="en-GB" sz="1050" dirty="0"/>
          </a:p>
          <a:p>
            <a:endParaRPr lang="en-GB" sz="1050" dirty="0"/>
          </a:p>
        </p:txBody>
      </p:sp>
      <p:sp>
        <p:nvSpPr>
          <p:cNvPr id="7" name="TextBox 6"/>
          <p:cNvSpPr txBox="1"/>
          <p:nvPr/>
        </p:nvSpPr>
        <p:spPr>
          <a:xfrm>
            <a:off x="3260134" y="432623"/>
            <a:ext cx="3021331" cy="5262979"/>
          </a:xfrm>
          <a:prstGeom prst="rect">
            <a:avLst/>
          </a:prstGeom>
          <a:noFill/>
          <a:ln>
            <a:solidFill>
              <a:srgbClr val="00B0F0"/>
            </a:solidFill>
          </a:ln>
        </p:spPr>
        <p:txBody>
          <a:bodyPr wrap="square" rtlCol="0">
            <a:spAutoFit/>
          </a:bodyPr>
          <a:lstStyle/>
          <a:p>
            <a:r>
              <a:rPr lang="en-GB" sz="1050" b="1" dirty="0" smtClean="0"/>
              <a:t>Talcott Parsons</a:t>
            </a:r>
            <a:r>
              <a:rPr lang="en-GB" sz="1050" dirty="0" smtClean="0"/>
              <a:t>: nuclear family emerged with industrialisation as it was more geographically and socially mobile. Prior to industrialisation the more common family type was the extended family. Nuclear families over time became smaller and better able to address the needs of an industrialised society. Over time the family lost functions to other institutions i.e. schools, NHS</a:t>
            </a:r>
          </a:p>
          <a:p>
            <a:endParaRPr lang="en-GB" sz="1050" dirty="0"/>
          </a:p>
          <a:p>
            <a:r>
              <a:rPr lang="en-GB" sz="1050" b="1" dirty="0" smtClean="0"/>
              <a:t>2 functions </a:t>
            </a:r>
            <a:r>
              <a:rPr lang="en-GB" sz="1050" b="1" dirty="0"/>
              <a:t>of the family:</a:t>
            </a:r>
          </a:p>
          <a:p>
            <a:r>
              <a:rPr lang="en-GB" sz="1050" dirty="0" smtClean="0">
                <a:solidFill>
                  <a:srgbClr val="FF0000"/>
                </a:solidFill>
              </a:rPr>
              <a:t>Primary socialisation - </a:t>
            </a:r>
            <a:r>
              <a:rPr lang="en-GB" sz="1050" dirty="0"/>
              <a:t>– socialising children into the norms and values of society</a:t>
            </a:r>
          </a:p>
          <a:p>
            <a:endParaRPr lang="en-GB" sz="1050" dirty="0" smtClean="0">
              <a:solidFill>
                <a:srgbClr val="FF0000"/>
              </a:solidFill>
            </a:endParaRPr>
          </a:p>
          <a:p>
            <a:r>
              <a:rPr lang="en-GB" sz="1050" dirty="0" smtClean="0">
                <a:solidFill>
                  <a:srgbClr val="FF0000"/>
                </a:solidFill>
              </a:rPr>
              <a:t>Stabilisation of adult personalities – </a:t>
            </a:r>
            <a:r>
              <a:rPr lang="en-GB" sz="1050" dirty="0" smtClean="0"/>
              <a:t>a monogamous relationship of a married husband and wife provides support for both individuals to enable them to fulfil their roles and socialise their children into their appropriate gender roles.  </a:t>
            </a:r>
            <a:endParaRPr lang="en-GB" sz="1050" dirty="0">
              <a:solidFill>
                <a:srgbClr val="FF0000"/>
              </a:solidFill>
            </a:endParaRPr>
          </a:p>
          <a:p>
            <a:endParaRPr lang="en-GB" sz="1050" dirty="0"/>
          </a:p>
          <a:p>
            <a:r>
              <a:rPr lang="en-GB" sz="1050" dirty="0" smtClean="0"/>
              <a:t>These two functions are ‘basic and irreducible’ – only the nuclear family can do them</a:t>
            </a:r>
            <a:endParaRPr lang="en-GB" sz="1050" dirty="0"/>
          </a:p>
          <a:p>
            <a:endParaRPr lang="en-GB" sz="1050" dirty="0" smtClean="0"/>
          </a:p>
          <a:p>
            <a:r>
              <a:rPr lang="en-GB" sz="1050" dirty="0" smtClean="0"/>
              <a:t>Problems with his view:</a:t>
            </a:r>
          </a:p>
          <a:p>
            <a:pPr marL="171450" indent="-171450">
              <a:buFontTx/>
              <a:buChar char="-"/>
            </a:pPr>
            <a:r>
              <a:rPr lang="en-GB" sz="1050" dirty="0" smtClean="0"/>
              <a:t>It is possible that nuclear families existed before industrialisation.</a:t>
            </a:r>
          </a:p>
          <a:p>
            <a:pPr marL="171450" indent="-171450">
              <a:buFontTx/>
              <a:buChar char="-"/>
            </a:pPr>
            <a:r>
              <a:rPr lang="en-GB" sz="1050" dirty="0" smtClean="0"/>
              <a:t>The family still performs important functions i.e. they would have to decide to take a child to a hospital. </a:t>
            </a:r>
          </a:p>
          <a:p>
            <a:pPr marL="171450" indent="-171450">
              <a:buFontTx/>
              <a:buChar char="-"/>
            </a:pPr>
            <a:r>
              <a:rPr lang="en-GB" sz="1050" dirty="0" smtClean="0"/>
              <a:t>Other institutions can undertake roles like primary socialisation.</a:t>
            </a:r>
          </a:p>
          <a:p>
            <a:pPr marL="171450" indent="-171450">
              <a:buFontTx/>
              <a:buChar char="-"/>
            </a:pPr>
            <a:r>
              <a:rPr lang="en-GB" sz="1050" dirty="0" smtClean="0"/>
              <a:t>Ignores family diversity</a:t>
            </a:r>
          </a:p>
        </p:txBody>
      </p:sp>
      <p:sp>
        <p:nvSpPr>
          <p:cNvPr id="8" name="TextBox 7"/>
          <p:cNvSpPr txBox="1"/>
          <p:nvPr/>
        </p:nvSpPr>
        <p:spPr>
          <a:xfrm>
            <a:off x="6281465" y="422791"/>
            <a:ext cx="2734717" cy="4616648"/>
          </a:xfrm>
          <a:prstGeom prst="rect">
            <a:avLst/>
          </a:prstGeom>
          <a:noFill/>
          <a:ln>
            <a:solidFill>
              <a:srgbClr val="00B0F0"/>
            </a:solidFill>
          </a:ln>
        </p:spPr>
        <p:txBody>
          <a:bodyPr wrap="square" rtlCol="0">
            <a:spAutoFit/>
          </a:bodyPr>
          <a:lstStyle/>
          <a:p>
            <a:r>
              <a:rPr lang="en-GB" sz="1050" b="1" dirty="0" smtClean="0"/>
              <a:t>Talcott Parsons: </a:t>
            </a:r>
            <a:r>
              <a:rPr lang="en-GB" sz="1050" dirty="0" smtClean="0"/>
              <a:t>view of the sexual division of labour</a:t>
            </a:r>
          </a:p>
          <a:p>
            <a:r>
              <a:rPr lang="en-GB" sz="1050" dirty="0" smtClean="0"/>
              <a:t>Men and women are biologically suited to having different roles in the family as this suits their innate needs.</a:t>
            </a:r>
            <a:endParaRPr lang="en-GB" sz="1050" dirty="0"/>
          </a:p>
          <a:p>
            <a:endParaRPr lang="en-GB" sz="1050" b="1" dirty="0"/>
          </a:p>
          <a:p>
            <a:r>
              <a:rPr lang="en-GB" sz="1050" b="1" dirty="0" smtClean="0"/>
              <a:t>Different roles of men and women:</a:t>
            </a:r>
          </a:p>
          <a:p>
            <a:r>
              <a:rPr lang="en-GB" sz="1050" dirty="0" smtClean="0"/>
              <a:t>Men = instrumental, taking on the breadwinner role and providing for the family</a:t>
            </a:r>
            <a:endParaRPr lang="en-GB" sz="1050" dirty="0"/>
          </a:p>
          <a:p>
            <a:endParaRPr lang="en-GB" sz="1050" dirty="0" smtClean="0"/>
          </a:p>
          <a:p>
            <a:r>
              <a:rPr lang="en-GB" sz="1050" b="1" dirty="0" smtClean="0"/>
              <a:t>Warm bath theory:</a:t>
            </a:r>
          </a:p>
          <a:p>
            <a:r>
              <a:rPr lang="en-GB" sz="1050" dirty="0" smtClean="0"/>
              <a:t>Women, due to their naturally caring nature, provide a metaphorical ‘warm bath’ to their husbands by being warm, welcoming and helping to sooth his cares after a day at work.</a:t>
            </a:r>
            <a:endParaRPr lang="en-GB" sz="1050" dirty="0"/>
          </a:p>
          <a:p>
            <a:endParaRPr lang="en-GB" sz="1050" dirty="0" smtClean="0"/>
          </a:p>
          <a:p>
            <a:r>
              <a:rPr lang="en-GB" sz="1050" b="1" dirty="0" smtClean="0"/>
              <a:t>Problems with his view of gender roles:</a:t>
            </a:r>
          </a:p>
          <a:p>
            <a:r>
              <a:rPr lang="en-GB" sz="1050" dirty="0" smtClean="0"/>
              <a:t>- Oakley would argue it reinforces traditional stereotypes of men and women’s roles leading to canalisation and manipulation. </a:t>
            </a:r>
            <a:endParaRPr lang="en-GB" sz="1050" dirty="0"/>
          </a:p>
          <a:p>
            <a:pPr marL="171450" indent="-171450">
              <a:buFontTx/>
              <a:buChar char="-"/>
            </a:pPr>
            <a:r>
              <a:rPr lang="en-GB" sz="1050" dirty="0" smtClean="0"/>
              <a:t>It ignores the way in which these gender roles are socially constructed and reinforces sexism i.e. that women should stay at home because they have given birth.</a:t>
            </a:r>
          </a:p>
          <a:p>
            <a:pPr marL="171450" indent="-171450">
              <a:buFontTx/>
              <a:buChar char="-"/>
            </a:pPr>
            <a:r>
              <a:rPr lang="en-GB" sz="1050" dirty="0" smtClean="0"/>
              <a:t>Radical feminists would argue it ignores domestic violence and abuse against women</a:t>
            </a:r>
          </a:p>
        </p:txBody>
      </p:sp>
      <p:sp>
        <p:nvSpPr>
          <p:cNvPr id="9" name="TextBox 8"/>
          <p:cNvSpPr txBox="1"/>
          <p:nvPr/>
        </p:nvSpPr>
        <p:spPr>
          <a:xfrm>
            <a:off x="3217302" y="5804159"/>
            <a:ext cx="3106993" cy="900246"/>
          </a:xfrm>
          <a:prstGeom prst="rect">
            <a:avLst/>
          </a:prstGeom>
          <a:noFill/>
          <a:ln>
            <a:solidFill>
              <a:srgbClr val="00B050"/>
            </a:solidFill>
          </a:ln>
        </p:spPr>
        <p:txBody>
          <a:bodyPr wrap="square" rtlCol="0">
            <a:spAutoFit/>
          </a:bodyPr>
          <a:lstStyle/>
          <a:p>
            <a:r>
              <a:rPr lang="en-GB" sz="1050" b="1" dirty="0" smtClean="0"/>
              <a:t>Similarities of Murdock and Parsons:</a:t>
            </a:r>
            <a:endParaRPr lang="en-GB" sz="1050" b="1" dirty="0"/>
          </a:p>
          <a:p>
            <a:r>
              <a:rPr lang="en-GB" sz="1050" dirty="0" smtClean="0"/>
              <a:t>Both see primary socialisation as important</a:t>
            </a:r>
          </a:p>
          <a:p>
            <a:r>
              <a:rPr lang="en-GB" sz="1050" b="1" dirty="0" smtClean="0"/>
              <a:t>Differences of Murdock and Parsons:</a:t>
            </a:r>
          </a:p>
          <a:p>
            <a:r>
              <a:rPr lang="en-GB" sz="1050" dirty="0" smtClean="0"/>
              <a:t>Different views in the number of functions of the family and where the nuclear family came from </a:t>
            </a:r>
            <a:endParaRPr lang="en-GB" sz="1050" dirty="0"/>
          </a:p>
        </p:txBody>
      </p:sp>
      <p:sp>
        <p:nvSpPr>
          <p:cNvPr id="10" name="TextBox 9"/>
          <p:cNvSpPr txBox="1"/>
          <p:nvPr/>
        </p:nvSpPr>
        <p:spPr>
          <a:xfrm>
            <a:off x="53117" y="4346387"/>
            <a:ext cx="3138410" cy="1384995"/>
          </a:xfrm>
          <a:prstGeom prst="rect">
            <a:avLst/>
          </a:prstGeom>
          <a:noFill/>
          <a:ln>
            <a:solidFill>
              <a:srgbClr val="FF0000"/>
            </a:solidFill>
          </a:ln>
        </p:spPr>
        <p:txBody>
          <a:bodyPr wrap="square" rtlCol="0">
            <a:spAutoFit/>
          </a:bodyPr>
          <a:lstStyle/>
          <a:p>
            <a:r>
              <a:rPr lang="en-GB" sz="1050" dirty="0" smtClean="0"/>
              <a:t>Problems with Functionalism as a theory</a:t>
            </a:r>
          </a:p>
          <a:p>
            <a:pPr marL="171450" indent="-171450">
              <a:buFontTx/>
              <a:buChar char="-"/>
            </a:pPr>
            <a:r>
              <a:rPr lang="en-GB" sz="1050" dirty="0" smtClean="0"/>
              <a:t>Ignores family diversity and sees it as problematic</a:t>
            </a:r>
          </a:p>
          <a:p>
            <a:pPr marL="171450" indent="-171450">
              <a:buFontTx/>
              <a:buChar char="-"/>
            </a:pPr>
            <a:r>
              <a:rPr lang="en-GB" sz="1050" dirty="0" smtClean="0"/>
              <a:t>Overstates the positive nature of primary socialisation – what about abusive families. Marxists would argue children are socialised into a false class consciousness rather than a value consensus. </a:t>
            </a:r>
          </a:p>
          <a:p>
            <a:pPr marL="171450" indent="-171450">
              <a:buFontTx/>
              <a:buChar char="-"/>
            </a:pPr>
            <a:r>
              <a:rPr lang="en-GB" sz="1050" dirty="0" smtClean="0"/>
              <a:t>Has an overly optimistic view of the family. </a:t>
            </a:r>
          </a:p>
        </p:txBody>
      </p:sp>
      <p:sp>
        <p:nvSpPr>
          <p:cNvPr id="11" name="TextBox 10"/>
          <p:cNvSpPr txBox="1"/>
          <p:nvPr/>
        </p:nvSpPr>
        <p:spPr>
          <a:xfrm>
            <a:off x="6424252" y="5182595"/>
            <a:ext cx="2534803" cy="1384995"/>
          </a:xfrm>
          <a:prstGeom prst="rect">
            <a:avLst/>
          </a:prstGeom>
          <a:noFill/>
          <a:ln>
            <a:solidFill>
              <a:srgbClr val="FFC000"/>
            </a:solidFill>
          </a:ln>
        </p:spPr>
        <p:txBody>
          <a:bodyPr wrap="square" rtlCol="0">
            <a:spAutoFit/>
          </a:bodyPr>
          <a:lstStyle/>
          <a:p>
            <a:r>
              <a:rPr lang="en-GB" sz="1050" b="1" dirty="0" smtClean="0"/>
              <a:t>Primary socialisation:</a:t>
            </a:r>
          </a:p>
          <a:p>
            <a:r>
              <a:rPr lang="en-GB" sz="1050" dirty="0" err="1" smtClean="0"/>
              <a:t>Socialisaiton</a:t>
            </a:r>
            <a:r>
              <a:rPr lang="en-GB" sz="1050" dirty="0" smtClean="0"/>
              <a:t> into the accepted norms and values in society.</a:t>
            </a:r>
          </a:p>
          <a:p>
            <a:r>
              <a:rPr lang="en-GB" sz="1050" b="1" dirty="0" smtClean="0"/>
              <a:t>Organic analogy:</a:t>
            </a:r>
          </a:p>
          <a:p>
            <a:r>
              <a:rPr lang="en-GB" sz="1050" dirty="0" smtClean="0"/>
              <a:t>Society works like a body – the family is like the heart</a:t>
            </a:r>
          </a:p>
          <a:p>
            <a:r>
              <a:rPr lang="en-GB" sz="1050" b="1" dirty="0" smtClean="0"/>
              <a:t>Value consensus:</a:t>
            </a:r>
          </a:p>
          <a:p>
            <a:r>
              <a:rPr lang="en-GB" sz="1050" dirty="0" smtClean="0"/>
              <a:t>Agreed beliefs and attitudes in society</a:t>
            </a:r>
          </a:p>
        </p:txBody>
      </p:sp>
    </p:spTree>
    <p:extLst>
      <p:ext uri="{BB962C8B-B14F-4D97-AF65-F5344CB8AC3E}">
        <p14:creationId xmlns:p14="http://schemas.microsoft.com/office/powerpoint/2010/main" val="2949040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82912" y="47067"/>
            <a:ext cx="3154277" cy="276999"/>
          </a:xfrm>
          <a:prstGeom prst="rect">
            <a:avLst/>
          </a:prstGeom>
          <a:solidFill>
            <a:schemeClr val="bg1"/>
          </a:solidFill>
          <a:ln>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SUMMARY OF </a:t>
            </a:r>
            <a:r>
              <a:rPr kumimoji="0" lang="en-GB" sz="1200" b="1" i="0" u="none" strike="noStrike" kern="1200" cap="none" spc="0" normalizeH="0" baseline="0" noProof="0" dirty="0" smtClean="0">
                <a:ln>
                  <a:noFill/>
                </a:ln>
                <a:solidFill>
                  <a:prstClr val="black"/>
                </a:solidFill>
                <a:effectLst/>
                <a:uLnTx/>
                <a:uFillTx/>
                <a:latin typeface="Calibri" panose="020F0502020204030204"/>
                <a:ea typeface="+mn-ea"/>
                <a:cs typeface="+mn-cs"/>
              </a:rPr>
              <a:t>MARXIST </a:t>
            </a:r>
            <a:r>
              <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rPr>
              <a:t>VIEWS OF THE FAMILY</a:t>
            </a:r>
          </a:p>
        </p:txBody>
      </p:sp>
      <p:sp>
        <p:nvSpPr>
          <p:cNvPr id="6" name="TextBox 5"/>
          <p:cNvSpPr txBox="1"/>
          <p:nvPr/>
        </p:nvSpPr>
        <p:spPr>
          <a:xfrm>
            <a:off x="74140" y="346498"/>
            <a:ext cx="3106993" cy="3462486"/>
          </a:xfrm>
          <a:prstGeom prst="rect">
            <a:avLst/>
          </a:prstGeom>
          <a:noFill/>
          <a:ln w="12700">
            <a:solidFill>
              <a:srgbClr val="7030A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Calibri" panose="020F0502020204030204"/>
                <a:ea typeface="+mn-ea"/>
                <a:cs typeface="+mn-cs"/>
              </a:rPr>
              <a:t>KARL MARX: </a:t>
            </a:r>
            <a:r>
              <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rPr>
              <a:t>view of how society works (base/superstructure, relationship of Bourgeoisie and Proletariat)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50" dirty="0">
              <a:solidFill>
                <a:prstClr val="black"/>
              </a:solidFill>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rPr>
              <a:t>The Bourgeoisie</a:t>
            </a:r>
            <a:r>
              <a:rPr kumimoji="0" lang="en-GB" sz="1050" b="0" i="0" u="none" strike="noStrike" kern="1200" cap="none" spc="0" normalizeH="0" noProof="0" dirty="0" smtClean="0">
                <a:ln>
                  <a:noFill/>
                </a:ln>
                <a:solidFill>
                  <a:prstClr val="black"/>
                </a:solidFill>
                <a:effectLst/>
                <a:uLnTx/>
                <a:uFillTx/>
                <a:latin typeface="Calibri" panose="020F0502020204030204"/>
                <a:ea typeface="+mn-ea"/>
                <a:cs typeface="+mn-cs"/>
              </a:rPr>
              <a:t> own the means of production (factories, businesses </a:t>
            </a:r>
            <a:r>
              <a:rPr kumimoji="0" lang="en-GB" sz="1050" b="0" i="0" u="none" strike="noStrike" kern="1200" cap="none" spc="0" normalizeH="0" noProof="0" dirty="0" err="1" smtClean="0">
                <a:ln>
                  <a:noFill/>
                </a:ln>
                <a:solidFill>
                  <a:prstClr val="black"/>
                </a:solidFill>
                <a:effectLst/>
                <a:uLnTx/>
                <a:uFillTx/>
                <a:latin typeface="Calibri" panose="020F0502020204030204"/>
                <a:ea typeface="+mn-ea"/>
                <a:cs typeface="+mn-cs"/>
              </a:rPr>
              <a:t>etc</a:t>
            </a:r>
            <a:r>
              <a:rPr kumimoji="0" lang="en-GB" sz="1050" b="0" i="0" u="none" strike="noStrike" kern="1200" cap="none" spc="0" normalizeH="0" noProof="0" dirty="0" smtClean="0">
                <a:ln>
                  <a:noFill/>
                </a:ln>
                <a:solidFill>
                  <a:prstClr val="black"/>
                </a:solidFill>
                <a:effectLst/>
                <a:uLnTx/>
                <a:uFillTx/>
                <a:latin typeface="Calibri" panose="020F0502020204030204"/>
                <a:ea typeface="+mn-ea"/>
                <a:cs typeface="+mn-cs"/>
              </a:rPr>
              <a:t>). They exploit the proletariat for their labour. The proletariat are kept in their place through the use of ideology (ideas that capitalism is ok) in institutions like the family.</a:t>
            </a:r>
            <a:endPar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p:txBody>
      </p:sp>
      <p:sp>
        <p:nvSpPr>
          <p:cNvPr id="7" name="TextBox 6"/>
          <p:cNvSpPr txBox="1"/>
          <p:nvPr/>
        </p:nvSpPr>
        <p:spPr>
          <a:xfrm>
            <a:off x="3260135" y="432623"/>
            <a:ext cx="2942958" cy="4762842"/>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Calibri" panose="020F0502020204030204"/>
                <a:ea typeface="+mn-ea"/>
                <a:cs typeface="+mn-cs"/>
              </a:rPr>
              <a:t>FRIEDRICH ENGELS: </a:t>
            </a:r>
            <a:r>
              <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rPr>
              <a:t>the nuclear family emerged with capitalism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rPr>
              <a:t>Before the emergence</a:t>
            </a:r>
            <a:r>
              <a:rPr kumimoji="0" lang="en-GB" sz="1000" b="0" i="0" u="none" strike="noStrike" kern="1200" cap="none" spc="0" normalizeH="0" noProof="0" dirty="0" smtClean="0">
                <a:ln>
                  <a:noFill/>
                </a:ln>
                <a:solidFill>
                  <a:prstClr val="black"/>
                </a:solidFill>
                <a:effectLst/>
                <a:uLnTx/>
                <a:uFillTx/>
                <a:latin typeface="Calibri" panose="020F0502020204030204"/>
                <a:ea typeface="+mn-ea"/>
                <a:cs typeface="+mn-cs"/>
              </a:rPr>
              <a:t> of capitalism  people lived in a form of primitive communism where belongings and wealth were collectively owned. The need for a nuclear family was not necessary.</a:t>
            </a:r>
            <a:endPar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Calibri" panose="020F0502020204030204"/>
                <a:ea typeface="+mn-ea"/>
                <a:cs typeface="+mn-cs"/>
              </a:rPr>
              <a:t>The modern nuclear family helps to solve the problem of inheritance: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rPr>
              <a:t>Capitalism creates private property</a:t>
            </a:r>
            <a:r>
              <a:rPr kumimoji="0" lang="en-GB" sz="1000" b="0" i="0" u="none" strike="noStrike" kern="1200" cap="none" spc="0" normalizeH="0" noProof="0" dirty="0" smtClean="0">
                <a:ln>
                  <a:noFill/>
                </a:ln>
                <a:solidFill>
                  <a:prstClr val="black"/>
                </a:solidFill>
                <a:effectLst/>
                <a:uLnTx/>
                <a:uFillTx/>
                <a:latin typeface="Calibri" panose="020F0502020204030204"/>
                <a:ea typeface="+mn-ea"/>
                <a:cs typeface="+mn-cs"/>
              </a:rPr>
              <a:t> – people and families wish to protect their own interests. A monogamous family allows for men to know who their wealth will be passed to (typically the eldest male heir). This reproduces inequality in wider society. He regarded the position of women as equivalent to ‘glorified prostitutes’.  He can                                                                                                                                                                                                                     </a:t>
            </a:r>
            <a:endPar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Calibri" panose="020F0502020204030204"/>
                <a:ea typeface="+mn-ea"/>
                <a:cs typeface="+mn-cs"/>
              </a:rPr>
              <a:t>Problems with his view:</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rPr>
              <a:t>&gt; Patriarchy</a:t>
            </a:r>
            <a:r>
              <a:rPr kumimoji="0" lang="en-GB" sz="1050" b="0" i="0" u="none" strike="noStrike" kern="1200" cap="none" spc="0" normalizeH="0" noProof="0" dirty="0" smtClean="0">
                <a:ln>
                  <a:noFill/>
                </a:ln>
                <a:solidFill>
                  <a:prstClr val="black"/>
                </a:solidFill>
                <a:effectLst/>
                <a:uLnTx/>
                <a:uFillTx/>
                <a:latin typeface="Calibri" panose="020F0502020204030204"/>
                <a:ea typeface="+mn-ea"/>
                <a:cs typeface="+mn-cs"/>
              </a:rPr>
              <a:t> predated capitalism</a:t>
            </a: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rPr>
              <a:t>&gt;  Too deterministic –</a:t>
            </a:r>
            <a:r>
              <a:rPr kumimoji="0" lang="en-GB" sz="1050" b="0" i="0" u="none" strike="noStrike" kern="1200" cap="none" spc="0" normalizeH="0" noProof="0" dirty="0" smtClean="0">
                <a:ln>
                  <a:noFill/>
                </a:ln>
                <a:solidFill>
                  <a:prstClr val="black"/>
                </a:solidFill>
                <a:effectLst/>
                <a:uLnTx/>
                <a:uFillTx/>
                <a:latin typeface="Calibri" panose="020F0502020204030204"/>
                <a:ea typeface="+mn-ea"/>
                <a:cs typeface="+mn-cs"/>
              </a:rPr>
              <a:t> sees capitalism as the cause for all social problems. </a:t>
            </a:r>
            <a:endPar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p:cNvSpPr txBox="1"/>
          <p:nvPr/>
        </p:nvSpPr>
        <p:spPr>
          <a:xfrm>
            <a:off x="6281465" y="422791"/>
            <a:ext cx="2804870" cy="4593565"/>
          </a:xfrm>
          <a:prstGeom prst="rect">
            <a:avLst/>
          </a:prstGeom>
          <a:ln/>
        </p:spPr>
        <p:style>
          <a:lnRef idx="2">
            <a:schemeClr val="accent6"/>
          </a:lnRef>
          <a:fillRef idx="1">
            <a:schemeClr val="lt1"/>
          </a:fillRef>
          <a:effectRef idx="0">
            <a:schemeClr val="accent6"/>
          </a:effectRef>
          <a:fontRef idx="minor">
            <a:schemeClr val="dk1"/>
          </a:fontRef>
        </p:style>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Calibri" panose="020F0502020204030204"/>
                <a:ea typeface="+mn-ea"/>
                <a:cs typeface="+mn-cs"/>
              </a:rPr>
              <a:t>ELI ZARETSKY: </a:t>
            </a:r>
            <a:r>
              <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rPr>
              <a:t>the family is a safe haven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rPr>
              <a:t>The family provides a place</a:t>
            </a:r>
            <a:r>
              <a:rPr kumimoji="0" lang="en-GB" sz="1000" b="0" i="0" u="none" strike="noStrike" kern="1200" cap="none" spc="0" normalizeH="0" noProof="0" dirty="0" smtClean="0">
                <a:ln>
                  <a:noFill/>
                </a:ln>
                <a:solidFill>
                  <a:prstClr val="black"/>
                </a:solidFill>
                <a:effectLst/>
                <a:uLnTx/>
                <a:uFillTx/>
                <a:latin typeface="Calibri" panose="020F0502020204030204"/>
                <a:ea typeface="+mn-ea"/>
                <a:cs typeface="+mn-cs"/>
              </a:rPr>
              <a:t> where men can take their frustrations out which they experience at work. It acts as a safe haven from the pressures of capitalism and work.</a:t>
            </a:r>
            <a:endPar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Calibri" panose="020F0502020204030204"/>
                <a:ea typeface="+mn-ea"/>
                <a:cs typeface="+mn-cs"/>
              </a:rPr>
              <a:t>How the family supports capitalism: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rPr>
              <a:t>The family acts as a unit of consumption – buying items from big companies</a:t>
            </a:r>
            <a:r>
              <a:rPr kumimoji="0" lang="en-GB" sz="1000" b="0" i="0" u="none" strike="noStrike" kern="1200" cap="none" spc="0" normalizeH="0" noProof="0" dirty="0" smtClean="0">
                <a:ln>
                  <a:noFill/>
                </a:ln>
                <a:solidFill>
                  <a:prstClr val="black"/>
                </a:solidFill>
                <a:effectLst/>
                <a:uLnTx/>
                <a:uFillTx/>
                <a:latin typeface="Calibri" panose="020F0502020204030204"/>
                <a:ea typeface="+mn-ea"/>
                <a:cs typeface="+mn-cs"/>
              </a:rPr>
              <a:t> that it needs to survive i.e. food, clothing etc. Men work and pay taxes. Women are a source of unpaid labour. </a:t>
            </a:r>
            <a:endPar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Calibri" panose="020F0502020204030204"/>
                <a:ea typeface="+mn-ea"/>
                <a:cs typeface="+mn-cs"/>
              </a:rPr>
              <a:t>View of the role of men and women: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rPr>
              <a:t>Women help to socialise children into</a:t>
            </a:r>
            <a:r>
              <a:rPr kumimoji="0" lang="en-GB" sz="1000" b="0" i="0" u="none" strike="noStrike" kern="1200" cap="none" spc="0" normalizeH="0" noProof="0" dirty="0" smtClean="0">
                <a:ln>
                  <a:noFill/>
                </a:ln>
                <a:solidFill>
                  <a:prstClr val="black"/>
                </a:solidFill>
                <a:effectLst/>
                <a:uLnTx/>
                <a:uFillTx/>
                <a:latin typeface="Calibri" panose="020F0502020204030204"/>
                <a:ea typeface="+mn-ea"/>
                <a:cs typeface="+mn-cs"/>
              </a:rPr>
              <a:t> a false class consciousness. Men and women hold different roles – these help to prop up the nature of capitalism. </a:t>
            </a:r>
            <a:r>
              <a:rPr lang="en-GB" sz="1000" dirty="0" smtClean="0">
                <a:solidFill>
                  <a:prstClr val="black"/>
                </a:solidFill>
                <a:latin typeface="Calibri" panose="020F0502020204030204"/>
              </a:rPr>
              <a:t>Men take their frustrations about their jobs out on their wives.</a:t>
            </a:r>
            <a:endPar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Calibri" panose="020F0502020204030204"/>
                <a:ea typeface="+mn-ea"/>
                <a:cs typeface="+mn-cs"/>
              </a:rPr>
              <a:t>Problems with his view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050" noProof="0" dirty="0" smtClean="0">
                <a:solidFill>
                  <a:prstClr val="black"/>
                </a:solidFill>
                <a:latin typeface="Calibri" panose="020F0502020204030204"/>
              </a:rPr>
              <a:t>&gt; </a:t>
            </a:r>
            <a:r>
              <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rPr>
              <a:t>Outdated</a:t>
            </a:r>
            <a:r>
              <a:rPr kumimoji="0" lang="en-GB" sz="1050" b="0" i="0" u="none" strike="noStrike" kern="1200" cap="none" spc="0" normalizeH="0" noProof="0" dirty="0" smtClean="0">
                <a:ln>
                  <a:noFill/>
                </a:ln>
                <a:solidFill>
                  <a:prstClr val="black"/>
                </a:solidFill>
                <a:effectLst/>
                <a:uLnTx/>
                <a:uFillTx/>
                <a:latin typeface="Calibri" panose="020F0502020204030204"/>
                <a:ea typeface="+mn-ea"/>
                <a:cs typeface="+mn-cs"/>
              </a:rPr>
              <a:t> – there is greater choice in relationships today. </a:t>
            </a:r>
            <a:endPar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rPr>
              <a:t>Both men</a:t>
            </a:r>
            <a:r>
              <a:rPr kumimoji="0" lang="en-GB" sz="1050" b="0" i="0" u="none" strike="noStrike" kern="1200" cap="none" spc="0" normalizeH="0" noProof="0" dirty="0" smtClean="0">
                <a:ln>
                  <a:noFill/>
                </a:ln>
                <a:solidFill>
                  <a:prstClr val="black"/>
                </a:solidFill>
                <a:effectLst/>
                <a:uLnTx/>
                <a:uFillTx/>
                <a:latin typeface="Calibri" panose="020F0502020204030204"/>
                <a:ea typeface="+mn-ea"/>
                <a:cs typeface="+mn-cs"/>
              </a:rPr>
              <a:t> and women now work.</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en-GB" sz="1050" baseline="0" dirty="0" smtClean="0">
                <a:solidFill>
                  <a:prstClr val="black"/>
                </a:solidFill>
                <a:latin typeface="Calibri" panose="020F0502020204030204"/>
              </a:rPr>
              <a:t>Ignores</a:t>
            </a:r>
            <a:r>
              <a:rPr lang="en-GB" sz="1050" dirty="0" smtClean="0">
                <a:solidFill>
                  <a:prstClr val="black"/>
                </a:solidFill>
                <a:latin typeface="Calibri" panose="020F0502020204030204"/>
              </a:rPr>
              <a:t> the dark side of the family</a:t>
            </a:r>
            <a:endPar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p:txBody>
      </p:sp>
      <p:sp>
        <p:nvSpPr>
          <p:cNvPr id="9" name="TextBox 8"/>
          <p:cNvSpPr txBox="1"/>
          <p:nvPr/>
        </p:nvSpPr>
        <p:spPr>
          <a:xfrm>
            <a:off x="74140" y="3863848"/>
            <a:ext cx="3106993" cy="1369606"/>
          </a:xfrm>
          <a:prstGeom prst="rect">
            <a:avLst/>
          </a:prstGeom>
          <a:noFill/>
          <a:ln w="12700">
            <a:solidFill>
              <a:srgbClr val="00B05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smtClean="0">
                <a:ln>
                  <a:noFill/>
                </a:ln>
                <a:solidFill>
                  <a:prstClr val="black"/>
                </a:solidFill>
                <a:effectLst/>
                <a:uLnTx/>
                <a:uFillTx/>
                <a:latin typeface="Calibri" panose="020F0502020204030204"/>
                <a:ea typeface="+mn-ea"/>
                <a:cs typeface="+mn-cs"/>
              </a:rPr>
              <a:t>LOUIS ALTHUSSER</a:t>
            </a:r>
            <a:r>
              <a:rPr kumimoji="0" lang="en-GB" sz="1000" b="0" i="0" u="none" strike="noStrike" kern="1200" cap="none" spc="0" normalizeH="0" baseline="0" noProof="0" dirty="0" smtClean="0">
                <a:ln>
                  <a:noFill/>
                </a:ln>
                <a:solidFill>
                  <a:prstClr val="black"/>
                </a:solidFill>
                <a:effectLst/>
                <a:uLnTx/>
                <a:uFillTx/>
                <a:latin typeface="Calibri" panose="020F0502020204030204"/>
                <a:ea typeface="+mn-ea"/>
                <a:cs typeface="+mn-cs"/>
              </a:rPr>
              <a:t>: role of the family as part of the Ideological State Apparatus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rPr>
              <a:t>Family socialises children</a:t>
            </a:r>
            <a:r>
              <a:rPr kumimoji="0" lang="en-GB" sz="1050" b="0" i="0" u="none" strike="noStrike" kern="1200" cap="none" spc="0" normalizeH="0" noProof="0" dirty="0" smtClean="0">
                <a:ln>
                  <a:noFill/>
                </a:ln>
                <a:solidFill>
                  <a:prstClr val="black"/>
                </a:solidFill>
                <a:effectLst/>
                <a:uLnTx/>
                <a:uFillTx/>
                <a:latin typeface="Calibri" panose="020F0502020204030204"/>
                <a:ea typeface="+mn-ea"/>
                <a:cs typeface="+mn-cs"/>
              </a:rPr>
              <a:t> into a false class consciousness as part of its role as an ideological state apparatus. This makes children accept their place in the hierarchy of society without challenging it. </a:t>
            </a:r>
            <a:endParaRPr kumimoji="0" lang="en-GB" sz="105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p:txBody>
      </p:sp>
      <p:sp>
        <p:nvSpPr>
          <p:cNvPr id="10" name="TextBox 9"/>
          <p:cNvSpPr txBox="1"/>
          <p:nvPr/>
        </p:nvSpPr>
        <p:spPr>
          <a:xfrm>
            <a:off x="74140" y="5272102"/>
            <a:ext cx="4662615" cy="1546577"/>
          </a:xfrm>
          <a:prstGeom prst="rect">
            <a:avLst/>
          </a:prstGeom>
          <a:noFill/>
          <a:ln>
            <a:solidFill>
              <a:srgbClr val="FF0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50" b="0" i="0" u="none" strike="noStrike" kern="1200" cap="none" spc="0" normalizeH="0" baseline="0" noProof="0" dirty="0" smtClean="0">
                <a:ln>
                  <a:noFill/>
                </a:ln>
                <a:solidFill>
                  <a:prstClr val="black"/>
                </a:solidFill>
                <a:effectLst/>
                <a:uLnTx/>
                <a:uFillTx/>
                <a:latin typeface="Calibri" panose="020F0502020204030204"/>
              </a:rPr>
              <a:t>Problems with Marxism as a theory:</a:t>
            </a:r>
          </a:p>
          <a:p>
            <a:pPr lvl="0">
              <a:defRPr/>
            </a:pPr>
            <a:r>
              <a:rPr lang="en-GB" sz="1050" dirty="0">
                <a:solidFill>
                  <a:prstClr val="black"/>
                </a:solidFill>
              </a:rPr>
              <a:t>• Too deterministic </a:t>
            </a:r>
            <a:r>
              <a:rPr lang="en-GB" sz="1050" dirty="0" smtClean="0">
                <a:solidFill>
                  <a:prstClr val="black"/>
                </a:solidFill>
              </a:rPr>
              <a:t>- it </a:t>
            </a:r>
            <a:r>
              <a:rPr lang="en-GB" sz="1050" dirty="0">
                <a:solidFill>
                  <a:prstClr val="black"/>
                </a:solidFill>
              </a:rPr>
              <a:t>assumes people </a:t>
            </a:r>
            <a:r>
              <a:rPr lang="en-GB" sz="1050" dirty="0" smtClean="0">
                <a:solidFill>
                  <a:prstClr val="black"/>
                </a:solidFill>
              </a:rPr>
              <a:t>passively </a:t>
            </a:r>
            <a:r>
              <a:rPr lang="en-GB" sz="1050" dirty="0">
                <a:solidFill>
                  <a:prstClr val="black"/>
                </a:solidFill>
              </a:rPr>
              <a:t>accept socialisation and family life, and that </a:t>
            </a:r>
            <a:r>
              <a:rPr lang="en-GB" sz="1050" dirty="0" smtClean="0">
                <a:solidFill>
                  <a:prstClr val="black"/>
                </a:solidFill>
              </a:rPr>
              <a:t>the </a:t>
            </a:r>
            <a:r>
              <a:rPr lang="en-GB" sz="1050" dirty="0">
                <a:solidFill>
                  <a:prstClr val="black"/>
                </a:solidFill>
              </a:rPr>
              <a:t>future is </a:t>
            </a:r>
            <a:r>
              <a:rPr lang="en-GB" sz="1050" dirty="0" smtClean="0">
                <a:solidFill>
                  <a:prstClr val="black"/>
                </a:solidFill>
              </a:rPr>
              <a:t>pre determined</a:t>
            </a:r>
            <a:r>
              <a:rPr lang="en-GB" sz="1050" dirty="0">
                <a:solidFill>
                  <a:prstClr val="black"/>
                </a:solidFill>
              </a:rPr>
              <a:t>. </a:t>
            </a:r>
          </a:p>
          <a:p>
            <a:pPr lvl="0">
              <a:defRPr/>
            </a:pPr>
            <a:r>
              <a:rPr lang="en-GB" sz="1050" dirty="0">
                <a:solidFill>
                  <a:prstClr val="black"/>
                </a:solidFill>
              </a:rPr>
              <a:t>• Ignores family diversity in capitalist society, and that many women now work full time as </a:t>
            </a:r>
            <a:r>
              <a:rPr lang="en-GB" sz="1050" dirty="0" smtClean="0">
                <a:solidFill>
                  <a:prstClr val="black"/>
                </a:solidFill>
              </a:rPr>
              <a:t>well </a:t>
            </a:r>
            <a:endParaRPr lang="en-GB" sz="1050" dirty="0">
              <a:solidFill>
                <a:prstClr val="black"/>
              </a:solidFill>
            </a:endParaRPr>
          </a:p>
          <a:p>
            <a:pPr lvl="0">
              <a:defRPr/>
            </a:pPr>
            <a:r>
              <a:rPr lang="en-GB" sz="1050" dirty="0">
                <a:solidFill>
                  <a:prstClr val="black"/>
                </a:solidFill>
              </a:rPr>
              <a:t>• Feminists argue that the Marxist focus on class ignores the inequalities </a:t>
            </a:r>
            <a:r>
              <a:rPr lang="en-GB" sz="1050" dirty="0" smtClean="0">
                <a:solidFill>
                  <a:prstClr val="black"/>
                </a:solidFill>
              </a:rPr>
              <a:t>between </a:t>
            </a:r>
            <a:r>
              <a:rPr lang="en-GB" sz="1050" dirty="0">
                <a:solidFill>
                  <a:prstClr val="black"/>
                </a:solidFill>
              </a:rPr>
              <a:t>men and </a:t>
            </a:r>
            <a:r>
              <a:rPr lang="en-GB" sz="1050" dirty="0" smtClean="0">
                <a:solidFill>
                  <a:prstClr val="black"/>
                </a:solidFill>
              </a:rPr>
              <a:t>women</a:t>
            </a:r>
            <a:r>
              <a:rPr lang="en-GB" sz="1050" dirty="0">
                <a:solidFill>
                  <a:prstClr val="black"/>
                </a:solidFill>
              </a:rPr>
              <a:t>, which is the real source of female oppression. </a:t>
            </a:r>
          </a:p>
          <a:p>
            <a:pPr lvl="0">
              <a:defRPr/>
            </a:pPr>
            <a:r>
              <a:rPr lang="en-GB" sz="1050" dirty="0">
                <a:solidFill>
                  <a:prstClr val="black"/>
                </a:solidFill>
              </a:rPr>
              <a:t>• Marxism ignore the benefits of nuclear family e.g. both parents support the children </a:t>
            </a:r>
            <a:endParaRPr kumimoji="0" lang="en-GB" sz="1050" b="0" i="0" u="none" strike="noStrike" kern="1200" cap="none" spc="0" normalizeH="0" baseline="0" noProof="0" dirty="0">
              <a:ln>
                <a:noFill/>
              </a:ln>
              <a:solidFill>
                <a:prstClr val="black"/>
              </a:solidFill>
              <a:effectLst/>
              <a:uLnTx/>
              <a:uFillTx/>
              <a:latin typeface="Calibri" panose="020F0502020204030204"/>
            </a:endParaRPr>
          </a:p>
        </p:txBody>
      </p:sp>
      <p:sp>
        <p:nvSpPr>
          <p:cNvPr id="11" name="TextBox 10"/>
          <p:cNvSpPr txBox="1"/>
          <p:nvPr/>
        </p:nvSpPr>
        <p:spPr>
          <a:xfrm>
            <a:off x="6936389" y="5225736"/>
            <a:ext cx="2149946" cy="1615827"/>
          </a:xfrm>
          <a:prstGeom prst="rect">
            <a:avLst/>
          </a:prstGeom>
          <a:noFill/>
          <a:ln>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rPr>
              <a:t>Bourgeoisie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rPr>
              <a:t>Proletariat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rPr>
              <a:t>Ideological state apparatus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rPr>
              <a:t>Repressive state apparatus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p:txBody>
      </p:sp>
      <p:sp>
        <p:nvSpPr>
          <p:cNvPr id="12" name="TextBox 11"/>
          <p:cNvSpPr txBox="1"/>
          <p:nvPr/>
        </p:nvSpPr>
        <p:spPr>
          <a:xfrm>
            <a:off x="4829497" y="5225735"/>
            <a:ext cx="2094423" cy="1615827"/>
          </a:xfrm>
          <a:prstGeom prst="rect">
            <a:avLst/>
          </a:prstGeom>
          <a:noFill/>
          <a:ln>
            <a:solidFill>
              <a:srgbClr val="FFC00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rPr>
              <a:t>Capitalism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rPr>
              <a:t>False class consciousness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rPr>
              <a:t>Conflict structuralism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rPr>
              <a:t>	</a:t>
            </a:r>
            <a:endParaRPr kumimoji="0" lang="en-GB" sz="9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rPr>
              <a:t>Alienation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p:txBody>
      </p:sp>
      <p:pic>
        <p:nvPicPr>
          <p:cNvPr id="2" name="Picture 1"/>
          <p:cNvPicPr>
            <a:picLocks noChangeAspect="1"/>
          </p:cNvPicPr>
          <p:nvPr/>
        </p:nvPicPr>
        <p:blipFill rotWithShape="1">
          <a:blip r:embed="rId2"/>
          <a:srcRect b="9869"/>
          <a:stretch/>
        </p:blipFill>
        <p:spPr>
          <a:xfrm>
            <a:off x="765544" y="850980"/>
            <a:ext cx="2217368" cy="1998528"/>
          </a:xfrm>
          <a:prstGeom prst="rect">
            <a:avLst/>
          </a:prstGeom>
        </p:spPr>
      </p:pic>
    </p:spTree>
    <p:extLst>
      <p:ext uri="{BB962C8B-B14F-4D97-AF65-F5344CB8AC3E}">
        <p14:creationId xmlns:p14="http://schemas.microsoft.com/office/powerpoint/2010/main" val="3140260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63789" y="0"/>
            <a:ext cx="2498440" cy="338554"/>
          </a:xfrm>
          <a:prstGeom prst="rect">
            <a:avLst/>
          </a:prstGeom>
        </p:spPr>
        <p:style>
          <a:lnRef idx="2">
            <a:schemeClr val="accent1"/>
          </a:lnRef>
          <a:fillRef idx="1">
            <a:schemeClr val="lt1"/>
          </a:fillRef>
          <a:effectRef idx="0">
            <a:schemeClr val="accent1"/>
          </a:effectRef>
          <a:fontRef idx="minor">
            <a:schemeClr val="dk1"/>
          </a:fontRef>
        </p:style>
        <p:txBody>
          <a:bodyPr wrap="non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w="0"/>
                <a:solidFill>
                  <a:srgbClr val="7030A0"/>
                </a:solidFill>
                <a:effectLst>
                  <a:outerShdw blurRad="38100" dist="25400" dir="5400000" algn="ctr" rotWithShape="0">
                    <a:srgbClr val="6E747A">
                      <a:alpha val="43000"/>
                    </a:srgbClr>
                  </a:outerShdw>
                </a:effectLst>
                <a:uLnTx/>
                <a:uFillTx/>
                <a:latin typeface="Calibri" panose="020F0502020204030204"/>
                <a:ea typeface="+mn-ea"/>
                <a:cs typeface="+mn-cs"/>
              </a:rPr>
              <a:t>Feminist views of the family</a:t>
            </a:r>
          </a:p>
        </p:txBody>
      </p:sp>
      <p:sp>
        <p:nvSpPr>
          <p:cNvPr id="5" name="TextBox 4"/>
          <p:cNvSpPr txBox="1"/>
          <p:nvPr/>
        </p:nvSpPr>
        <p:spPr>
          <a:xfrm>
            <a:off x="0" y="112412"/>
            <a:ext cx="2480186" cy="3908762"/>
          </a:xfrm>
          <a:prstGeom prst="rect">
            <a:avLst/>
          </a:prstGeom>
          <a:noFill/>
          <a:ln>
            <a:solidFill>
              <a:srgbClr val="FF66CC"/>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smtClean="0">
                <a:ln>
                  <a:noFill/>
                </a:ln>
                <a:solidFill>
                  <a:prstClr val="black"/>
                </a:solidFill>
                <a:effectLst/>
                <a:uLnTx/>
                <a:uFillTx/>
                <a:latin typeface="Calibri" panose="020F0502020204030204"/>
                <a:ea typeface="+mn-ea"/>
                <a:cs typeface="+mn-cs"/>
              </a:rPr>
              <a:t>Key concepts: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rPr>
              <a:t>Patriarchy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rPr>
              <a:t>Domestic labour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rPr>
              <a:t>Emotional labour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rPr>
              <a:t>Economic dependency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rPr>
              <a:t>Conjugal roles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rPr>
              <a:t>Equal Pay Act 1970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rPr>
              <a:t>Sex Discrimination Act 1975</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rPr>
              <a:t>Equality Act 2010</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rPr>
              <a:t>Manipulation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0" i="0" u="none" strike="noStrike" kern="1200" cap="none" spc="0" normalizeH="0" baseline="0" noProof="0" dirty="0" smtClean="0">
                <a:ln>
                  <a:noFill/>
                </a:ln>
                <a:solidFill>
                  <a:prstClr val="black"/>
                </a:solidFill>
                <a:effectLst/>
                <a:uLnTx/>
                <a:uFillTx/>
                <a:latin typeface="Calibri" panose="020F0502020204030204"/>
                <a:ea typeface="+mn-ea"/>
                <a:cs typeface="+mn-cs"/>
              </a:rPr>
              <a:t>Canalisation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extBox 6"/>
          <p:cNvSpPr txBox="1"/>
          <p:nvPr/>
        </p:nvSpPr>
        <p:spPr>
          <a:xfrm>
            <a:off x="2558845" y="377881"/>
            <a:ext cx="2642419" cy="3554819"/>
          </a:xfrm>
          <a:prstGeom prst="rect">
            <a:avLst/>
          </a:prstGeom>
          <a:noFill/>
          <a:ln>
            <a:solidFill>
              <a:srgbClr val="FF00FF"/>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smtClean="0">
                <a:ln>
                  <a:noFill/>
                </a:ln>
                <a:solidFill>
                  <a:prstClr val="black"/>
                </a:solidFill>
                <a:effectLst/>
                <a:uLnTx/>
                <a:uFillTx/>
                <a:latin typeface="Calibri" panose="020F0502020204030204"/>
              </a:rPr>
              <a:t>Liberal feminism: view of the family and society</a:t>
            </a:r>
            <a:endParaRPr kumimoji="0" lang="en-GB" sz="900" b="0" i="0" u="none" strike="noStrike" kern="1200" cap="none" spc="0" normalizeH="0" baseline="0" noProof="0" dirty="0" smtClean="0">
              <a:ln>
                <a:noFill/>
              </a:ln>
              <a:solidFill>
                <a:prstClr val="black"/>
              </a:solidFill>
              <a:effectLst/>
              <a:uLnTx/>
              <a:uFillTx/>
              <a:latin typeface="Calibri" panose="020F0502020204030204"/>
            </a:endParaRPr>
          </a:p>
          <a:p>
            <a:pPr lvl="0"/>
            <a:r>
              <a:rPr lang="en-GB" sz="900" dirty="0">
                <a:solidFill>
                  <a:prstClr val="black"/>
                </a:solidFill>
              </a:rPr>
              <a:t>Patriarchy is maintained through socialisation - equality can be overcome with reform e.g. legal changes</a:t>
            </a:r>
          </a:p>
          <a:p>
            <a:pPr lvl="0"/>
            <a:r>
              <a:rPr lang="en-GB" sz="900" dirty="0">
                <a:solidFill>
                  <a:prstClr val="black"/>
                </a:solidFill>
              </a:rPr>
              <a:t>Recognise that women taking the main responsibility for childcare and housework can have an adverse effect on their power, career and health.</a:t>
            </a:r>
          </a:p>
          <a:p>
            <a:pPr lvl="0"/>
            <a:r>
              <a:rPr lang="en-GB" sz="900" dirty="0">
                <a:solidFill>
                  <a:prstClr val="black"/>
                </a:solidFill>
              </a:rPr>
              <a:t>Argue the best way to improve the position of women is through legal changes and social reform.</a:t>
            </a:r>
          </a:p>
          <a:p>
            <a:pPr lvl="0"/>
            <a:r>
              <a:rPr lang="en-GB" sz="900" dirty="0">
                <a:solidFill>
                  <a:prstClr val="black"/>
                </a:solidFill>
              </a:rPr>
              <a:t>Aim to establish equality of opportunity for women with men, and allow them to make choices between motherhood, career or both</a:t>
            </a:r>
            <a:r>
              <a:rPr lang="en-GB" sz="900" dirty="0" smtClean="0">
                <a:solidFill>
                  <a:prstClr val="black"/>
                </a:solidFill>
              </a:rPr>
              <a:t>.</a:t>
            </a:r>
            <a:endParaRPr kumimoji="0" lang="en-GB" sz="900" b="0" i="0" u="none" strike="noStrike" kern="1200" cap="none" spc="0" normalizeH="0" baseline="0" noProof="0" dirty="0" smtClean="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smtClean="0">
                <a:ln>
                  <a:noFill/>
                </a:ln>
                <a:solidFill>
                  <a:prstClr val="black"/>
                </a:solidFill>
                <a:effectLst/>
                <a:uLnTx/>
                <a:uFillTx/>
                <a:latin typeface="Calibri" panose="020F0502020204030204"/>
              </a:rPr>
              <a:t>Ann Oakley: gender socialisation and the role of women in the family </a:t>
            </a:r>
          </a:p>
          <a:p>
            <a:pPr lvl="0"/>
            <a:r>
              <a:rPr lang="en-GB" sz="900" dirty="0">
                <a:solidFill>
                  <a:prstClr val="black"/>
                </a:solidFill>
              </a:rPr>
              <a:t>Gender socialisation, she argues leads to canalisation</a:t>
            </a:r>
          </a:p>
          <a:p>
            <a:pPr lvl="0"/>
            <a:r>
              <a:rPr lang="en-GB" sz="900" dirty="0">
                <a:solidFill>
                  <a:prstClr val="black"/>
                </a:solidFill>
              </a:rPr>
              <a:t> This is where children are channelled into different gender identities by their parents e.g. dressing girls in pink, and boys in blue, and through encouraging children to play with different types of toys</a:t>
            </a:r>
            <a:r>
              <a:rPr lang="en-GB" sz="900" dirty="0" smtClean="0">
                <a:solidFill>
                  <a:prstClr val="black"/>
                </a:solidFill>
              </a:rPr>
              <a:t>.</a:t>
            </a:r>
          </a:p>
          <a:p>
            <a:pPr lvl="0"/>
            <a:endParaRPr lang="en-GB" sz="900" dirty="0">
              <a:solidFill>
                <a:prstClr val="black"/>
              </a:solidFill>
            </a:endParaRPr>
          </a:p>
          <a:p>
            <a:pPr lvl="0"/>
            <a:r>
              <a:rPr lang="en-GB" sz="900" dirty="0">
                <a:solidFill>
                  <a:prstClr val="black"/>
                </a:solidFill>
              </a:rPr>
              <a:t>Parents manipulate their children by encouraging different types of activity e.g. boys can be boisterous but girls have to be sweet. </a:t>
            </a:r>
          </a:p>
        </p:txBody>
      </p:sp>
      <p:sp>
        <p:nvSpPr>
          <p:cNvPr id="8" name="TextBox 7"/>
          <p:cNvSpPr txBox="1"/>
          <p:nvPr/>
        </p:nvSpPr>
        <p:spPr>
          <a:xfrm>
            <a:off x="5279923" y="491387"/>
            <a:ext cx="3795251" cy="3416320"/>
          </a:xfrm>
          <a:prstGeom prst="rect">
            <a:avLst/>
          </a:prstGeom>
          <a:noFill/>
          <a:ln>
            <a:solidFill>
              <a:srgbClr val="FF0066"/>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smtClean="0">
                <a:ln>
                  <a:noFill/>
                </a:ln>
                <a:solidFill>
                  <a:prstClr val="black"/>
                </a:solidFill>
                <a:effectLst/>
                <a:uLnTx/>
                <a:uFillTx/>
                <a:latin typeface="Calibri" panose="020F0502020204030204"/>
              </a:rPr>
              <a:t>Marxist feminism: view of the family and society</a:t>
            </a:r>
            <a:endParaRPr kumimoji="0" lang="en-GB" sz="900" b="0" i="0" u="none" strike="noStrike" kern="1200" cap="none" spc="0" normalizeH="0" baseline="0" noProof="0" dirty="0" smtClean="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panose="020F0502020204030204"/>
            </a:endParaRPr>
          </a:p>
          <a:p>
            <a:pPr lvl="0"/>
            <a:r>
              <a:rPr lang="en-GB" sz="900" dirty="0" smtClean="0">
                <a:solidFill>
                  <a:prstClr val="black"/>
                </a:solidFill>
              </a:rPr>
              <a:t>See </a:t>
            </a:r>
            <a:r>
              <a:rPr lang="en-GB" sz="900" dirty="0">
                <a:solidFill>
                  <a:prstClr val="black"/>
                </a:solidFill>
              </a:rPr>
              <a:t>it’s current form as resulting from class inequalities in capitalist society. Women are doubly exploited in society, both as workers in an unequal, capitalist society, which pays them less on average for their labour. And for the burden they hold in the home</a:t>
            </a:r>
            <a:r>
              <a:rPr lang="en-GB" sz="900" dirty="0" smtClean="0">
                <a:solidFill>
                  <a:prstClr val="black"/>
                </a:solidFill>
              </a:rPr>
              <a:t>.</a:t>
            </a:r>
            <a:endParaRPr kumimoji="0" lang="en-GB" sz="900" b="0" i="0" u="none" strike="noStrike" kern="1200" cap="none" spc="0" normalizeH="0" baseline="0" noProof="0" dirty="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err="1" smtClean="0">
                <a:ln>
                  <a:noFill/>
                </a:ln>
                <a:solidFill>
                  <a:prstClr val="black"/>
                </a:solidFill>
                <a:effectLst/>
                <a:uLnTx/>
                <a:uFillTx/>
                <a:latin typeface="Calibri" panose="020F0502020204030204"/>
              </a:rPr>
              <a:t>Breughal</a:t>
            </a:r>
            <a:r>
              <a:rPr kumimoji="0" lang="en-GB" sz="900" b="1" i="0" u="none" strike="noStrike" kern="1200" cap="none" spc="0" normalizeH="0" baseline="0" noProof="0" dirty="0" smtClean="0">
                <a:ln>
                  <a:noFill/>
                </a:ln>
                <a:solidFill>
                  <a:prstClr val="black"/>
                </a:solidFill>
                <a:effectLst/>
                <a:uLnTx/>
                <a:uFillTx/>
                <a:latin typeface="Calibri" panose="020F0502020204030204"/>
              </a:rPr>
              <a:t>: women as a reserve army of labour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1" i="0" u="none" strike="noStrike" kern="1200" cap="none" spc="0" normalizeH="0" baseline="0" noProof="0" dirty="0">
              <a:ln>
                <a:noFill/>
              </a:ln>
              <a:solidFill>
                <a:prstClr val="black"/>
              </a:solidFill>
              <a:effectLst/>
              <a:uLnTx/>
              <a:uFillTx/>
              <a:latin typeface="Calibri" panose="020F0502020204030204"/>
            </a:endParaRPr>
          </a:p>
          <a:p>
            <a:pPr lvl="0"/>
            <a:r>
              <a:rPr lang="en-GB" sz="900" dirty="0">
                <a:solidFill>
                  <a:prstClr val="black"/>
                </a:solidFill>
              </a:rPr>
              <a:t>Women's unpaid domestic labour helps to maintain capitalist exploitation by reproducing the labour force at no cost to the employer. Women act as a RESERVE ARMY OF </a:t>
            </a:r>
            <a:r>
              <a:rPr lang="en-GB" sz="900" dirty="0" smtClean="0">
                <a:solidFill>
                  <a:prstClr val="black"/>
                </a:solidFill>
              </a:rPr>
              <a:t>LABOUR</a:t>
            </a:r>
            <a:r>
              <a:rPr lang="en-GB" sz="900" dirty="0">
                <a:solidFill>
                  <a:prstClr val="black"/>
                </a:solidFill>
              </a:rPr>
              <a:t> </a:t>
            </a:r>
            <a:r>
              <a:rPr lang="en-GB" sz="900" dirty="0" smtClean="0">
                <a:solidFill>
                  <a:prstClr val="black"/>
                </a:solidFill>
              </a:rPr>
              <a:t>– they are easy to hire and fire.</a:t>
            </a:r>
            <a:endParaRPr kumimoji="0" lang="en-GB" sz="900" b="1" i="0" u="none" strike="noStrike" kern="1200" cap="none" spc="0" normalizeH="0" baseline="0" noProof="0" dirty="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1" i="0" u="none" strike="noStrike" kern="1200" cap="none" spc="0" normalizeH="0" baseline="0" noProof="0" dirty="0" smtClean="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smtClean="0">
                <a:ln>
                  <a:noFill/>
                </a:ln>
                <a:solidFill>
                  <a:prstClr val="black"/>
                </a:solidFill>
                <a:effectLst/>
                <a:uLnTx/>
                <a:uFillTx/>
                <a:latin typeface="Calibri" panose="020F0502020204030204"/>
              </a:rPr>
              <a:t>Fran Ansley: ‘safety valve’</a:t>
            </a:r>
            <a:endParaRPr kumimoji="0" lang="en-GB" sz="900" b="1" i="0" u="none" strike="noStrike" kern="1200" cap="none" spc="0" normalizeH="0" baseline="0" noProof="0" dirty="0">
              <a:ln>
                <a:noFill/>
              </a:ln>
              <a:solidFill>
                <a:prstClr val="black"/>
              </a:solidFill>
              <a:effectLst/>
              <a:uLnTx/>
              <a:uFillTx/>
              <a:latin typeface="Calibri" panose="020F0502020204030204"/>
            </a:endParaRPr>
          </a:p>
          <a:p>
            <a:pPr lvl="0"/>
            <a:r>
              <a:rPr lang="en-GB" sz="900" dirty="0">
                <a:solidFill>
                  <a:prstClr val="black"/>
                </a:solidFill>
              </a:rPr>
              <a:t>Domestic labour provides the capitalist system with current workers (e.g. men) that are rested, fed and provided with a ‘safety valve’ in the home from the frustrations they feel at work. </a:t>
            </a:r>
          </a:p>
          <a:p>
            <a:pPr lvl="0"/>
            <a:r>
              <a:rPr lang="en-GB" sz="900" dirty="0" smtClean="0">
                <a:solidFill>
                  <a:prstClr val="black"/>
                </a:solidFill>
              </a:rPr>
              <a:t>Ansley </a:t>
            </a:r>
            <a:r>
              <a:rPr lang="en-GB" sz="900" dirty="0">
                <a:solidFill>
                  <a:prstClr val="black"/>
                </a:solidFill>
              </a:rPr>
              <a:t>says: “When wives play their traditional role as takers of shit, they often absorb their husbands’ legitimate anger and frustration at their own powerlessness.”</a:t>
            </a:r>
          </a:p>
          <a:p>
            <a:pPr lvl="0"/>
            <a:r>
              <a:rPr lang="en-GB" sz="900" dirty="0" smtClean="0">
                <a:solidFill>
                  <a:prstClr val="black"/>
                </a:solidFill>
              </a:rPr>
              <a:t>Women also care for children who they socialise into the dominant ideologies of capitalism- social inequality and the dominance of men over women. They teach their children that the inequalities of capitalism are just how it is, because they don’t know any better.</a:t>
            </a:r>
            <a:endParaRPr kumimoji="0" lang="en-GB" sz="900" b="1" i="0" u="none" strike="noStrike" kern="1200" cap="none" spc="0" normalizeH="0" baseline="0" noProof="0" dirty="0" smtClean="0">
              <a:ln>
                <a:noFill/>
              </a:ln>
              <a:solidFill>
                <a:prstClr val="black"/>
              </a:solidFill>
              <a:effectLst/>
              <a:uLnTx/>
              <a:uFillTx/>
              <a:latin typeface="Calibri" panose="020F0502020204030204"/>
            </a:endParaRPr>
          </a:p>
        </p:txBody>
      </p:sp>
      <p:sp>
        <p:nvSpPr>
          <p:cNvPr id="9" name="TextBox 8"/>
          <p:cNvSpPr txBox="1"/>
          <p:nvPr/>
        </p:nvSpPr>
        <p:spPr>
          <a:xfrm>
            <a:off x="5279923" y="4125858"/>
            <a:ext cx="3790338" cy="2585323"/>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smtClean="0">
                <a:ln>
                  <a:noFill/>
                </a:ln>
                <a:solidFill>
                  <a:prstClr val="black"/>
                </a:solidFill>
                <a:effectLst/>
                <a:uLnTx/>
                <a:uFillTx/>
                <a:latin typeface="Calibri" panose="020F0502020204030204"/>
              </a:rPr>
              <a:t>Radical feminism: view of the family and society</a:t>
            </a:r>
            <a:endParaRPr kumimoji="0" lang="en-GB" sz="900" b="0" i="0" u="none" strike="noStrike" kern="1200" cap="none" spc="0" normalizeH="0" baseline="0" noProof="0" dirty="0" smtClean="0">
              <a:ln>
                <a:noFill/>
              </a:ln>
              <a:solidFill>
                <a:prstClr val="black"/>
              </a:solidFill>
              <a:effectLst/>
              <a:uLnTx/>
              <a:uFillTx/>
              <a:latin typeface="Calibri" panose="020F0502020204030204"/>
            </a:endParaRPr>
          </a:p>
          <a:p>
            <a:pPr lvl="0"/>
            <a:r>
              <a:rPr lang="en-GB" sz="900" dirty="0" smtClean="0">
                <a:solidFill>
                  <a:prstClr val="black"/>
                </a:solidFill>
              </a:rPr>
              <a:t>See </a:t>
            </a:r>
            <a:r>
              <a:rPr lang="en-GB" sz="900" dirty="0">
                <a:solidFill>
                  <a:prstClr val="black"/>
                </a:solidFill>
              </a:rPr>
              <a:t>patriarchy as built into the structure of society and based upon biological difference.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dirty="0" smtClean="0">
              <a:ln>
                <a:noFill/>
              </a:ln>
              <a:solidFill>
                <a:prstClr val="black"/>
              </a:solidFill>
              <a:effectLst/>
              <a:uLnTx/>
              <a:uFillTx/>
              <a:latin typeface="Calibri" panose="020F0502020204030204"/>
            </a:endParaRPr>
          </a:p>
          <a:p>
            <a:pPr lvl="0"/>
            <a:r>
              <a:rPr kumimoji="0" lang="en-GB" sz="900" b="1" i="0" u="none" strike="noStrike" kern="1200" cap="none" spc="0" normalizeH="0" baseline="0" noProof="0" dirty="0" smtClean="0">
                <a:ln>
                  <a:noFill/>
                </a:ln>
                <a:solidFill>
                  <a:prstClr val="black"/>
                </a:solidFill>
                <a:effectLst/>
                <a:uLnTx/>
                <a:uFillTx/>
                <a:latin typeface="Calibri" panose="020F0502020204030204"/>
              </a:rPr>
              <a:t>Jessie</a:t>
            </a:r>
            <a:r>
              <a:rPr kumimoji="0" lang="en-GB" sz="900" b="1" i="0" u="none" strike="noStrike" kern="1200" cap="none" spc="0" normalizeH="0" noProof="0" dirty="0" smtClean="0">
                <a:ln>
                  <a:noFill/>
                </a:ln>
                <a:solidFill>
                  <a:prstClr val="black"/>
                </a:solidFill>
                <a:effectLst/>
                <a:uLnTx/>
                <a:uFillTx/>
                <a:latin typeface="Calibri" panose="020F0502020204030204"/>
              </a:rPr>
              <a:t> Bernard</a:t>
            </a:r>
            <a:r>
              <a:rPr lang="en-GB" sz="900" b="1" dirty="0">
                <a:solidFill>
                  <a:prstClr val="black"/>
                </a:solidFill>
              </a:rPr>
              <a:t>: </a:t>
            </a:r>
            <a:r>
              <a:rPr lang="en-GB" sz="900" dirty="0">
                <a:solidFill>
                  <a:prstClr val="black"/>
                </a:solidFill>
              </a:rPr>
              <a:t>‘being a housewife makes women sick</a:t>
            </a:r>
            <a:r>
              <a:rPr lang="en-GB" sz="900" dirty="0" smtClean="0">
                <a:solidFill>
                  <a:prstClr val="black"/>
                </a:solidFill>
              </a:rPr>
              <a:t>’ – women who are married are more likely to experience depression</a:t>
            </a:r>
            <a:endParaRPr lang="en-GB" sz="900" dirty="0">
              <a:solidFill>
                <a:prstClr val="black"/>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1" i="0" u="none" strike="noStrike" kern="1200" cap="none" spc="0" normalizeH="0" baseline="0" noProof="0" dirty="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1" i="0" u="none" strike="noStrike" kern="1200" cap="none" spc="0" normalizeH="0" baseline="0" noProof="0" dirty="0" smtClean="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smtClean="0">
                <a:ln>
                  <a:noFill/>
                </a:ln>
                <a:solidFill>
                  <a:prstClr val="black"/>
                </a:solidFill>
                <a:effectLst/>
                <a:uLnTx/>
                <a:uFillTx/>
                <a:latin typeface="Calibri" panose="020F0502020204030204"/>
              </a:rPr>
              <a:t>Firestone: </a:t>
            </a:r>
            <a:r>
              <a:rPr kumimoji="0" lang="en-GB" sz="900" i="0" u="none" strike="noStrike" kern="1200" cap="none" spc="0" normalizeH="0" baseline="0" noProof="0" dirty="0" smtClean="0">
                <a:ln>
                  <a:noFill/>
                </a:ln>
                <a:solidFill>
                  <a:prstClr val="black"/>
                </a:solidFill>
                <a:effectLst/>
                <a:uLnTx/>
                <a:uFillTx/>
                <a:latin typeface="Calibri" panose="020F0502020204030204"/>
              </a:rPr>
              <a:t>the family is</a:t>
            </a:r>
            <a:r>
              <a:rPr kumimoji="0" lang="en-GB" sz="900" i="0" u="none" strike="noStrike" kern="1200" cap="none" spc="0" normalizeH="0" noProof="0" dirty="0" smtClean="0">
                <a:ln>
                  <a:noFill/>
                </a:ln>
                <a:solidFill>
                  <a:prstClr val="black"/>
                </a:solidFill>
                <a:effectLst/>
                <a:uLnTx/>
                <a:uFillTx/>
                <a:latin typeface="Calibri" panose="020F0502020204030204"/>
              </a:rPr>
              <a:t> fundamentally patriarchal</a:t>
            </a:r>
            <a:r>
              <a:rPr lang="en-GB" sz="900" noProof="0" dirty="0" smtClean="0">
                <a:solidFill>
                  <a:prstClr val="black"/>
                </a:solidFill>
                <a:latin typeface="Calibri" panose="020F0502020204030204"/>
              </a:rPr>
              <a:t> – women are most at risk of being controlled or abused following the birth of a child.</a:t>
            </a:r>
            <a:endParaRPr kumimoji="0" lang="en-GB" sz="900" b="1" i="0" u="none" strike="noStrike" kern="1200" cap="none" spc="0" normalizeH="0" baseline="0" noProof="0" dirty="0" smtClean="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1" i="0" u="none" strike="noStrike" kern="1200" cap="none" spc="0" normalizeH="0" baseline="0" noProof="0" dirty="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1" i="0" u="none" strike="noStrike" kern="1200" cap="none" spc="0" normalizeH="0" baseline="0" noProof="0" dirty="0" smtClean="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err="1" smtClean="0">
                <a:ln>
                  <a:noFill/>
                </a:ln>
                <a:solidFill>
                  <a:prstClr val="black"/>
                </a:solidFill>
                <a:effectLst/>
                <a:uLnTx/>
                <a:uFillTx/>
                <a:latin typeface="Calibri" panose="020F0502020204030204"/>
              </a:rPr>
              <a:t>Duncombe</a:t>
            </a:r>
            <a:r>
              <a:rPr kumimoji="0" lang="en-GB" sz="900" b="1" i="0" u="none" strike="noStrike" kern="1200" cap="none" spc="0" normalizeH="0" baseline="0" noProof="0" dirty="0" smtClean="0">
                <a:ln>
                  <a:noFill/>
                </a:ln>
                <a:solidFill>
                  <a:prstClr val="black"/>
                </a:solidFill>
                <a:effectLst/>
                <a:uLnTx/>
                <a:uFillTx/>
                <a:latin typeface="Calibri" panose="020F0502020204030204"/>
              </a:rPr>
              <a:t> and Marsden: ‘triple shift’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smtClean="0">
                <a:solidFill>
                  <a:prstClr val="black"/>
                </a:solidFill>
                <a:latin typeface="Calibri" panose="020F0502020204030204"/>
              </a:rPr>
              <a:t>Changes in equality laws have led to greater pressure being placed upon women.</a:t>
            </a:r>
            <a:r>
              <a:rPr lang="en-GB" sz="900" dirty="0">
                <a:solidFill>
                  <a:prstClr val="black"/>
                </a:solidFill>
                <a:latin typeface="Calibri" panose="020F0502020204030204"/>
              </a:rPr>
              <a:t> </a:t>
            </a:r>
            <a:r>
              <a:rPr lang="en-GB" sz="900" dirty="0" smtClean="0">
                <a:solidFill>
                  <a:prstClr val="black"/>
                </a:solidFill>
                <a:latin typeface="Calibri" panose="020F0502020204030204"/>
              </a:rPr>
              <a:t>They now take on a paid job, housework and the emotional burdens of the home</a:t>
            </a:r>
            <a:endParaRPr kumimoji="0" lang="en-GB" sz="900" b="1" i="0" u="none" strike="noStrike" kern="1200" cap="none" spc="0" normalizeH="0" baseline="0" noProof="0" dirty="0" smtClean="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900" b="1" i="0" u="none" strike="noStrike" kern="1200" cap="none" spc="0" normalizeH="0" baseline="0" noProof="0" dirty="0">
              <a:ln>
                <a:noFill/>
              </a:ln>
              <a:solidFill>
                <a:prstClr val="black"/>
              </a:solidFill>
              <a:effectLst/>
              <a:uLnTx/>
              <a:uFillTx/>
              <a:latin typeface="Calibri" panose="020F0502020204030204"/>
            </a:endParaRPr>
          </a:p>
        </p:txBody>
      </p:sp>
      <p:sp>
        <p:nvSpPr>
          <p:cNvPr id="10" name="TextBox 9"/>
          <p:cNvSpPr txBox="1"/>
          <p:nvPr/>
        </p:nvSpPr>
        <p:spPr>
          <a:xfrm>
            <a:off x="2464509" y="4089582"/>
            <a:ext cx="2736754" cy="1415772"/>
          </a:xfrm>
          <a:prstGeom prst="rect">
            <a:avLst/>
          </a:prstGeom>
          <a:noFill/>
          <a:ln>
            <a:solidFill>
              <a:srgbClr val="FF9933"/>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smtClean="0">
                <a:ln>
                  <a:noFill/>
                </a:ln>
                <a:solidFill>
                  <a:prstClr val="black"/>
                </a:solidFill>
                <a:effectLst/>
                <a:uLnTx/>
                <a:uFillTx/>
                <a:latin typeface="Calibri" panose="020F0502020204030204"/>
                <a:ea typeface="+mn-ea"/>
                <a:cs typeface="+mn-cs"/>
              </a:rPr>
              <a:t>Strengths of Feminism as a theory (look at individual types)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i="0" u="none" strike="noStrike" kern="1200" cap="none" spc="0" normalizeH="0" baseline="0" noProof="0" dirty="0" smtClean="0">
                <a:ln>
                  <a:noFill/>
                </a:ln>
                <a:solidFill>
                  <a:prstClr val="black"/>
                </a:solidFill>
                <a:effectLst/>
                <a:uLnTx/>
                <a:uFillTx/>
                <a:latin typeface="Calibri" panose="020F0502020204030204"/>
                <a:ea typeface="+mn-ea"/>
                <a:cs typeface="+mn-cs"/>
              </a:rPr>
              <a:t>Has drawn attention to the inequality women face in the family.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i="0" u="none" strike="noStrike" kern="1200" cap="none" spc="0" normalizeH="0" baseline="0" noProof="0" dirty="0" smtClean="0">
                <a:ln>
                  <a:noFill/>
                </a:ln>
                <a:solidFill>
                  <a:prstClr val="black"/>
                </a:solidFill>
                <a:effectLst/>
                <a:uLnTx/>
                <a:uFillTx/>
                <a:latin typeface="Calibri" panose="020F0502020204030204"/>
                <a:ea typeface="+mn-ea"/>
                <a:cs typeface="+mn-cs"/>
              </a:rPr>
              <a:t>Liberal</a:t>
            </a:r>
            <a:r>
              <a:rPr kumimoji="0" lang="en-GB" sz="900" i="0" u="none" strike="noStrike" kern="1200" cap="none" spc="0" normalizeH="0" noProof="0" dirty="0" smtClean="0">
                <a:ln>
                  <a:noFill/>
                </a:ln>
                <a:solidFill>
                  <a:prstClr val="black"/>
                </a:solidFill>
                <a:effectLst/>
                <a:uLnTx/>
                <a:uFillTx/>
                <a:latin typeface="Calibri" panose="020F0502020204030204"/>
                <a:ea typeface="+mn-ea"/>
                <a:cs typeface="+mn-cs"/>
              </a:rPr>
              <a:t> feminism has helped to make shifts in legislation. </a:t>
            </a:r>
            <a:endParaRPr kumimoji="0" lang="en-GB" sz="90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i="0" u="none" strike="noStrike" kern="1200" cap="none" spc="0" normalizeH="0" baseline="0" noProof="0" dirty="0" smtClean="0">
                <a:ln>
                  <a:noFill/>
                </a:ln>
                <a:solidFill>
                  <a:prstClr val="black"/>
                </a:solidFill>
                <a:effectLst/>
                <a:uLnTx/>
                <a:uFillTx/>
                <a:latin typeface="Calibri" panose="020F0502020204030204"/>
                <a:ea typeface="+mn-ea"/>
                <a:cs typeface="+mn-cs"/>
              </a:rPr>
              <a:t>Have identified the ways in which women’s lives have changed</a:t>
            </a:r>
            <a:r>
              <a:rPr kumimoji="0" lang="en-GB" sz="800" i="0" u="none" strike="noStrike" kern="1200" cap="none" spc="0" normalizeH="0" noProof="0" dirty="0" smtClean="0">
                <a:ln>
                  <a:noFill/>
                </a:ln>
                <a:solidFill>
                  <a:prstClr val="black"/>
                </a:solidFill>
                <a:effectLst/>
                <a:uLnTx/>
                <a:uFillTx/>
                <a:latin typeface="Calibri" panose="020F0502020204030204"/>
                <a:ea typeface="+mn-ea"/>
                <a:cs typeface="+mn-cs"/>
              </a:rPr>
              <a:t> – particularly liberal feminism </a:t>
            </a:r>
            <a:r>
              <a:rPr kumimoji="0" lang="en-GB" sz="800" i="0" u="none" strike="noStrike" kern="1200" cap="none" spc="0" normalizeH="0" noProof="0" dirty="0" err="1" smtClean="0">
                <a:ln>
                  <a:noFill/>
                </a:ln>
                <a:solidFill>
                  <a:prstClr val="black"/>
                </a:solidFill>
                <a:effectLst/>
                <a:uLnTx/>
                <a:uFillTx/>
                <a:latin typeface="Calibri" panose="020F0502020204030204"/>
                <a:ea typeface="+mn-ea"/>
                <a:cs typeface="+mn-cs"/>
              </a:rPr>
              <a:t>ie</a:t>
            </a:r>
            <a:r>
              <a:rPr kumimoji="0" lang="en-GB" sz="800" i="0" u="none" strike="noStrike" kern="1200" cap="none" spc="0" normalizeH="0" noProof="0" dirty="0" smtClean="0">
                <a:ln>
                  <a:noFill/>
                </a:ln>
                <a:solidFill>
                  <a:prstClr val="black"/>
                </a:solidFill>
                <a:effectLst/>
                <a:uLnTx/>
                <a:uFillTx/>
                <a:latin typeface="Calibri" panose="020F0502020204030204"/>
                <a:ea typeface="+mn-ea"/>
                <a:cs typeface="+mn-cs"/>
              </a:rPr>
              <a:t>. Sharpe’s study on the aspiration of girls.</a:t>
            </a:r>
            <a:endParaRPr kumimoji="0" lang="en-GB" sz="80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8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p:txBody>
      </p:sp>
      <p:sp>
        <p:nvSpPr>
          <p:cNvPr id="11" name="TextBox 10"/>
          <p:cNvSpPr txBox="1"/>
          <p:nvPr/>
        </p:nvSpPr>
        <p:spPr>
          <a:xfrm>
            <a:off x="7375" y="4125858"/>
            <a:ext cx="2378474" cy="2677656"/>
          </a:xfrm>
          <a:prstGeom prst="rect">
            <a:avLst/>
          </a:prstGeom>
          <a:noFill/>
          <a:ln>
            <a:solidFill>
              <a:srgbClr val="66FF33"/>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800" b="1" i="0" u="none" strike="noStrike" kern="1200" cap="none" spc="0" normalizeH="0" baseline="0" noProof="0" dirty="0" smtClean="0">
                <a:ln>
                  <a:noFill/>
                </a:ln>
                <a:solidFill>
                  <a:prstClr val="black"/>
                </a:solidFill>
                <a:effectLst/>
                <a:uLnTx/>
                <a:uFillTx/>
                <a:latin typeface="Calibri" panose="020F0502020204030204"/>
                <a:ea typeface="+mn-ea"/>
                <a:cs typeface="+mn-cs"/>
              </a:rPr>
              <a:t>Weaknesses of feminism (look at individual types)</a:t>
            </a:r>
          </a:p>
          <a:p>
            <a:pPr lvl="0"/>
            <a:r>
              <a:rPr lang="en-GB" sz="800" dirty="0">
                <a:solidFill>
                  <a:prstClr val="black"/>
                </a:solidFill>
              </a:rPr>
              <a:t>Feminists have been accused of only looking at the negative aspects of the family, they ignore the fact that females may enjoy and choose to look after children and run a home. Hakim argues that women now have a preference- they choose their role. </a:t>
            </a:r>
          </a:p>
          <a:p>
            <a:pPr lvl="0"/>
            <a:r>
              <a:rPr lang="en-GB" sz="800" dirty="0">
                <a:solidFill>
                  <a:prstClr val="black"/>
                </a:solidFill>
              </a:rPr>
              <a:t>This perspective assumes women are passive victims. Alan and Crow, would argue that (post)modern families are based on choice- women might want to be housewives and have the right to choose to be so.</a:t>
            </a:r>
          </a:p>
          <a:p>
            <a:pPr lvl="0"/>
            <a:r>
              <a:rPr lang="en-GB" sz="800" dirty="0">
                <a:solidFill>
                  <a:prstClr val="black"/>
                </a:solidFill>
              </a:rPr>
              <a:t>Ignores the increase of co-parenting /fathering in families </a:t>
            </a:r>
          </a:p>
          <a:p>
            <a:pPr lvl="0"/>
            <a:r>
              <a:rPr lang="en-GB" sz="800" dirty="0">
                <a:solidFill>
                  <a:prstClr val="black"/>
                </a:solidFill>
              </a:rPr>
              <a:t>More women are working and have economic independence. That 70% of divorces are initiated by women shows women can and do flee relationships that don’t work out.</a:t>
            </a:r>
          </a:p>
          <a:p>
            <a:pPr lvl="0"/>
            <a:r>
              <a:rPr lang="en-GB" sz="800" dirty="0">
                <a:solidFill>
                  <a:prstClr val="black"/>
                </a:solidFill>
              </a:rPr>
              <a:t>Criticism of Marxist feminism- day-to-day relationships in the family mean the family is less likely to create an obedient workforce. Children have more status and influence over family life. </a:t>
            </a:r>
            <a:endParaRPr kumimoji="0" lang="en-GB" sz="800" b="1" i="0" u="none" strike="noStrike" kern="1200" cap="none" spc="0" normalizeH="0" baseline="0" noProof="0" dirty="0" smtClean="0">
              <a:ln>
                <a:noFill/>
              </a:ln>
              <a:solidFill>
                <a:prstClr val="black"/>
              </a:solidFill>
              <a:effectLst/>
              <a:uLnTx/>
              <a:uFillTx/>
              <a:latin typeface="Calibri" panose="020F0502020204030204"/>
              <a:ea typeface="+mn-ea"/>
              <a:cs typeface="+mn-cs"/>
            </a:endParaRPr>
          </a:p>
        </p:txBody>
      </p:sp>
      <p:sp>
        <p:nvSpPr>
          <p:cNvPr id="12" name="TextBox 11"/>
          <p:cNvSpPr txBox="1"/>
          <p:nvPr/>
        </p:nvSpPr>
        <p:spPr>
          <a:xfrm>
            <a:off x="2425179" y="5603185"/>
            <a:ext cx="2815414" cy="1200329"/>
          </a:xfrm>
          <a:prstGeom prst="rect">
            <a:avLst/>
          </a:prstGeom>
          <a:noFill/>
          <a:ln>
            <a:solidFill>
              <a:srgbClr val="00B0F0"/>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1" i="0" u="none" strike="noStrike" kern="1200" cap="none" spc="0" normalizeH="0" baseline="0" noProof="0" dirty="0" smtClean="0">
                <a:ln>
                  <a:noFill/>
                </a:ln>
                <a:solidFill>
                  <a:prstClr val="black"/>
                </a:solidFill>
                <a:effectLst/>
                <a:uLnTx/>
                <a:uFillTx/>
                <a:latin typeface="Calibri" panose="020F0502020204030204"/>
              </a:rPr>
              <a:t>Real world examples to support the feminist view of the role of women</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smtClean="0">
                <a:solidFill>
                  <a:prstClr val="black"/>
                </a:solidFill>
                <a:latin typeface="Calibri" panose="020F0502020204030204"/>
              </a:rPr>
              <a:t>#</a:t>
            </a:r>
            <a:r>
              <a:rPr lang="en-GB" sz="900" dirty="0" err="1" smtClean="0">
                <a:solidFill>
                  <a:prstClr val="black"/>
                </a:solidFill>
                <a:latin typeface="Calibri" panose="020F0502020204030204"/>
              </a:rPr>
              <a:t>MeToo</a:t>
            </a:r>
            <a:endParaRPr kumimoji="0" lang="en-GB" sz="900" i="0" u="none" strike="noStrike" kern="1200" cap="none" spc="0" normalizeH="0" baseline="0" noProof="0" dirty="0">
              <a:ln>
                <a:noFill/>
              </a:ln>
              <a:solidFill>
                <a:prstClr val="black"/>
              </a:solidFill>
              <a:effectLst/>
              <a:uLnTx/>
              <a:uFillTx/>
              <a:latin typeface="Calibri" panose="020F05020202040302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900" dirty="0" smtClean="0">
                <a:solidFill>
                  <a:prstClr val="black"/>
                </a:solidFill>
                <a:latin typeface="Calibri" panose="020F0502020204030204"/>
              </a:rPr>
              <a:t>Gender Pay Gap</a:t>
            </a:r>
            <a:endParaRPr kumimoji="0" lang="en-GB" sz="900" i="0" u="none" strike="noStrike" kern="1200" cap="none" spc="0" normalizeH="0" baseline="0" noProof="0" dirty="0" smtClean="0">
              <a:ln>
                <a:noFill/>
              </a:ln>
              <a:solidFill>
                <a:prstClr val="black"/>
              </a:solidFill>
              <a:effectLst/>
              <a:uLnTx/>
              <a:uFillTx/>
              <a:latin typeface="Calibri" panose="020F0502020204030204"/>
            </a:endParaRPr>
          </a:p>
          <a:p>
            <a:pPr lvl="0"/>
            <a:r>
              <a:rPr lang="en-GB" sz="900" dirty="0">
                <a:solidFill>
                  <a:prstClr val="black"/>
                </a:solidFill>
              </a:rPr>
              <a:t>27.1% of women and 13.2% of men had experienced any domestic abuse since the age of 16, equivalent to an estimated 4.5 million female victims and 2.2 million male victims</a:t>
            </a:r>
            <a:r>
              <a:rPr lang="en-GB" sz="900" dirty="0" smtClean="0">
                <a:solidFill>
                  <a:prstClr val="black"/>
                </a:solidFill>
              </a:rPr>
              <a:t>.</a:t>
            </a:r>
            <a:endParaRPr lang="en-GB" sz="900" dirty="0">
              <a:solidFill>
                <a:prstClr val="black"/>
              </a:solidFill>
            </a:endParaRPr>
          </a:p>
        </p:txBody>
      </p:sp>
    </p:spTree>
    <p:extLst>
      <p:ext uri="{BB962C8B-B14F-4D97-AF65-F5344CB8AC3E}">
        <p14:creationId xmlns:p14="http://schemas.microsoft.com/office/powerpoint/2010/main" val="3465782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3428521"/>
            <a:ext cx="4572638" cy="3429479"/>
          </a:xfrm>
          <a:prstGeom prst="rect">
            <a:avLst/>
          </a:prstGeom>
        </p:spPr>
      </p:pic>
      <p:pic>
        <p:nvPicPr>
          <p:cNvPr id="3" name="Picture 2"/>
          <p:cNvPicPr>
            <a:picLocks noChangeAspect="1"/>
          </p:cNvPicPr>
          <p:nvPr/>
        </p:nvPicPr>
        <p:blipFill>
          <a:blip r:embed="rId3"/>
          <a:stretch>
            <a:fillRect/>
          </a:stretch>
        </p:blipFill>
        <p:spPr>
          <a:xfrm>
            <a:off x="0" y="106178"/>
            <a:ext cx="4572638" cy="3429479"/>
          </a:xfrm>
          <a:prstGeom prst="rect">
            <a:avLst/>
          </a:prstGeom>
        </p:spPr>
      </p:pic>
      <p:pic>
        <p:nvPicPr>
          <p:cNvPr id="4" name="Picture 3"/>
          <p:cNvPicPr>
            <a:picLocks noChangeAspect="1"/>
          </p:cNvPicPr>
          <p:nvPr/>
        </p:nvPicPr>
        <p:blipFill>
          <a:blip r:embed="rId4"/>
          <a:stretch>
            <a:fillRect/>
          </a:stretch>
        </p:blipFill>
        <p:spPr>
          <a:xfrm>
            <a:off x="4571362" y="106178"/>
            <a:ext cx="4572638" cy="3429479"/>
          </a:xfrm>
          <a:prstGeom prst="rect">
            <a:avLst/>
          </a:prstGeom>
        </p:spPr>
      </p:pic>
      <p:pic>
        <p:nvPicPr>
          <p:cNvPr id="5" name="Picture 4"/>
          <p:cNvPicPr>
            <a:picLocks noChangeAspect="1"/>
          </p:cNvPicPr>
          <p:nvPr/>
        </p:nvPicPr>
        <p:blipFill>
          <a:blip r:embed="rId5"/>
          <a:stretch>
            <a:fillRect/>
          </a:stretch>
        </p:blipFill>
        <p:spPr>
          <a:xfrm>
            <a:off x="4571362" y="3428520"/>
            <a:ext cx="4572638" cy="3429479"/>
          </a:xfrm>
          <a:prstGeom prst="rect">
            <a:avLst/>
          </a:prstGeom>
        </p:spPr>
      </p:pic>
    </p:spTree>
    <p:extLst>
      <p:ext uri="{BB962C8B-B14F-4D97-AF65-F5344CB8AC3E}">
        <p14:creationId xmlns:p14="http://schemas.microsoft.com/office/powerpoint/2010/main" val="556026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7150" y="200025"/>
            <a:ext cx="9029700" cy="6457950"/>
          </a:xfrm>
          <a:prstGeom prst="rect">
            <a:avLst/>
          </a:prstGeom>
        </p:spPr>
      </p:pic>
    </p:spTree>
    <p:extLst>
      <p:ext uri="{BB962C8B-B14F-4D97-AF65-F5344CB8AC3E}">
        <p14:creationId xmlns:p14="http://schemas.microsoft.com/office/powerpoint/2010/main" val="1760806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69817" y="496389"/>
            <a:ext cx="9030367" cy="6009756"/>
          </a:xfrm>
          <a:prstGeom prst="rect">
            <a:avLst/>
          </a:prstGeom>
        </p:spPr>
      </p:pic>
      <p:sp>
        <p:nvSpPr>
          <p:cNvPr id="3" name="TextBox 2"/>
          <p:cNvSpPr txBox="1"/>
          <p:nvPr/>
        </p:nvSpPr>
        <p:spPr>
          <a:xfrm>
            <a:off x="2821727" y="2877882"/>
            <a:ext cx="1093076" cy="307777"/>
          </a:xfrm>
          <a:prstGeom prst="rect">
            <a:avLst/>
          </a:prstGeom>
          <a:solidFill>
            <a:schemeClr val="accent1">
              <a:lumMod val="40000"/>
              <a:lumOff val="60000"/>
            </a:schemeClr>
          </a:solidFill>
          <a:ln>
            <a:solidFill>
              <a:srgbClr val="0070C0"/>
            </a:solidFill>
          </a:ln>
        </p:spPr>
        <p:txBody>
          <a:bodyPr wrap="square" rtlCol="0">
            <a:spAutoFit/>
          </a:bodyPr>
          <a:lstStyle/>
          <a:p>
            <a:r>
              <a:rPr lang="en-GB" sz="1400" b="1" dirty="0" smtClean="0"/>
              <a:t>Carol Smart</a:t>
            </a:r>
            <a:endParaRPr lang="en-GB" sz="1400" b="1" dirty="0"/>
          </a:p>
        </p:txBody>
      </p:sp>
    </p:spTree>
    <p:extLst>
      <p:ext uri="{BB962C8B-B14F-4D97-AF65-F5344CB8AC3E}">
        <p14:creationId xmlns:p14="http://schemas.microsoft.com/office/powerpoint/2010/main" val="1222774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4343" y="1355177"/>
            <a:ext cx="2534803" cy="461665"/>
          </a:xfrm>
          <a:prstGeom prst="rect">
            <a:avLst/>
          </a:prstGeom>
          <a:noFill/>
          <a:ln>
            <a:solidFill>
              <a:srgbClr val="FFC000"/>
            </a:solidFill>
          </a:ln>
        </p:spPr>
        <p:txBody>
          <a:bodyPr wrap="square" rtlCol="0">
            <a:spAutoFit/>
          </a:bodyPr>
          <a:lstStyle/>
          <a:p>
            <a:r>
              <a:rPr lang="en-GB" sz="1200" dirty="0" smtClean="0"/>
              <a:t>Outline and explain two functions of the family [10]</a:t>
            </a:r>
          </a:p>
        </p:txBody>
      </p:sp>
      <p:sp>
        <p:nvSpPr>
          <p:cNvPr id="3" name="Rectangle 2"/>
          <p:cNvSpPr/>
          <p:nvPr/>
        </p:nvSpPr>
        <p:spPr>
          <a:xfrm>
            <a:off x="1085850" y="2722407"/>
            <a:ext cx="2775857" cy="830997"/>
          </a:xfrm>
          <a:prstGeom prst="rect">
            <a:avLst/>
          </a:prstGeom>
          <a:ln>
            <a:solidFill>
              <a:srgbClr val="92D050"/>
            </a:solidFill>
          </a:ln>
        </p:spPr>
        <p:txBody>
          <a:bodyPr wrap="square">
            <a:spAutoFit/>
          </a:bodyPr>
          <a:lstStyle/>
          <a:p>
            <a:r>
              <a:rPr lang="en-GB" sz="1200" dirty="0"/>
              <a:t>Assess the view that the modern nuclear family is the most effective type of family unit in which to socialise children and stabilise adult personalities (20)</a:t>
            </a:r>
          </a:p>
        </p:txBody>
      </p:sp>
      <p:sp>
        <p:nvSpPr>
          <p:cNvPr id="4" name="TextBox 3"/>
          <p:cNvSpPr txBox="1"/>
          <p:nvPr/>
        </p:nvSpPr>
        <p:spPr>
          <a:xfrm>
            <a:off x="2449286" y="306954"/>
            <a:ext cx="4180114" cy="923330"/>
          </a:xfrm>
          <a:prstGeom prst="rect">
            <a:avLst/>
          </a:prstGeom>
          <a:noFill/>
          <a:ln>
            <a:solidFill>
              <a:srgbClr val="FF0000"/>
            </a:solidFill>
          </a:ln>
        </p:spPr>
        <p:txBody>
          <a:bodyPr wrap="square" rtlCol="0">
            <a:spAutoFit/>
          </a:bodyPr>
          <a:lstStyle/>
          <a:p>
            <a:pPr algn="ctr"/>
            <a:r>
              <a:rPr lang="en-GB" b="1" dirty="0" smtClean="0"/>
              <a:t>Family Exam Questions: Theory (with some cross over with gender roles and diversity)</a:t>
            </a:r>
            <a:endParaRPr lang="en-GB" b="1" dirty="0"/>
          </a:p>
        </p:txBody>
      </p:sp>
      <p:sp>
        <p:nvSpPr>
          <p:cNvPr id="5" name="Rectangle 4"/>
          <p:cNvSpPr/>
          <p:nvPr/>
        </p:nvSpPr>
        <p:spPr>
          <a:xfrm>
            <a:off x="4628717" y="5179093"/>
            <a:ext cx="2980397" cy="646331"/>
          </a:xfrm>
          <a:prstGeom prst="rect">
            <a:avLst/>
          </a:prstGeom>
          <a:ln>
            <a:solidFill>
              <a:srgbClr val="00B0F0"/>
            </a:solidFill>
          </a:ln>
        </p:spPr>
        <p:txBody>
          <a:bodyPr wrap="square">
            <a:spAutoFit/>
          </a:bodyPr>
          <a:lstStyle/>
          <a:p>
            <a:r>
              <a:rPr lang="en-GB" sz="1200" dirty="0"/>
              <a:t>Assess the view that the main aim of the of the family is to serve the needs of capitalism (20)</a:t>
            </a:r>
          </a:p>
        </p:txBody>
      </p:sp>
      <p:sp>
        <p:nvSpPr>
          <p:cNvPr id="6" name="Rectangle 5"/>
          <p:cNvSpPr/>
          <p:nvPr/>
        </p:nvSpPr>
        <p:spPr>
          <a:xfrm>
            <a:off x="1224644" y="4346806"/>
            <a:ext cx="2498270" cy="461665"/>
          </a:xfrm>
          <a:prstGeom prst="rect">
            <a:avLst/>
          </a:prstGeom>
          <a:ln>
            <a:solidFill>
              <a:srgbClr val="FFC000"/>
            </a:solidFill>
          </a:ln>
        </p:spPr>
        <p:txBody>
          <a:bodyPr wrap="square">
            <a:spAutoFit/>
          </a:bodyPr>
          <a:lstStyle/>
          <a:p>
            <a:r>
              <a:rPr lang="en-GB" sz="1200" dirty="0">
                <a:solidFill>
                  <a:srgbClr val="000000"/>
                </a:solidFill>
                <a:latin typeface="Arial" panose="020B0604020202020204" pitchFamily="34" charset="0"/>
              </a:rPr>
              <a:t>Assess the Feminist view of family life and relationships (20) </a:t>
            </a:r>
          </a:p>
        </p:txBody>
      </p:sp>
      <p:sp>
        <p:nvSpPr>
          <p:cNvPr id="7" name="Rectangle 6"/>
          <p:cNvSpPr/>
          <p:nvPr/>
        </p:nvSpPr>
        <p:spPr>
          <a:xfrm>
            <a:off x="5535386" y="2491575"/>
            <a:ext cx="2808514" cy="646331"/>
          </a:xfrm>
          <a:prstGeom prst="rect">
            <a:avLst/>
          </a:prstGeom>
          <a:ln>
            <a:solidFill>
              <a:srgbClr val="00B050"/>
            </a:solidFill>
          </a:ln>
        </p:spPr>
        <p:txBody>
          <a:bodyPr wrap="square">
            <a:spAutoFit/>
          </a:bodyPr>
          <a:lstStyle/>
          <a:p>
            <a:r>
              <a:rPr lang="en-GB" sz="1200" dirty="0">
                <a:solidFill>
                  <a:srgbClr val="000000"/>
                </a:solidFill>
                <a:latin typeface="Arial" panose="020B0604020202020204" pitchFamily="34" charset="0"/>
              </a:rPr>
              <a:t>Assess Sociological explanations for changes in the patterns of marriage and cohabitation </a:t>
            </a:r>
            <a:r>
              <a:rPr lang="en-GB" sz="1200" dirty="0" smtClean="0">
                <a:solidFill>
                  <a:srgbClr val="000000"/>
                </a:solidFill>
                <a:latin typeface="Arial" panose="020B0604020202020204" pitchFamily="34" charset="0"/>
              </a:rPr>
              <a:t>(20)</a:t>
            </a:r>
            <a:r>
              <a:rPr lang="en-GB" sz="1200" dirty="0">
                <a:solidFill>
                  <a:srgbClr val="000000"/>
                </a:solidFill>
                <a:latin typeface="Arial" panose="020B0604020202020204" pitchFamily="34" charset="0"/>
              </a:rPr>
              <a:t>	</a:t>
            </a:r>
          </a:p>
        </p:txBody>
      </p:sp>
      <p:sp>
        <p:nvSpPr>
          <p:cNvPr id="9" name="Rectangle 8"/>
          <p:cNvSpPr/>
          <p:nvPr/>
        </p:nvSpPr>
        <p:spPr>
          <a:xfrm>
            <a:off x="4628717" y="3823586"/>
            <a:ext cx="3274312" cy="523220"/>
          </a:xfrm>
          <a:prstGeom prst="rect">
            <a:avLst/>
          </a:prstGeom>
          <a:ln>
            <a:solidFill>
              <a:srgbClr val="7030A0"/>
            </a:solidFill>
          </a:ln>
        </p:spPr>
        <p:txBody>
          <a:bodyPr wrap="square">
            <a:spAutoFit/>
          </a:bodyPr>
          <a:lstStyle/>
          <a:p>
            <a:r>
              <a:rPr lang="en-GB" sz="1400" dirty="0"/>
              <a:t>Assess the view that relationships in Britain are characterised by Symmetry (20)</a:t>
            </a:r>
          </a:p>
        </p:txBody>
      </p:sp>
      <p:sp>
        <p:nvSpPr>
          <p:cNvPr id="11" name="Rectangle 10"/>
          <p:cNvSpPr/>
          <p:nvPr/>
        </p:nvSpPr>
        <p:spPr>
          <a:xfrm>
            <a:off x="844786" y="5502258"/>
            <a:ext cx="2980397" cy="461665"/>
          </a:xfrm>
          <a:prstGeom prst="rect">
            <a:avLst/>
          </a:prstGeom>
          <a:ln>
            <a:solidFill>
              <a:srgbClr val="7030A0"/>
            </a:solidFill>
          </a:ln>
        </p:spPr>
        <p:txBody>
          <a:bodyPr wrap="square">
            <a:spAutoFit/>
          </a:bodyPr>
          <a:lstStyle/>
          <a:p>
            <a:r>
              <a:rPr lang="en-GB" sz="1200" dirty="0"/>
              <a:t>Assess the view that </a:t>
            </a:r>
            <a:r>
              <a:rPr lang="en-GB" sz="1200" dirty="0" smtClean="0"/>
              <a:t> the nuclear family best serves the needs of a modern society [20]</a:t>
            </a:r>
            <a:endParaRPr lang="en-GB" sz="1200" dirty="0"/>
          </a:p>
        </p:txBody>
      </p:sp>
      <p:sp>
        <p:nvSpPr>
          <p:cNvPr id="12" name="Rectangle 11"/>
          <p:cNvSpPr/>
          <p:nvPr/>
        </p:nvSpPr>
        <p:spPr>
          <a:xfrm>
            <a:off x="4049484" y="1737877"/>
            <a:ext cx="2980397" cy="461665"/>
          </a:xfrm>
          <a:prstGeom prst="rect">
            <a:avLst/>
          </a:prstGeom>
          <a:ln>
            <a:solidFill>
              <a:srgbClr val="00B0F0"/>
            </a:solidFill>
          </a:ln>
        </p:spPr>
        <p:txBody>
          <a:bodyPr wrap="square">
            <a:spAutoFit/>
          </a:bodyPr>
          <a:lstStyle/>
          <a:p>
            <a:r>
              <a:rPr lang="en-GB" sz="1200" dirty="0"/>
              <a:t>Assess the view that the </a:t>
            </a:r>
            <a:r>
              <a:rPr lang="en-GB" sz="1200" dirty="0" smtClean="0"/>
              <a:t>family remains a largely patriarchal institution</a:t>
            </a:r>
            <a:endParaRPr lang="en-GB" sz="1200" dirty="0"/>
          </a:p>
        </p:txBody>
      </p:sp>
    </p:spTree>
    <p:extLst>
      <p:ext uri="{BB962C8B-B14F-4D97-AF65-F5344CB8AC3E}">
        <p14:creationId xmlns:p14="http://schemas.microsoft.com/office/powerpoint/2010/main" val="3066165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1206</TotalTime>
  <Words>2114</Words>
  <Application>Microsoft Office PowerPoint</Application>
  <PresentationFormat>On-screen Show (4:3)</PresentationFormat>
  <Paragraphs>223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Wingdings</vt:lpstr>
      <vt:lpstr>Office Theme</vt:lpstr>
      <vt:lpstr>Theories of the family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Roberts</dc:creator>
  <cp:lastModifiedBy>Hannah Roberts</cp:lastModifiedBy>
  <cp:revision>20</cp:revision>
  <cp:lastPrinted>2019-03-13T13:35:16Z</cp:lastPrinted>
  <dcterms:created xsi:type="dcterms:W3CDTF">2017-09-18T10:40:08Z</dcterms:created>
  <dcterms:modified xsi:type="dcterms:W3CDTF">2019-03-13T13:42:42Z</dcterms:modified>
</cp:coreProperties>
</file>