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90" r:id="rId2"/>
    <p:sldId id="312" r:id="rId3"/>
    <p:sldId id="357" r:id="rId4"/>
    <p:sldId id="359" r:id="rId5"/>
    <p:sldId id="358" r:id="rId6"/>
    <p:sldId id="360" r:id="rId7"/>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46A3"/>
    <a:srgbClr val="99FF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90" d="100"/>
          <a:sy n="90" d="100"/>
        </p:scale>
        <p:origin x="-248"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viewProps" Target="viewProps.xml"/><Relationship Id="rId7" Type="http://schemas.openxmlformats.org/officeDocument/2006/relationships/slide" Target="slides/slide6.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interSettings" Target="printerSettings/printerSettings1.bin"/><Relationship Id="rId1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722FF365-F60B-4EA8-8B63-C1DF69708A40}" type="datetimeFigureOut">
              <a:rPr lang="fr-FR" smtClean="0"/>
              <a:t>22/12/18</a:t>
            </a:fld>
            <a:endParaRPr lang="fr-FR"/>
          </a:p>
        </p:txBody>
      </p:sp>
      <p:sp>
        <p:nvSpPr>
          <p:cNvPr id="4" name="Footer Placeholder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61AEEF32-60EF-4A6E-AB98-E6FA3F2B725A}" type="slidenum">
              <a:rPr lang="fr-FR" smtClean="0"/>
              <a:t>‹#›</a:t>
            </a:fld>
            <a:endParaRPr lang="fr-FR"/>
          </a:p>
        </p:txBody>
      </p:sp>
    </p:spTree>
    <p:extLst>
      <p:ext uri="{BB962C8B-B14F-4D97-AF65-F5344CB8AC3E}">
        <p14:creationId xmlns:p14="http://schemas.microsoft.com/office/powerpoint/2010/main" val="2794282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EF5252C6-324E-4A1F-A028-CABD48B3BA7F}" type="datetimeFigureOut">
              <a:rPr lang="fr-FR" smtClean="0"/>
              <a:t>22/12/18</a:t>
            </a:fld>
            <a:endParaRPr lang="fr-FR"/>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760B39B9-4632-4180-8A4C-CA6539A82B04}" type="slidenum">
              <a:rPr lang="fr-FR" smtClean="0"/>
              <a:t>‹#›</a:t>
            </a:fld>
            <a:endParaRPr lang="fr-FR"/>
          </a:p>
        </p:txBody>
      </p:sp>
    </p:spTree>
    <p:extLst>
      <p:ext uri="{BB962C8B-B14F-4D97-AF65-F5344CB8AC3E}">
        <p14:creationId xmlns:p14="http://schemas.microsoft.com/office/powerpoint/2010/main" val="2984344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3CB37D85-D84B-4CFB-BB0A-F4455B32746E}" type="datetimeFigureOut">
              <a:rPr lang="fr-FR" smtClean="0"/>
              <a:t>22/12/18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130251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CB37D85-D84B-4CFB-BB0A-F4455B32746E}" type="datetimeFigureOut">
              <a:rPr lang="fr-FR" smtClean="0"/>
              <a:t>22/12/18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3241722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CB37D85-D84B-4CFB-BB0A-F4455B32746E}" type="datetimeFigureOut">
              <a:rPr lang="fr-FR" smtClean="0"/>
              <a:t>22/12/18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384061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CB37D85-D84B-4CFB-BB0A-F4455B32746E}" type="datetimeFigureOut">
              <a:rPr lang="fr-FR" smtClean="0"/>
              <a:t>22/12/18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1678485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B37D85-D84B-4CFB-BB0A-F4455B32746E}" type="datetimeFigureOut">
              <a:rPr lang="fr-FR" smtClean="0"/>
              <a:t>22/12/18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30250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3CB37D85-D84B-4CFB-BB0A-F4455B32746E}" type="datetimeFigureOut">
              <a:rPr lang="fr-FR" smtClean="0"/>
              <a:t>22/12/18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429278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3CB37D85-D84B-4CFB-BB0A-F4455B32746E}" type="datetimeFigureOut">
              <a:rPr lang="fr-FR" smtClean="0"/>
              <a:t>22/12/18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7427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3CB37D85-D84B-4CFB-BB0A-F4455B32746E}" type="datetimeFigureOut">
              <a:rPr lang="fr-FR" smtClean="0"/>
              <a:t>22/12/18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3805594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37D85-D84B-4CFB-BB0A-F4455B32746E}" type="datetimeFigureOut">
              <a:rPr lang="fr-FR" smtClean="0"/>
              <a:t>22/12/18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179683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B37D85-D84B-4CFB-BB0A-F4455B32746E}" type="datetimeFigureOut">
              <a:rPr lang="fr-FR" smtClean="0"/>
              <a:t>22/12/18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210321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B37D85-D84B-4CFB-BB0A-F4455B32746E}" type="datetimeFigureOut">
              <a:rPr lang="fr-FR" smtClean="0"/>
              <a:t>22/12/18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13603324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37D85-D84B-4CFB-BB0A-F4455B32746E}" type="datetimeFigureOut">
              <a:rPr lang="fr-FR" smtClean="0"/>
              <a:t>22/12/18</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3C8C8-59B0-40E2-8E53-9D17CC1F5A67}" type="slidenum">
              <a:rPr lang="fr-FR" smtClean="0"/>
              <a:t>‹#›</a:t>
            </a:fld>
            <a:endParaRPr lang="fr-FR"/>
          </a:p>
        </p:txBody>
      </p:sp>
    </p:spTree>
    <p:extLst>
      <p:ext uri="{BB962C8B-B14F-4D97-AF65-F5344CB8AC3E}">
        <p14:creationId xmlns:p14="http://schemas.microsoft.com/office/powerpoint/2010/main" val="214690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354" y="105859"/>
            <a:ext cx="10515600" cy="795386"/>
          </a:xfrm>
        </p:spPr>
        <p:txBody>
          <a:bodyPr>
            <a:normAutofit/>
          </a:bodyPr>
          <a:lstStyle/>
          <a:p>
            <a:r>
              <a:rPr lang="fr-FR" b="1" dirty="0" smtClean="0"/>
              <a:t>Victor Hugo (1802-1885)</a:t>
            </a:r>
            <a:endParaRPr lang="fr-FR" b="1" dirty="0"/>
          </a:p>
        </p:txBody>
      </p:sp>
      <p:sp>
        <p:nvSpPr>
          <p:cNvPr id="12" name="Text Box 6"/>
          <p:cNvSpPr txBox="1"/>
          <p:nvPr/>
        </p:nvSpPr>
        <p:spPr>
          <a:xfrm>
            <a:off x="5578232" y="1011956"/>
            <a:ext cx="5708788" cy="5323757"/>
          </a:xfrm>
          <a:prstGeom prst="rect">
            <a:avLst/>
          </a:prstGeom>
          <a:solidFill>
            <a:schemeClr val="bg1"/>
          </a:solidFill>
          <a:ln w="38100" cmpd="sng">
            <a:solidFill>
              <a:schemeClr val="tx1"/>
            </a:solid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FR" sz="3600" b="1" dirty="0">
                <a:solidFill>
                  <a:schemeClr val="tx1">
                    <a:lumMod val="95000"/>
                    <a:lumOff val="5000"/>
                  </a:schemeClr>
                </a:solidFill>
                <a:effectLst/>
                <a:ea typeface="Times New Roman"/>
                <a:cs typeface="Times New Roman"/>
              </a:rPr>
              <a:t>À propos de l’auteur :</a:t>
            </a:r>
            <a:endParaRPr lang="en-GB" sz="3600" dirty="0">
              <a:solidFill>
                <a:schemeClr val="tx1">
                  <a:lumMod val="95000"/>
                  <a:lumOff val="5000"/>
                </a:schemeClr>
              </a:solidFill>
              <a:effectLst/>
              <a:ea typeface="ＭＳ 明朝"/>
              <a:cs typeface="Times New Roman"/>
            </a:endParaRPr>
          </a:p>
          <a:p>
            <a:pPr>
              <a:spcAft>
                <a:spcPts val="0"/>
              </a:spcAft>
            </a:pPr>
            <a:r>
              <a:rPr lang="fr-FR" sz="2100" dirty="0">
                <a:solidFill>
                  <a:schemeClr val="tx1">
                    <a:lumMod val="95000"/>
                    <a:lumOff val="5000"/>
                  </a:schemeClr>
                </a:solidFill>
                <a:effectLst/>
                <a:ea typeface="Times New Roman"/>
                <a:cs typeface="Times New Roman"/>
              </a:rPr>
              <a:t> </a:t>
            </a:r>
            <a:endParaRPr lang="en-GB" sz="2100" dirty="0">
              <a:solidFill>
                <a:schemeClr val="tx1">
                  <a:lumMod val="95000"/>
                  <a:lumOff val="5000"/>
                </a:schemeClr>
              </a:solidFill>
              <a:effectLst/>
              <a:ea typeface="ＭＳ 明朝"/>
              <a:cs typeface="Times New Roman"/>
            </a:endParaRPr>
          </a:p>
          <a:p>
            <a:pPr algn="just"/>
            <a:r>
              <a:rPr lang="fr-FR" sz="2200" dirty="0"/>
              <a:t>Victor Hugo est un poète, dramaturge, prosateur et dessinateur romantique français. Il est considéré comme l’un des plus importants écrivains de la langue française. Il est aussi une personnalité politique et un intellectuel engagé. </a:t>
            </a:r>
            <a:endParaRPr lang="en-GB" sz="2200" dirty="0"/>
          </a:p>
          <a:p>
            <a:pPr algn="just"/>
            <a:r>
              <a:rPr lang="fr-FR" sz="2200" dirty="0"/>
              <a:t/>
            </a:r>
            <a:br>
              <a:rPr lang="fr-FR" sz="2200" dirty="0"/>
            </a:br>
            <a:r>
              <a:rPr lang="fr-FR" sz="2200" dirty="0"/>
              <a:t>Son roman « </a:t>
            </a:r>
            <a:r>
              <a:rPr lang="fr-FR" sz="2200" b="1" dirty="0"/>
              <a:t>Le Dernier Jour d’un condamné </a:t>
            </a:r>
            <a:r>
              <a:rPr lang="fr-FR" sz="2200" dirty="0"/>
              <a:t>» présente le journal d’un condamné à mort écrit durant les vingt-quatre dernières heures avant son exécution. C’est un roman à thèse publiée en 1829 chez Charles Gosselin. Il constitue un plaidoyer politique pour l’abolition de la peine de mort.</a:t>
            </a:r>
            <a:endParaRPr lang="en-GB" sz="2200" dirty="0"/>
          </a:p>
        </p:txBody>
      </p:sp>
      <p:sp>
        <p:nvSpPr>
          <p:cNvPr id="13" name="TextBox 12"/>
          <p:cNvSpPr txBox="1"/>
          <p:nvPr/>
        </p:nvSpPr>
        <p:spPr>
          <a:xfrm>
            <a:off x="1651521" y="4308955"/>
            <a:ext cx="3606302" cy="1992853"/>
          </a:xfrm>
          <a:prstGeom prst="rect">
            <a:avLst/>
          </a:prstGeom>
          <a:solidFill>
            <a:schemeClr val="bg1"/>
          </a:solidFill>
          <a:ln w="38100" cmpd="sng">
            <a:solidFill>
              <a:schemeClr val="tx1"/>
            </a:solidFill>
          </a:ln>
        </p:spPr>
        <p:txBody>
          <a:bodyPr wrap="square" rtlCol="0">
            <a:spAutoFit/>
          </a:bodyPr>
          <a:lstStyle/>
          <a:p>
            <a:pPr>
              <a:lnSpc>
                <a:spcPct val="150000"/>
              </a:lnSpc>
            </a:pPr>
            <a:r>
              <a:rPr lang="fr-FR" sz="1900" b="1" dirty="0" smtClean="0"/>
              <a:t>Qu’apprend-on sur l’auteur?</a:t>
            </a:r>
          </a:p>
          <a:p>
            <a:pPr>
              <a:lnSpc>
                <a:spcPct val="150000"/>
              </a:lnSpc>
            </a:pPr>
            <a:endParaRPr lang="fr-FR" sz="700" b="1" dirty="0" smtClean="0"/>
          </a:p>
          <a:p>
            <a:r>
              <a:rPr lang="fr-FR" sz="1900" b="1" dirty="0" smtClean="0"/>
              <a:t>Qui est le narrateur dans « Le Dernier Jour d’un condamn</a:t>
            </a:r>
            <a:r>
              <a:rPr lang="fr-FR" sz="1900" b="1" dirty="0" smtClean="0"/>
              <a:t>é »</a:t>
            </a:r>
            <a:r>
              <a:rPr lang="fr-FR" sz="1900" b="1" dirty="0" smtClean="0"/>
              <a:t>?</a:t>
            </a:r>
            <a:endParaRPr lang="fr-FR" sz="1900" b="1" dirty="0" smtClean="0"/>
          </a:p>
          <a:p>
            <a:pPr>
              <a:lnSpc>
                <a:spcPct val="150000"/>
              </a:lnSpc>
            </a:pPr>
            <a:endParaRPr lang="fr-FR" sz="700" b="1" dirty="0" smtClean="0"/>
          </a:p>
          <a:p>
            <a:r>
              <a:rPr lang="fr-FR" b="1" dirty="0" smtClean="0"/>
              <a:t>Quel est l’avis de l’auteur sur la peine de mort?</a:t>
            </a:r>
            <a:endParaRPr lang="fr-FR" b="1" dirty="0"/>
          </a:p>
        </p:txBody>
      </p:sp>
      <p:pic>
        <p:nvPicPr>
          <p:cNvPr id="14"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014" y="4473718"/>
            <a:ext cx="356058" cy="293512"/>
          </a:xfrm>
          <a:prstGeom prst="rect">
            <a:avLst/>
          </a:prstGeom>
          <a:solidFill>
            <a:schemeClr val="bg1"/>
          </a:solidFill>
          <a:ln>
            <a:solidFill>
              <a:srgbClr val="0070C0"/>
            </a:solidFill>
          </a:ln>
        </p:spPr>
      </p:pic>
      <p:pic>
        <p:nvPicPr>
          <p:cNvPr id="15"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6121" y="5065316"/>
            <a:ext cx="356058" cy="293512"/>
          </a:xfrm>
          <a:prstGeom prst="rect">
            <a:avLst/>
          </a:prstGeom>
          <a:solidFill>
            <a:schemeClr val="bg1"/>
          </a:solidFill>
          <a:ln>
            <a:solidFill>
              <a:srgbClr val="0070C0"/>
            </a:solidFill>
          </a:ln>
        </p:spPr>
      </p:pic>
      <p:pic>
        <p:nvPicPr>
          <p:cNvPr id="16"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2589" y="5065315"/>
            <a:ext cx="356058" cy="293512"/>
          </a:xfrm>
          <a:prstGeom prst="rect">
            <a:avLst/>
          </a:prstGeom>
          <a:solidFill>
            <a:schemeClr val="bg1"/>
          </a:solidFill>
          <a:ln>
            <a:solidFill>
              <a:srgbClr val="0070C0"/>
            </a:solidFill>
          </a:ln>
        </p:spPr>
      </p:pic>
      <p:pic>
        <p:nvPicPr>
          <p:cNvPr id="17"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4229" y="5680651"/>
            <a:ext cx="356058" cy="293512"/>
          </a:xfrm>
          <a:prstGeom prst="rect">
            <a:avLst/>
          </a:prstGeom>
          <a:solidFill>
            <a:schemeClr val="bg1"/>
          </a:solidFill>
          <a:ln>
            <a:solidFill>
              <a:srgbClr val="0070C0"/>
            </a:solidFill>
          </a:ln>
        </p:spPr>
      </p:pic>
      <p:pic>
        <p:nvPicPr>
          <p:cNvPr id="18"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8830" y="5680651"/>
            <a:ext cx="356058" cy="293512"/>
          </a:xfrm>
          <a:prstGeom prst="rect">
            <a:avLst/>
          </a:prstGeom>
          <a:solidFill>
            <a:schemeClr val="bg1"/>
          </a:solidFill>
          <a:ln>
            <a:solidFill>
              <a:srgbClr val="0070C0"/>
            </a:solidFill>
          </a:ln>
        </p:spPr>
      </p:pic>
      <p:pic>
        <p:nvPicPr>
          <p:cNvPr id="19"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429" y="5680652"/>
            <a:ext cx="356058" cy="293512"/>
          </a:xfrm>
          <a:prstGeom prst="rect">
            <a:avLst/>
          </a:prstGeom>
          <a:solidFill>
            <a:schemeClr val="bg1"/>
          </a:solidFill>
          <a:ln>
            <a:solidFill>
              <a:srgbClr val="0070C0"/>
            </a:solidFill>
          </a:ln>
        </p:spPr>
      </p:pic>
      <p:pic>
        <p:nvPicPr>
          <p:cNvPr id="20" name="Picture 19" descr="Staff:Users:peterroberts:Desktop:literary texts:Hugo:Victor_Hugo_001.jpg"/>
          <p:cNvPicPr/>
          <p:nvPr/>
        </p:nvPicPr>
        <p:blipFill>
          <a:blip r:embed="rId3">
            <a:extLst>
              <a:ext uri="{28A0092B-C50C-407E-A947-70E740481C1C}">
                <a14:useLocalDpi xmlns:a14="http://schemas.microsoft.com/office/drawing/2010/main" val="0"/>
              </a:ext>
            </a:extLst>
          </a:blip>
          <a:srcRect/>
          <a:stretch>
            <a:fillRect/>
          </a:stretch>
        </p:blipFill>
        <p:spPr bwMode="auto">
          <a:xfrm>
            <a:off x="1839898" y="1022208"/>
            <a:ext cx="3131133" cy="31151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4335497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85278" y="0"/>
            <a:ext cx="10515600" cy="795386"/>
          </a:xfrm>
        </p:spPr>
        <p:txBody>
          <a:bodyPr>
            <a:normAutofit/>
          </a:bodyPr>
          <a:lstStyle/>
          <a:p>
            <a:r>
              <a:rPr lang="fr-FR" sz="4000" b="1" dirty="0" smtClean="0"/>
              <a:t>Le </a:t>
            </a:r>
            <a:r>
              <a:rPr lang="fr-FR" sz="4000" b="1" dirty="0" smtClean="0"/>
              <a:t>Dernier Jour d’un condamn</a:t>
            </a:r>
            <a:r>
              <a:rPr lang="fr-FR" sz="4000" b="1" dirty="0" smtClean="0"/>
              <a:t>é</a:t>
            </a:r>
            <a:endParaRPr lang="fr-FR" sz="4000" b="1" dirty="0"/>
          </a:p>
        </p:txBody>
      </p:sp>
      <p:pic>
        <p:nvPicPr>
          <p:cNvPr id="2" name="Picture 1" descr="Screen Shot 2018-12-22 at 10.01.1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580" y="901201"/>
            <a:ext cx="11061910" cy="573075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205601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8-12-22 at 10.04.0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456" y="832385"/>
            <a:ext cx="11214100" cy="51689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30445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8-12-22 at 10.06.3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0344" y="1275645"/>
            <a:ext cx="10706100" cy="4876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04992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8-12-22 at 10.06.0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665" y="197000"/>
            <a:ext cx="10569223" cy="64352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95925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8-12-22 at 10.06.4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1" y="225779"/>
            <a:ext cx="10555111" cy="644877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704549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3F7CF89D0DA24182D8BD5910AD89F4" ma:contentTypeVersion="1" ma:contentTypeDescription="Create a new document." ma:contentTypeScope="" ma:versionID="567ae329f6d48215cd46cf3b313343dc">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D8F1B67-F11B-4A69-AEF2-B2A4F4044CDC}"/>
</file>

<file path=customXml/itemProps2.xml><?xml version="1.0" encoding="utf-8"?>
<ds:datastoreItem xmlns:ds="http://schemas.openxmlformats.org/officeDocument/2006/customXml" ds:itemID="{3491F5DA-A0D8-4E4D-A706-B4A8F6B27136}"/>
</file>

<file path=customXml/itemProps3.xml><?xml version="1.0" encoding="utf-8"?>
<ds:datastoreItem xmlns:ds="http://schemas.openxmlformats.org/officeDocument/2006/customXml" ds:itemID="{DEA9C517-C229-4E6C-9585-E529ACEE6207}"/>
</file>

<file path=docProps/app.xml><?xml version="1.0" encoding="utf-8"?>
<Properties xmlns="http://schemas.openxmlformats.org/officeDocument/2006/extended-properties" xmlns:vt="http://schemas.openxmlformats.org/officeDocument/2006/docPropsVTypes">
  <TotalTime>3877</TotalTime>
  <Words>28</Words>
  <Application>Microsoft Macintosh PowerPoint</Application>
  <PresentationFormat>Custom</PresentationFormat>
  <Paragraphs>11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Victor Hugo (1802-1885)</vt:lpstr>
      <vt:lpstr>Le Dernier Jour d’un condamné</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GUILLE</dc:creator>
  <cp:lastModifiedBy>Peter Roberts</cp:lastModifiedBy>
  <cp:revision>577</cp:revision>
  <cp:lastPrinted>2017-11-21T07:05:18Z</cp:lastPrinted>
  <dcterms:created xsi:type="dcterms:W3CDTF">2017-10-29T09:19:52Z</dcterms:created>
  <dcterms:modified xsi:type="dcterms:W3CDTF">2018-12-22T10:08:53Z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0x010100793F7CF89D0DA24182D8BD5910AD89F4</vt:lpwstr>
  </property>
</Properties>
</file>