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65" r:id="rId3"/>
    <p:sldId id="264" r:id="rId4"/>
    <p:sldId id="263" r:id="rId5"/>
    <p:sldId id="258" r:id="rId6"/>
    <p:sldId id="282" r:id="rId7"/>
    <p:sldId id="267" r:id="rId8"/>
    <p:sldId id="289" r:id="rId9"/>
    <p:sldId id="298" r:id="rId10"/>
    <p:sldId id="284" r:id="rId11"/>
    <p:sldId id="285" r:id="rId12"/>
    <p:sldId id="286" r:id="rId13"/>
    <p:sldId id="288" r:id="rId14"/>
    <p:sldId id="287" r:id="rId15"/>
    <p:sldId id="261" r:id="rId16"/>
    <p:sldId id="291" r:id="rId17"/>
    <p:sldId id="283" r:id="rId18"/>
    <p:sldId id="257" r:id="rId19"/>
    <p:sldId id="292" r:id="rId20"/>
    <p:sldId id="269" r:id="rId21"/>
    <p:sldId id="259" r:id="rId22"/>
    <p:sldId id="271" r:id="rId23"/>
    <p:sldId id="272" r:id="rId24"/>
    <p:sldId id="268" r:id="rId25"/>
    <p:sldId id="262" r:id="rId26"/>
    <p:sldId id="281" r:id="rId27"/>
    <p:sldId id="274" r:id="rId28"/>
    <p:sldId id="290" r:id="rId29"/>
    <p:sldId id="273" r:id="rId30"/>
    <p:sldId id="275" r:id="rId31"/>
    <p:sldId id="276" r:id="rId32"/>
    <p:sldId id="277" r:id="rId33"/>
    <p:sldId id="278" r:id="rId34"/>
    <p:sldId id="293" r:id="rId35"/>
    <p:sldId id="294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4CBD3"/>
    <a:srgbClr val="88AFC5"/>
    <a:srgbClr val="E7EAEB"/>
    <a:srgbClr val="CBD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9"/>
    <p:restoredTop sz="94643"/>
  </p:normalViewPr>
  <p:slideViewPr>
    <p:cSldViewPr snapToGrid="0" snapToObjects="1">
      <p:cViewPr varScale="1">
        <p:scale>
          <a:sx n="99" d="100"/>
          <a:sy n="99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0414B-5F50-4A19-8468-8F8F50A6B68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2F937-9360-4FE6-A3A8-E1E595843C0D}">
      <dgm:prSet phldrT="[Text]" custT="1"/>
      <dgm:spPr/>
      <dgm:t>
        <a:bodyPr/>
        <a:lstStyle/>
        <a:p>
          <a:r>
            <a:rPr lang="en-GB" sz="1800" b="1" dirty="0" smtClean="0"/>
            <a:t>Social And Cultural Contexts</a:t>
          </a:r>
          <a:endParaRPr lang="en-US" sz="1800" dirty="0"/>
        </a:p>
      </dgm:t>
    </dgm:pt>
    <dgm:pt modelId="{0C04341F-4EF7-4BC3-A449-E34A10AAF7C8}" type="parTrans" cxnId="{8FFBD3F9-3777-4314-841E-AB0A7A7DBC0F}">
      <dgm:prSet/>
      <dgm:spPr/>
      <dgm:t>
        <a:bodyPr/>
        <a:lstStyle/>
        <a:p>
          <a:endParaRPr lang="en-US"/>
        </a:p>
      </dgm:t>
    </dgm:pt>
    <dgm:pt modelId="{CBC85996-B7E2-4960-A14B-DB565D3D2832}" type="sibTrans" cxnId="{8FFBD3F9-3777-4314-841E-AB0A7A7DBC0F}">
      <dgm:prSet/>
      <dgm:spPr/>
      <dgm:t>
        <a:bodyPr/>
        <a:lstStyle/>
        <a:p>
          <a:endParaRPr lang="en-US"/>
        </a:p>
      </dgm:t>
    </dgm:pt>
    <dgm:pt modelId="{687AD0BD-797F-42BA-98C6-182C4DF1EFCD}">
      <dgm:prSet phldrT="[Text]"/>
      <dgm:spPr/>
      <dgm:t>
        <a:bodyPr/>
        <a:lstStyle/>
        <a:p>
          <a:r>
            <a:rPr lang="en-US" dirty="0" smtClean="0"/>
            <a:t>Changing roles of women</a:t>
          </a:r>
          <a:endParaRPr lang="en-US" dirty="0"/>
        </a:p>
      </dgm:t>
    </dgm:pt>
    <dgm:pt modelId="{FC322013-622C-4F5D-BF3D-F55388CBF038}" type="parTrans" cxnId="{4A831D38-1712-4AFC-8283-1C3FA15A4042}">
      <dgm:prSet/>
      <dgm:spPr/>
      <dgm:t>
        <a:bodyPr/>
        <a:lstStyle/>
        <a:p>
          <a:endParaRPr lang="en-US"/>
        </a:p>
      </dgm:t>
    </dgm:pt>
    <dgm:pt modelId="{4B0F287C-4131-4462-8B56-E7AA5F17F8BB}" type="sibTrans" cxnId="{4A831D38-1712-4AFC-8283-1C3FA15A4042}">
      <dgm:prSet/>
      <dgm:spPr/>
      <dgm:t>
        <a:bodyPr/>
        <a:lstStyle/>
        <a:p>
          <a:endParaRPr lang="en-US"/>
        </a:p>
      </dgm:t>
    </dgm:pt>
    <dgm:pt modelId="{5234F275-F42A-4F57-AB03-58F2DA2ECB8A}">
      <dgm:prSet phldrT="[Text]"/>
      <dgm:spPr/>
      <dgm:t>
        <a:bodyPr/>
        <a:lstStyle/>
        <a:p>
          <a:r>
            <a:rPr lang="en-US" dirty="0" smtClean="0"/>
            <a:t>Woman’s Hour</a:t>
          </a:r>
          <a:endParaRPr lang="en-US" dirty="0"/>
        </a:p>
      </dgm:t>
    </dgm:pt>
    <dgm:pt modelId="{DC7241FB-56F2-44C2-8DD8-FA3BFAB0EF98}" type="parTrans" cxnId="{DD3413F2-77B7-42E3-8209-8EAFB15DFACA}">
      <dgm:prSet/>
      <dgm:spPr/>
      <dgm:t>
        <a:bodyPr/>
        <a:lstStyle/>
        <a:p>
          <a:endParaRPr lang="en-US"/>
        </a:p>
      </dgm:t>
    </dgm:pt>
    <dgm:pt modelId="{CB385CB1-C1C8-4161-AD89-875D25B0709D}" type="sibTrans" cxnId="{DD3413F2-77B7-42E3-8209-8EAFB15DFACA}">
      <dgm:prSet/>
      <dgm:spPr/>
      <dgm:t>
        <a:bodyPr/>
        <a:lstStyle/>
        <a:p>
          <a:endParaRPr lang="en-US"/>
        </a:p>
      </dgm:t>
    </dgm:pt>
    <dgm:pt modelId="{CF8F178C-0E17-499A-AA69-9E8A0F4F095A}">
      <dgm:prSet phldrT="[Text]"/>
      <dgm:spPr/>
      <dgm:t>
        <a:bodyPr/>
        <a:lstStyle/>
        <a:p>
          <a:r>
            <a:rPr lang="en-US" dirty="0" smtClean="0"/>
            <a:t>1950s Housewife</a:t>
          </a:r>
          <a:endParaRPr lang="en-US" dirty="0"/>
        </a:p>
      </dgm:t>
    </dgm:pt>
    <dgm:pt modelId="{0A8ED630-D8CA-4B77-BB91-0A97532934D9}" type="parTrans" cxnId="{35D64102-8209-46EF-8C84-27697FDA0DD2}">
      <dgm:prSet/>
      <dgm:spPr/>
      <dgm:t>
        <a:bodyPr/>
        <a:lstStyle/>
        <a:p>
          <a:endParaRPr lang="en-US"/>
        </a:p>
      </dgm:t>
    </dgm:pt>
    <dgm:pt modelId="{8309CC1C-9465-4060-BECD-2B40C8FC3FBF}" type="sibTrans" cxnId="{35D64102-8209-46EF-8C84-27697FDA0DD2}">
      <dgm:prSet/>
      <dgm:spPr/>
      <dgm:t>
        <a:bodyPr/>
        <a:lstStyle/>
        <a:p>
          <a:endParaRPr lang="en-US"/>
        </a:p>
      </dgm:t>
    </dgm:pt>
    <dgm:pt modelId="{852B3CE3-4904-4D09-B32A-4540E70F329B}">
      <dgm:prSet phldrT="[Text]"/>
      <dgm:spPr/>
      <dgm:t>
        <a:bodyPr/>
        <a:lstStyle/>
        <a:p>
          <a:r>
            <a:rPr lang="en-US" dirty="0" smtClean="0"/>
            <a:t>Time of Change 1960s</a:t>
          </a:r>
        </a:p>
      </dgm:t>
    </dgm:pt>
    <dgm:pt modelId="{EBAB05FC-48A2-4F47-96AC-BDA13B6CA895}" type="parTrans" cxnId="{4A9474CA-6640-4588-86B8-5472B3D3DCA8}">
      <dgm:prSet/>
      <dgm:spPr/>
      <dgm:t>
        <a:bodyPr/>
        <a:lstStyle/>
        <a:p>
          <a:endParaRPr lang="en-US"/>
        </a:p>
      </dgm:t>
    </dgm:pt>
    <dgm:pt modelId="{3D541D61-826B-4469-B746-2AA573EDB798}" type="sibTrans" cxnId="{4A9474CA-6640-4588-86B8-5472B3D3DCA8}">
      <dgm:prSet/>
      <dgm:spPr/>
      <dgm:t>
        <a:bodyPr/>
        <a:lstStyle/>
        <a:p>
          <a:endParaRPr lang="en-US"/>
        </a:p>
      </dgm:t>
    </dgm:pt>
    <dgm:pt modelId="{87A36863-CD61-4880-B0A0-A51784870AF8}">
      <dgm:prSet/>
      <dgm:spPr/>
      <dgm:t>
        <a:bodyPr/>
        <a:lstStyle/>
        <a:p>
          <a:r>
            <a:rPr lang="en-US" dirty="0" smtClean="0"/>
            <a:t>#</a:t>
          </a:r>
          <a:r>
            <a:rPr lang="en-US" dirty="0" err="1" smtClean="0"/>
            <a:t>metoo</a:t>
          </a:r>
          <a:endParaRPr lang="en-US" dirty="0"/>
        </a:p>
      </dgm:t>
    </dgm:pt>
    <dgm:pt modelId="{14A31A8A-4944-444F-9BED-B8E5C1C43104}" type="parTrans" cxnId="{D7183D97-F1A1-4538-BD40-B6246307738D}">
      <dgm:prSet/>
      <dgm:spPr/>
      <dgm:t>
        <a:bodyPr/>
        <a:lstStyle/>
        <a:p>
          <a:endParaRPr lang="en-US"/>
        </a:p>
      </dgm:t>
    </dgm:pt>
    <dgm:pt modelId="{D6A88A22-0AB9-4E70-8244-8D0D766247BD}" type="sibTrans" cxnId="{D7183D97-F1A1-4538-BD40-B6246307738D}">
      <dgm:prSet/>
      <dgm:spPr/>
      <dgm:t>
        <a:bodyPr/>
        <a:lstStyle/>
        <a:p>
          <a:endParaRPr lang="en-US"/>
        </a:p>
      </dgm:t>
    </dgm:pt>
    <dgm:pt modelId="{9AB413B8-02BB-44F0-8888-BA410E3013CA}">
      <dgm:prSet/>
      <dgm:spPr/>
      <dgm:t>
        <a:bodyPr/>
        <a:lstStyle/>
        <a:p>
          <a:r>
            <a:rPr lang="en-US" dirty="0" smtClean="0"/>
            <a:t>Still gender pay gap and inequality in the world of work</a:t>
          </a:r>
          <a:endParaRPr lang="en-US" dirty="0"/>
        </a:p>
      </dgm:t>
    </dgm:pt>
    <dgm:pt modelId="{39B39235-1FA6-49AD-A34C-E95F6CFEFC5F}" type="parTrans" cxnId="{0180A0F4-75F7-40A0-B263-0A892159261D}">
      <dgm:prSet/>
      <dgm:spPr/>
      <dgm:t>
        <a:bodyPr/>
        <a:lstStyle/>
        <a:p>
          <a:endParaRPr lang="en-US"/>
        </a:p>
      </dgm:t>
    </dgm:pt>
    <dgm:pt modelId="{6D3B3006-82E2-4EE3-8DAE-585EF1A13A53}" type="sibTrans" cxnId="{0180A0F4-75F7-40A0-B263-0A892159261D}">
      <dgm:prSet/>
      <dgm:spPr/>
      <dgm:t>
        <a:bodyPr/>
        <a:lstStyle/>
        <a:p>
          <a:endParaRPr lang="en-US"/>
        </a:p>
      </dgm:t>
    </dgm:pt>
    <dgm:pt modelId="{52AB72D1-48CB-443F-9F04-269529702679}" type="pres">
      <dgm:prSet presAssocID="{0A70414B-5F50-4A19-8468-8F8F50A6B68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F64DEF-B665-41A4-AA53-74C18919F8A4}" type="pres">
      <dgm:prSet presAssocID="{5EE2F937-9360-4FE6-A3A8-E1E595843C0D}" presName="centerShape" presStyleLbl="node0" presStyleIdx="0" presStyleCnt="1"/>
      <dgm:spPr/>
      <dgm:t>
        <a:bodyPr/>
        <a:lstStyle/>
        <a:p>
          <a:endParaRPr lang="en-US"/>
        </a:p>
      </dgm:t>
    </dgm:pt>
    <dgm:pt modelId="{2834292A-F32E-434C-B0E4-1AFDD5EC7291}" type="pres">
      <dgm:prSet presAssocID="{FC322013-622C-4F5D-BF3D-F55388CBF038}" presName="Name9" presStyleLbl="parChTrans1D2" presStyleIdx="0" presStyleCnt="6"/>
      <dgm:spPr/>
    </dgm:pt>
    <dgm:pt modelId="{5CFA7D8C-CD6F-470E-A67F-DE7EB8401840}" type="pres">
      <dgm:prSet presAssocID="{FC322013-622C-4F5D-BF3D-F55388CBF038}" presName="connTx" presStyleLbl="parChTrans1D2" presStyleIdx="0" presStyleCnt="6"/>
      <dgm:spPr/>
    </dgm:pt>
    <dgm:pt modelId="{319BB839-C457-42B5-8CF4-422177E22688}" type="pres">
      <dgm:prSet presAssocID="{687AD0BD-797F-42BA-98C6-182C4DF1EF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B93B-BFEE-41E2-BAA9-295A41A9E10F}" type="pres">
      <dgm:prSet presAssocID="{DC7241FB-56F2-44C2-8DD8-FA3BFAB0EF98}" presName="Name9" presStyleLbl="parChTrans1D2" presStyleIdx="1" presStyleCnt="6"/>
      <dgm:spPr/>
    </dgm:pt>
    <dgm:pt modelId="{467A53DF-9CFE-4A53-863F-F7E717A084C7}" type="pres">
      <dgm:prSet presAssocID="{DC7241FB-56F2-44C2-8DD8-FA3BFAB0EF98}" presName="connTx" presStyleLbl="parChTrans1D2" presStyleIdx="1" presStyleCnt="6"/>
      <dgm:spPr/>
    </dgm:pt>
    <dgm:pt modelId="{E23EAB4F-842C-4DB5-9970-0A328124D688}" type="pres">
      <dgm:prSet presAssocID="{5234F275-F42A-4F57-AB03-58F2DA2ECB8A}" presName="node" presStyleLbl="node1" presStyleIdx="1" presStyleCnt="6">
        <dgm:presLayoutVars>
          <dgm:bulletEnabled val="1"/>
        </dgm:presLayoutVars>
      </dgm:prSet>
      <dgm:spPr/>
    </dgm:pt>
    <dgm:pt modelId="{A7DB0B30-6E38-4122-922A-860F09FC55D0}" type="pres">
      <dgm:prSet presAssocID="{0A8ED630-D8CA-4B77-BB91-0A97532934D9}" presName="Name9" presStyleLbl="parChTrans1D2" presStyleIdx="2" presStyleCnt="6"/>
      <dgm:spPr/>
    </dgm:pt>
    <dgm:pt modelId="{1A96160D-3DB6-4F28-9024-C854F207159E}" type="pres">
      <dgm:prSet presAssocID="{0A8ED630-D8CA-4B77-BB91-0A97532934D9}" presName="connTx" presStyleLbl="parChTrans1D2" presStyleIdx="2" presStyleCnt="6"/>
      <dgm:spPr/>
    </dgm:pt>
    <dgm:pt modelId="{B49891BD-4FA8-4482-8F91-57EC8F34AC66}" type="pres">
      <dgm:prSet presAssocID="{CF8F178C-0E17-499A-AA69-9E8A0F4F095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CA3A7-511E-48B6-A3A3-DD431BB88027}" type="pres">
      <dgm:prSet presAssocID="{EBAB05FC-48A2-4F47-96AC-BDA13B6CA895}" presName="Name9" presStyleLbl="parChTrans1D2" presStyleIdx="3" presStyleCnt="6"/>
      <dgm:spPr/>
    </dgm:pt>
    <dgm:pt modelId="{E50FA564-42C8-497F-BD37-0DC888A66D14}" type="pres">
      <dgm:prSet presAssocID="{EBAB05FC-48A2-4F47-96AC-BDA13B6CA895}" presName="connTx" presStyleLbl="parChTrans1D2" presStyleIdx="3" presStyleCnt="6"/>
      <dgm:spPr/>
    </dgm:pt>
    <dgm:pt modelId="{7E521C7E-1FD0-409A-BFF2-B5B3366B423A}" type="pres">
      <dgm:prSet presAssocID="{852B3CE3-4904-4D09-B32A-4540E70F32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C4AA-7ADA-4880-B486-75CE66795609}" type="pres">
      <dgm:prSet presAssocID="{14A31A8A-4944-444F-9BED-B8E5C1C43104}" presName="Name9" presStyleLbl="parChTrans1D2" presStyleIdx="4" presStyleCnt="6"/>
      <dgm:spPr/>
    </dgm:pt>
    <dgm:pt modelId="{1B6D816A-29EA-40F4-9BA6-F699722F636C}" type="pres">
      <dgm:prSet presAssocID="{14A31A8A-4944-444F-9BED-B8E5C1C43104}" presName="connTx" presStyleLbl="parChTrans1D2" presStyleIdx="4" presStyleCnt="6"/>
      <dgm:spPr/>
    </dgm:pt>
    <dgm:pt modelId="{1F809113-1CED-4058-91A0-33973BE728AB}" type="pres">
      <dgm:prSet presAssocID="{87A36863-CD61-4880-B0A0-A51784870A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1E2B8-7268-40C9-8C77-EFB05392CBE4}" type="pres">
      <dgm:prSet presAssocID="{39B39235-1FA6-49AD-A34C-E95F6CFEFC5F}" presName="Name9" presStyleLbl="parChTrans1D2" presStyleIdx="5" presStyleCnt="6"/>
      <dgm:spPr/>
    </dgm:pt>
    <dgm:pt modelId="{6D403E51-4645-4864-A69A-5A057FEBA755}" type="pres">
      <dgm:prSet presAssocID="{39B39235-1FA6-49AD-A34C-E95F6CFEFC5F}" presName="connTx" presStyleLbl="parChTrans1D2" presStyleIdx="5" presStyleCnt="6"/>
      <dgm:spPr/>
    </dgm:pt>
    <dgm:pt modelId="{0612C8B9-83C5-41C9-B75D-B278915447D0}" type="pres">
      <dgm:prSet presAssocID="{9AB413B8-02BB-44F0-8888-BA410E3013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836E1-04C4-4747-810E-F239BEF8720E}" type="presOf" srcId="{0A70414B-5F50-4A19-8468-8F8F50A6B684}" destId="{52AB72D1-48CB-443F-9F04-269529702679}" srcOrd="0" destOrd="0" presId="urn:microsoft.com/office/officeart/2005/8/layout/radial1"/>
    <dgm:cxn modelId="{33E23E9F-0C73-4E2D-9B23-2D78975B97E9}" type="presOf" srcId="{EBAB05FC-48A2-4F47-96AC-BDA13B6CA895}" destId="{54FCA3A7-511E-48B6-A3A3-DD431BB88027}" srcOrd="0" destOrd="0" presId="urn:microsoft.com/office/officeart/2005/8/layout/radial1"/>
    <dgm:cxn modelId="{394D0F0D-3D8E-4400-AE1E-A11929DD6D28}" type="presOf" srcId="{5234F275-F42A-4F57-AB03-58F2DA2ECB8A}" destId="{E23EAB4F-842C-4DB5-9970-0A328124D688}" srcOrd="0" destOrd="0" presId="urn:microsoft.com/office/officeart/2005/8/layout/radial1"/>
    <dgm:cxn modelId="{1882245A-E3C9-450D-B934-406FABFBB4C1}" type="presOf" srcId="{9AB413B8-02BB-44F0-8888-BA410E3013CA}" destId="{0612C8B9-83C5-41C9-B75D-B278915447D0}" srcOrd="0" destOrd="0" presId="urn:microsoft.com/office/officeart/2005/8/layout/radial1"/>
    <dgm:cxn modelId="{54DFD97A-19EE-406C-9900-3FDC2CB47CF0}" type="presOf" srcId="{DC7241FB-56F2-44C2-8DD8-FA3BFAB0EF98}" destId="{ADFEB93B-BFEE-41E2-BAA9-295A41A9E10F}" srcOrd="0" destOrd="0" presId="urn:microsoft.com/office/officeart/2005/8/layout/radial1"/>
    <dgm:cxn modelId="{4BC8D0B2-218E-48C3-9983-C793CFA59CC5}" type="presOf" srcId="{5EE2F937-9360-4FE6-A3A8-E1E595843C0D}" destId="{8BF64DEF-B665-41A4-AA53-74C18919F8A4}" srcOrd="0" destOrd="0" presId="urn:microsoft.com/office/officeart/2005/8/layout/radial1"/>
    <dgm:cxn modelId="{81337EA7-AD42-44CB-ADBF-003A7A760142}" type="presOf" srcId="{39B39235-1FA6-49AD-A34C-E95F6CFEFC5F}" destId="{14F1E2B8-7268-40C9-8C77-EFB05392CBE4}" srcOrd="0" destOrd="0" presId="urn:microsoft.com/office/officeart/2005/8/layout/radial1"/>
    <dgm:cxn modelId="{4A831D38-1712-4AFC-8283-1C3FA15A4042}" srcId="{5EE2F937-9360-4FE6-A3A8-E1E595843C0D}" destId="{687AD0BD-797F-42BA-98C6-182C4DF1EFCD}" srcOrd="0" destOrd="0" parTransId="{FC322013-622C-4F5D-BF3D-F55388CBF038}" sibTransId="{4B0F287C-4131-4462-8B56-E7AA5F17F8BB}"/>
    <dgm:cxn modelId="{8731CB9D-19A8-4FCF-94BA-5F0DEDB34F63}" type="presOf" srcId="{687AD0BD-797F-42BA-98C6-182C4DF1EFCD}" destId="{319BB839-C457-42B5-8CF4-422177E22688}" srcOrd="0" destOrd="0" presId="urn:microsoft.com/office/officeart/2005/8/layout/radial1"/>
    <dgm:cxn modelId="{B5FA868C-5DF6-4E41-992F-EB4865C51198}" type="presOf" srcId="{39B39235-1FA6-49AD-A34C-E95F6CFEFC5F}" destId="{6D403E51-4645-4864-A69A-5A057FEBA755}" srcOrd="1" destOrd="0" presId="urn:microsoft.com/office/officeart/2005/8/layout/radial1"/>
    <dgm:cxn modelId="{0180A0F4-75F7-40A0-B263-0A892159261D}" srcId="{5EE2F937-9360-4FE6-A3A8-E1E595843C0D}" destId="{9AB413B8-02BB-44F0-8888-BA410E3013CA}" srcOrd="5" destOrd="0" parTransId="{39B39235-1FA6-49AD-A34C-E95F6CFEFC5F}" sibTransId="{6D3B3006-82E2-4EE3-8DAE-585EF1A13A53}"/>
    <dgm:cxn modelId="{4AF5C1CF-C70E-4FFA-98E6-9056851D7354}" type="presOf" srcId="{CF8F178C-0E17-499A-AA69-9E8A0F4F095A}" destId="{B49891BD-4FA8-4482-8F91-57EC8F34AC66}" srcOrd="0" destOrd="0" presId="urn:microsoft.com/office/officeart/2005/8/layout/radial1"/>
    <dgm:cxn modelId="{B0FF06AD-304F-429B-96FB-0C89B11EDDA4}" type="presOf" srcId="{0A8ED630-D8CA-4B77-BB91-0A97532934D9}" destId="{1A96160D-3DB6-4F28-9024-C854F207159E}" srcOrd="1" destOrd="0" presId="urn:microsoft.com/office/officeart/2005/8/layout/radial1"/>
    <dgm:cxn modelId="{6611CA11-6173-49A7-BFA8-B0D764E72F27}" type="presOf" srcId="{EBAB05FC-48A2-4F47-96AC-BDA13B6CA895}" destId="{E50FA564-42C8-497F-BD37-0DC888A66D14}" srcOrd="1" destOrd="0" presId="urn:microsoft.com/office/officeart/2005/8/layout/radial1"/>
    <dgm:cxn modelId="{FA1FA78B-2E5B-4169-B72D-DEDF5FB01591}" type="presOf" srcId="{DC7241FB-56F2-44C2-8DD8-FA3BFAB0EF98}" destId="{467A53DF-9CFE-4A53-863F-F7E717A084C7}" srcOrd="1" destOrd="0" presId="urn:microsoft.com/office/officeart/2005/8/layout/radial1"/>
    <dgm:cxn modelId="{DD3413F2-77B7-42E3-8209-8EAFB15DFACA}" srcId="{5EE2F937-9360-4FE6-A3A8-E1E595843C0D}" destId="{5234F275-F42A-4F57-AB03-58F2DA2ECB8A}" srcOrd="1" destOrd="0" parTransId="{DC7241FB-56F2-44C2-8DD8-FA3BFAB0EF98}" sibTransId="{CB385CB1-C1C8-4161-AD89-875D25B0709D}"/>
    <dgm:cxn modelId="{54667D4B-2EEE-4DC9-B086-2335ADA3CC3A}" type="presOf" srcId="{0A8ED630-D8CA-4B77-BB91-0A97532934D9}" destId="{A7DB0B30-6E38-4122-922A-860F09FC55D0}" srcOrd="0" destOrd="0" presId="urn:microsoft.com/office/officeart/2005/8/layout/radial1"/>
    <dgm:cxn modelId="{8FFBD3F9-3777-4314-841E-AB0A7A7DBC0F}" srcId="{0A70414B-5F50-4A19-8468-8F8F50A6B684}" destId="{5EE2F937-9360-4FE6-A3A8-E1E595843C0D}" srcOrd="0" destOrd="0" parTransId="{0C04341F-4EF7-4BC3-A449-E34A10AAF7C8}" sibTransId="{CBC85996-B7E2-4960-A14B-DB565D3D2832}"/>
    <dgm:cxn modelId="{D7183D97-F1A1-4538-BD40-B6246307738D}" srcId="{5EE2F937-9360-4FE6-A3A8-E1E595843C0D}" destId="{87A36863-CD61-4880-B0A0-A51784870AF8}" srcOrd="4" destOrd="0" parTransId="{14A31A8A-4944-444F-9BED-B8E5C1C43104}" sibTransId="{D6A88A22-0AB9-4E70-8244-8D0D766247BD}"/>
    <dgm:cxn modelId="{35D64102-8209-46EF-8C84-27697FDA0DD2}" srcId="{5EE2F937-9360-4FE6-A3A8-E1E595843C0D}" destId="{CF8F178C-0E17-499A-AA69-9E8A0F4F095A}" srcOrd="2" destOrd="0" parTransId="{0A8ED630-D8CA-4B77-BB91-0A97532934D9}" sibTransId="{8309CC1C-9465-4060-BECD-2B40C8FC3FBF}"/>
    <dgm:cxn modelId="{3C9430F3-0C43-478C-9D3B-4646BBEF6DE3}" type="presOf" srcId="{FC322013-622C-4F5D-BF3D-F55388CBF038}" destId="{5CFA7D8C-CD6F-470E-A67F-DE7EB8401840}" srcOrd="1" destOrd="0" presId="urn:microsoft.com/office/officeart/2005/8/layout/radial1"/>
    <dgm:cxn modelId="{4A9474CA-6640-4588-86B8-5472B3D3DCA8}" srcId="{5EE2F937-9360-4FE6-A3A8-E1E595843C0D}" destId="{852B3CE3-4904-4D09-B32A-4540E70F329B}" srcOrd="3" destOrd="0" parTransId="{EBAB05FC-48A2-4F47-96AC-BDA13B6CA895}" sibTransId="{3D541D61-826B-4469-B746-2AA573EDB798}"/>
    <dgm:cxn modelId="{7107BAFC-4661-4923-9747-28461B5550CC}" type="presOf" srcId="{FC322013-622C-4F5D-BF3D-F55388CBF038}" destId="{2834292A-F32E-434C-B0E4-1AFDD5EC7291}" srcOrd="0" destOrd="0" presId="urn:microsoft.com/office/officeart/2005/8/layout/radial1"/>
    <dgm:cxn modelId="{1B3BC1F8-A657-44AD-B879-D211C71FC7B4}" type="presOf" srcId="{852B3CE3-4904-4D09-B32A-4540E70F329B}" destId="{7E521C7E-1FD0-409A-BFF2-B5B3366B423A}" srcOrd="0" destOrd="0" presId="urn:microsoft.com/office/officeart/2005/8/layout/radial1"/>
    <dgm:cxn modelId="{2BAF2AD4-8B83-4FE2-9B5B-139852BC417A}" type="presOf" srcId="{14A31A8A-4944-444F-9BED-B8E5C1C43104}" destId="{1B6D816A-29EA-40F4-9BA6-F699722F636C}" srcOrd="1" destOrd="0" presId="urn:microsoft.com/office/officeart/2005/8/layout/radial1"/>
    <dgm:cxn modelId="{361032CE-E7BC-4B05-9C90-1B7BE7D43928}" type="presOf" srcId="{14A31A8A-4944-444F-9BED-B8E5C1C43104}" destId="{025AC4AA-7ADA-4880-B486-75CE66795609}" srcOrd="0" destOrd="0" presId="urn:microsoft.com/office/officeart/2005/8/layout/radial1"/>
    <dgm:cxn modelId="{CB7E022B-D8B8-4992-895A-7C6D5AC9B824}" type="presOf" srcId="{87A36863-CD61-4880-B0A0-A51784870AF8}" destId="{1F809113-1CED-4058-91A0-33973BE728AB}" srcOrd="0" destOrd="0" presId="urn:microsoft.com/office/officeart/2005/8/layout/radial1"/>
    <dgm:cxn modelId="{717FE4AF-8470-42FD-87E3-9445F4A5F3A5}" type="presParOf" srcId="{52AB72D1-48CB-443F-9F04-269529702679}" destId="{8BF64DEF-B665-41A4-AA53-74C18919F8A4}" srcOrd="0" destOrd="0" presId="urn:microsoft.com/office/officeart/2005/8/layout/radial1"/>
    <dgm:cxn modelId="{890D0A93-645F-4106-B21E-98D68F8FE24C}" type="presParOf" srcId="{52AB72D1-48CB-443F-9F04-269529702679}" destId="{2834292A-F32E-434C-B0E4-1AFDD5EC7291}" srcOrd="1" destOrd="0" presId="urn:microsoft.com/office/officeart/2005/8/layout/radial1"/>
    <dgm:cxn modelId="{34073214-0770-49A2-B8F2-BB2178626B12}" type="presParOf" srcId="{2834292A-F32E-434C-B0E4-1AFDD5EC7291}" destId="{5CFA7D8C-CD6F-470E-A67F-DE7EB8401840}" srcOrd="0" destOrd="0" presId="urn:microsoft.com/office/officeart/2005/8/layout/radial1"/>
    <dgm:cxn modelId="{220DE806-AF3A-4BE3-816B-9439C5560AF1}" type="presParOf" srcId="{52AB72D1-48CB-443F-9F04-269529702679}" destId="{319BB839-C457-42B5-8CF4-422177E22688}" srcOrd="2" destOrd="0" presId="urn:microsoft.com/office/officeart/2005/8/layout/radial1"/>
    <dgm:cxn modelId="{1F8F1BCE-0601-4143-A2BD-E961F73E2518}" type="presParOf" srcId="{52AB72D1-48CB-443F-9F04-269529702679}" destId="{ADFEB93B-BFEE-41E2-BAA9-295A41A9E10F}" srcOrd="3" destOrd="0" presId="urn:microsoft.com/office/officeart/2005/8/layout/radial1"/>
    <dgm:cxn modelId="{BAE8A75D-3169-4BD2-909C-FEB731DFCE18}" type="presParOf" srcId="{ADFEB93B-BFEE-41E2-BAA9-295A41A9E10F}" destId="{467A53DF-9CFE-4A53-863F-F7E717A084C7}" srcOrd="0" destOrd="0" presId="urn:microsoft.com/office/officeart/2005/8/layout/radial1"/>
    <dgm:cxn modelId="{8FA1D94B-0DD9-4D89-855B-DD8FE761B535}" type="presParOf" srcId="{52AB72D1-48CB-443F-9F04-269529702679}" destId="{E23EAB4F-842C-4DB5-9970-0A328124D688}" srcOrd="4" destOrd="0" presId="urn:microsoft.com/office/officeart/2005/8/layout/radial1"/>
    <dgm:cxn modelId="{97AC1107-4619-4EAE-B775-96E03FE7349E}" type="presParOf" srcId="{52AB72D1-48CB-443F-9F04-269529702679}" destId="{A7DB0B30-6E38-4122-922A-860F09FC55D0}" srcOrd="5" destOrd="0" presId="urn:microsoft.com/office/officeart/2005/8/layout/radial1"/>
    <dgm:cxn modelId="{6625EED3-C5AE-40E3-8BB6-1A4FC9DB7238}" type="presParOf" srcId="{A7DB0B30-6E38-4122-922A-860F09FC55D0}" destId="{1A96160D-3DB6-4F28-9024-C854F207159E}" srcOrd="0" destOrd="0" presId="urn:microsoft.com/office/officeart/2005/8/layout/radial1"/>
    <dgm:cxn modelId="{90E85753-86CB-4F4C-B1A2-7D4763FB1E21}" type="presParOf" srcId="{52AB72D1-48CB-443F-9F04-269529702679}" destId="{B49891BD-4FA8-4482-8F91-57EC8F34AC66}" srcOrd="6" destOrd="0" presId="urn:microsoft.com/office/officeart/2005/8/layout/radial1"/>
    <dgm:cxn modelId="{3236BE0C-3906-4F61-9CC3-733CB52A4D49}" type="presParOf" srcId="{52AB72D1-48CB-443F-9F04-269529702679}" destId="{54FCA3A7-511E-48B6-A3A3-DD431BB88027}" srcOrd="7" destOrd="0" presId="urn:microsoft.com/office/officeart/2005/8/layout/radial1"/>
    <dgm:cxn modelId="{76C41435-A171-44A4-84DA-3E60DE3EB533}" type="presParOf" srcId="{54FCA3A7-511E-48B6-A3A3-DD431BB88027}" destId="{E50FA564-42C8-497F-BD37-0DC888A66D14}" srcOrd="0" destOrd="0" presId="urn:microsoft.com/office/officeart/2005/8/layout/radial1"/>
    <dgm:cxn modelId="{8923B0B8-B4CD-4999-ACA4-DFCF3F809487}" type="presParOf" srcId="{52AB72D1-48CB-443F-9F04-269529702679}" destId="{7E521C7E-1FD0-409A-BFF2-B5B3366B423A}" srcOrd="8" destOrd="0" presId="urn:microsoft.com/office/officeart/2005/8/layout/radial1"/>
    <dgm:cxn modelId="{9969815E-FDE8-4365-BF0A-CC5534569795}" type="presParOf" srcId="{52AB72D1-48CB-443F-9F04-269529702679}" destId="{025AC4AA-7ADA-4880-B486-75CE66795609}" srcOrd="9" destOrd="0" presId="urn:microsoft.com/office/officeart/2005/8/layout/radial1"/>
    <dgm:cxn modelId="{9F06AAF7-9E35-42D7-84A4-97E565315A30}" type="presParOf" srcId="{025AC4AA-7ADA-4880-B486-75CE66795609}" destId="{1B6D816A-29EA-40F4-9BA6-F699722F636C}" srcOrd="0" destOrd="0" presId="urn:microsoft.com/office/officeart/2005/8/layout/radial1"/>
    <dgm:cxn modelId="{4C6BF637-9AA8-4B87-AEB2-B9AB31823FBB}" type="presParOf" srcId="{52AB72D1-48CB-443F-9F04-269529702679}" destId="{1F809113-1CED-4058-91A0-33973BE728AB}" srcOrd="10" destOrd="0" presId="urn:microsoft.com/office/officeart/2005/8/layout/radial1"/>
    <dgm:cxn modelId="{61BBB18D-E71E-462E-B3BC-04C71610A7D6}" type="presParOf" srcId="{52AB72D1-48CB-443F-9F04-269529702679}" destId="{14F1E2B8-7268-40C9-8C77-EFB05392CBE4}" srcOrd="11" destOrd="0" presId="urn:microsoft.com/office/officeart/2005/8/layout/radial1"/>
    <dgm:cxn modelId="{C276A701-C7DD-447F-A0B4-034871078950}" type="presParOf" srcId="{14F1E2B8-7268-40C9-8C77-EFB05392CBE4}" destId="{6D403E51-4645-4864-A69A-5A057FEBA755}" srcOrd="0" destOrd="0" presId="urn:microsoft.com/office/officeart/2005/8/layout/radial1"/>
    <dgm:cxn modelId="{9C0AFB35-B23A-4D4D-A8EC-079FC300E282}" type="presParOf" srcId="{52AB72D1-48CB-443F-9F04-269529702679}" destId="{0612C8B9-83C5-41C9-B75D-B278915447D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64DEF-B665-41A4-AA53-74C18919F8A4}">
      <dsp:nvSpPr>
        <dsp:cNvPr id="0" name=""/>
        <dsp:cNvSpPr/>
      </dsp:nvSpPr>
      <dsp:spPr>
        <a:xfrm>
          <a:off x="2672480" y="2308677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Social And Cultural Contexts</a:t>
          </a:r>
          <a:endParaRPr lang="en-US" sz="1800" kern="1200" dirty="0"/>
        </a:p>
      </dsp:txBody>
      <dsp:txXfrm>
        <a:off x="2932040" y="2568237"/>
        <a:ext cx="1253266" cy="1253266"/>
      </dsp:txXfrm>
    </dsp:sp>
    <dsp:sp modelId="{2834292A-F32E-434C-B0E4-1AFDD5EC7291}">
      <dsp:nvSpPr>
        <dsp:cNvPr id="0" name=""/>
        <dsp:cNvSpPr/>
      </dsp:nvSpPr>
      <dsp:spPr>
        <a:xfrm rot="16200000">
          <a:off x="3291992" y="2019584"/>
          <a:ext cx="533362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33362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339" y="2028662"/>
        <a:ext cx="26668" cy="26668"/>
      </dsp:txXfrm>
    </dsp:sp>
    <dsp:sp modelId="{319BB839-C457-42B5-8CF4-422177E22688}">
      <dsp:nvSpPr>
        <dsp:cNvPr id="0" name=""/>
        <dsp:cNvSpPr/>
      </dsp:nvSpPr>
      <dsp:spPr>
        <a:xfrm>
          <a:off x="2672480" y="2929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Changing roles of women</a:t>
          </a:r>
          <a:endParaRPr lang="en-US" sz="1800" kern="1200" dirty="0"/>
        </a:p>
      </dsp:txBody>
      <dsp:txXfrm>
        <a:off x="2932040" y="262489"/>
        <a:ext cx="1253266" cy="1253266"/>
      </dsp:txXfrm>
    </dsp:sp>
    <dsp:sp modelId="{ADFEB93B-BFEE-41E2-BAA9-295A41A9E10F}">
      <dsp:nvSpPr>
        <dsp:cNvPr id="0" name=""/>
        <dsp:cNvSpPr/>
      </dsp:nvSpPr>
      <dsp:spPr>
        <a:xfrm rot="19800000">
          <a:off x="4290410" y="2596021"/>
          <a:ext cx="533362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33362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3757" y="2605099"/>
        <a:ext cx="26668" cy="26668"/>
      </dsp:txXfrm>
    </dsp:sp>
    <dsp:sp modelId="{E23EAB4F-842C-4DB5-9970-0A328124D688}">
      <dsp:nvSpPr>
        <dsp:cNvPr id="0" name=""/>
        <dsp:cNvSpPr/>
      </dsp:nvSpPr>
      <dsp:spPr>
        <a:xfrm>
          <a:off x="4669316" y="1155803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Woman’s Hour</a:t>
          </a:r>
          <a:endParaRPr lang="en-US" sz="1800" kern="1200" dirty="0"/>
        </a:p>
      </dsp:txBody>
      <dsp:txXfrm>
        <a:off x="4928876" y="1415363"/>
        <a:ext cx="1253266" cy="1253266"/>
      </dsp:txXfrm>
    </dsp:sp>
    <dsp:sp modelId="{A7DB0B30-6E38-4122-922A-860F09FC55D0}">
      <dsp:nvSpPr>
        <dsp:cNvPr id="0" name=""/>
        <dsp:cNvSpPr/>
      </dsp:nvSpPr>
      <dsp:spPr>
        <a:xfrm rot="1800000">
          <a:off x="4290410" y="3748895"/>
          <a:ext cx="533362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33362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3757" y="3757973"/>
        <a:ext cx="26668" cy="26668"/>
      </dsp:txXfrm>
    </dsp:sp>
    <dsp:sp modelId="{B49891BD-4FA8-4482-8F91-57EC8F34AC66}">
      <dsp:nvSpPr>
        <dsp:cNvPr id="0" name=""/>
        <dsp:cNvSpPr/>
      </dsp:nvSpPr>
      <dsp:spPr>
        <a:xfrm>
          <a:off x="4669316" y="3461551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1950s Housewife</a:t>
          </a:r>
          <a:endParaRPr lang="en-US" sz="1800" kern="1200" dirty="0"/>
        </a:p>
      </dsp:txBody>
      <dsp:txXfrm>
        <a:off x="4928876" y="3721111"/>
        <a:ext cx="1253266" cy="1253266"/>
      </dsp:txXfrm>
    </dsp:sp>
    <dsp:sp modelId="{54FCA3A7-511E-48B6-A3A3-DD431BB88027}">
      <dsp:nvSpPr>
        <dsp:cNvPr id="0" name=""/>
        <dsp:cNvSpPr/>
      </dsp:nvSpPr>
      <dsp:spPr>
        <a:xfrm rot="5400000">
          <a:off x="3291992" y="4325332"/>
          <a:ext cx="533362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33362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339" y="4334410"/>
        <a:ext cx="26668" cy="26668"/>
      </dsp:txXfrm>
    </dsp:sp>
    <dsp:sp modelId="{7E521C7E-1FD0-409A-BFF2-B5B3366B423A}">
      <dsp:nvSpPr>
        <dsp:cNvPr id="0" name=""/>
        <dsp:cNvSpPr/>
      </dsp:nvSpPr>
      <dsp:spPr>
        <a:xfrm>
          <a:off x="2672480" y="4614425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of Change 1960s</a:t>
          </a:r>
        </a:p>
      </dsp:txBody>
      <dsp:txXfrm>
        <a:off x="2932040" y="4873985"/>
        <a:ext cx="1253266" cy="1253266"/>
      </dsp:txXfrm>
    </dsp:sp>
    <dsp:sp modelId="{025AC4AA-7ADA-4880-B486-75CE66795609}">
      <dsp:nvSpPr>
        <dsp:cNvPr id="0" name=""/>
        <dsp:cNvSpPr/>
      </dsp:nvSpPr>
      <dsp:spPr>
        <a:xfrm rot="9000000">
          <a:off x="2293574" y="3748895"/>
          <a:ext cx="533362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33362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46921" y="3757973"/>
        <a:ext cx="26668" cy="26668"/>
      </dsp:txXfrm>
    </dsp:sp>
    <dsp:sp modelId="{1F809113-1CED-4058-91A0-33973BE728AB}">
      <dsp:nvSpPr>
        <dsp:cNvPr id="0" name=""/>
        <dsp:cNvSpPr/>
      </dsp:nvSpPr>
      <dsp:spPr>
        <a:xfrm>
          <a:off x="675643" y="3461551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#</a:t>
          </a:r>
          <a:r>
            <a:rPr lang="en-US" sz="1800" kern="1200" dirty="0" err="1" smtClean="0"/>
            <a:t>metoo</a:t>
          </a:r>
          <a:endParaRPr lang="en-US" sz="1800" kern="1200" dirty="0"/>
        </a:p>
      </dsp:txBody>
      <dsp:txXfrm>
        <a:off x="935203" y="3721111"/>
        <a:ext cx="1253266" cy="1253266"/>
      </dsp:txXfrm>
    </dsp:sp>
    <dsp:sp modelId="{14F1E2B8-7268-40C9-8C77-EFB05392CBE4}">
      <dsp:nvSpPr>
        <dsp:cNvPr id="0" name=""/>
        <dsp:cNvSpPr/>
      </dsp:nvSpPr>
      <dsp:spPr>
        <a:xfrm rot="12600000">
          <a:off x="2293574" y="2596021"/>
          <a:ext cx="533362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33362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46921" y="2605099"/>
        <a:ext cx="26668" cy="26668"/>
      </dsp:txXfrm>
    </dsp:sp>
    <dsp:sp modelId="{0612C8B9-83C5-41C9-B75D-B278915447D0}">
      <dsp:nvSpPr>
        <dsp:cNvPr id="0" name=""/>
        <dsp:cNvSpPr/>
      </dsp:nvSpPr>
      <dsp:spPr>
        <a:xfrm>
          <a:off x="675643" y="1155803"/>
          <a:ext cx="1772386" cy="177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Still gender pay gap and inequality in the world of work</a:t>
          </a:r>
          <a:endParaRPr lang="en-US" sz="1800" kern="1200" dirty="0"/>
        </a:p>
      </dsp:txBody>
      <dsp:txXfrm>
        <a:off x="935203" y="1415363"/>
        <a:ext cx="1253266" cy="125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4" y="301797"/>
            <a:ext cx="1134225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727199"/>
            <a:ext cx="11342256" cy="48203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515225" y="370332"/>
            <a:ext cx="1110104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225" y="1768800"/>
            <a:ext cx="11101042" cy="447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C7B8F30-8A22-BC49-8DAA-4D70E262893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B1E0CFA-1810-FA4D-9B10-EB11BA195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b0801ql5" TargetMode="External"/><Relationship Id="rId2" Type="http://schemas.openxmlformats.org/officeDocument/2006/relationships/hyperlink" Target="WomansHour-20161028-LateNightWomansHourHome.mp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legraph.co.uk/finance/newsbysector/mediatechnologyandtelecoms/media/5100256/Ofcom-fines-BBC-150000-for-Russell-Brand-and-Jonathan-Ross-prank-phone-call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p05nrnhp" TargetMode="External"/><Relationship Id="rId2" Type="http://schemas.openxmlformats.org/officeDocument/2006/relationships/hyperlink" Target="http://www.bbc.co.uk/programmes/b007qlv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programmes/b0801ql5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b0801ql5" TargetMode="External"/><Relationship Id="rId2" Type="http://schemas.openxmlformats.org/officeDocument/2006/relationships/hyperlink" Target="http://www.bbc.co.uk/taster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bc.co.uk/soun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Late night women’s hour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Late Night Woman's Hour </a:t>
            </a:r>
            <a:r>
              <a:rPr lang="en-US" sz="2400" i="1" dirty="0">
                <a:hlinkClick r:id="rId2"/>
              </a:rPr>
              <a:t>(</a:t>
            </a:r>
            <a:r>
              <a:rPr lang="en-US" sz="2400" i="1" dirty="0">
                <a:hlinkClick r:id="rId3"/>
              </a:rPr>
              <a:t>Home</a:t>
            </a:r>
            <a:r>
              <a:rPr lang="en-US" sz="2400" dirty="0">
                <a:hlinkClick r:id="rId3"/>
              </a:rPr>
              <a:t>, 28 October, 2016) </a:t>
            </a: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9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Revision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62696"/>
              </p:ext>
            </p:extLst>
          </p:nvPr>
        </p:nvGraphicFramePr>
        <p:xfrm>
          <a:off x="936976" y="2020710"/>
          <a:ext cx="10419645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65">
                  <a:extLst>
                    <a:ext uri="{9D8B030D-6E8A-4147-A177-3AD203B41FA5}">
                      <a16:colId xmlns:a16="http://schemas.microsoft.com/office/drawing/2014/main" val="2751611549"/>
                    </a:ext>
                  </a:extLst>
                </a:gridCol>
                <a:gridCol w="3608134">
                  <a:extLst>
                    <a:ext uri="{9D8B030D-6E8A-4147-A177-3AD203B41FA5}">
                      <a16:colId xmlns:a16="http://schemas.microsoft.com/office/drawing/2014/main" val="3000739740"/>
                    </a:ext>
                  </a:extLst>
                </a:gridCol>
                <a:gridCol w="4524046">
                  <a:extLst>
                    <a:ext uri="{9D8B030D-6E8A-4147-A177-3AD203B41FA5}">
                      <a16:colId xmlns:a16="http://schemas.microsoft.com/office/drawing/2014/main" val="1595641437"/>
                    </a:ext>
                  </a:extLst>
                </a:gridCol>
              </a:tblGrid>
              <a:tr h="41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Body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Industry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Set Text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45877"/>
                  </a:ext>
                </a:extLst>
              </a:tr>
              <a:tr h="1734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Film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Straight Outta Compton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788486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Video Game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Assassins Creed III: Liberation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05229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Newspaper / Magazine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Daily Mirror / Vogue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248197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Radio / TV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LNWH / Humans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8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Revision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74922"/>
              </p:ext>
            </p:extLst>
          </p:nvPr>
        </p:nvGraphicFramePr>
        <p:xfrm>
          <a:off x="936976" y="2020710"/>
          <a:ext cx="10419645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65">
                  <a:extLst>
                    <a:ext uri="{9D8B030D-6E8A-4147-A177-3AD203B41FA5}">
                      <a16:colId xmlns:a16="http://schemas.microsoft.com/office/drawing/2014/main" val="2751611549"/>
                    </a:ext>
                  </a:extLst>
                </a:gridCol>
                <a:gridCol w="3608134">
                  <a:extLst>
                    <a:ext uri="{9D8B030D-6E8A-4147-A177-3AD203B41FA5}">
                      <a16:colId xmlns:a16="http://schemas.microsoft.com/office/drawing/2014/main" val="3000739740"/>
                    </a:ext>
                  </a:extLst>
                </a:gridCol>
                <a:gridCol w="4524046">
                  <a:extLst>
                    <a:ext uri="{9D8B030D-6E8A-4147-A177-3AD203B41FA5}">
                      <a16:colId xmlns:a16="http://schemas.microsoft.com/office/drawing/2014/main" val="1595641437"/>
                    </a:ext>
                  </a:extLst>
                </a:gridCol>
              </a:tblGrid>
              <a:tr h="41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Body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Industry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Set Text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45877"/>
                  </a:ext>
                </a:extLst>
              </a:tr>
              <a:tr h="1734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BBFC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MPAA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Film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Straight Outta Compton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788486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Video Game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Assassins Creed III: Liberation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05229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Newspaper / Magazine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Daily Mirror / Vogue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248197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Radio / TV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LNWH / Humans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8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Revision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174102"/>
              </p:ext>
            </p:extLst>
          </p:nvPr>
        </p:nvGraphicFramePr>
        <p:xfrm>
          <a:off x="936976" y="2020710"/>
          <a:ext cx="10419645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65">
                  <a:extLst>
                    <a:ext uri="{9D8B030D-6E8A-4147-A177-3AD203B41FA5}">
                      <a16:colId xmlns:a16="http://schemas.microsoft.com/office/drawing/2014/main" val="2751611549"/>
                    </a:ext>
                  </a:extLst>
                </a:gridCol>
                <a:gridCol w="3608134">
                  <a:extLst>
                    <a:ext uri="{9D8B030D-6E8A-4147-A177-3AD203B41FA5}">
                      <a16:colId xmlns:a16="http://schemas.microsoft.com/office/drawing/2014/main" val="3000739740"/>
                    </a:ext>
                  </a:extLst>
                </a:gridCol>
                <a:gridCol w="4524046">
                  <a:extLst>
                    <a:ext uri="{9D8B030D-6E8A-4147-A177-3AD203B41FA5}">
                      <a16:colId xmlns:a16="http://schemas.microsoft.com/office/drawing/2014/main" val="1595641437"/>
                    </a:ext>
                  </a:extLst>
                </a:gridCol>
              </a:tblGrid>
              <a:tr h="41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Body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Industry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Set Text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45877"/>
                  </a:ext>
                </a:extLst>
              </a:tr>
              <a:tr h="1734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BBFC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MPAA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Film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Straight Outta Compton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788486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VSC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Video Game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Assassins Creed III: Liberation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05229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Newspaper / Magazine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Daily Mirror / Vogue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248197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Radio / TV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LNWH / Humans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8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Revision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71057"/>
              </p:ext>
            </p:extLst>
          </p:nvPr>
        </p:nvGraphicFramePr>
        <p:xfrm>
          <a:off x="936976" y="2020710"/>
          <a:ext cx="10419645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65">
                  <a:extLst>
                    <a:ext uri="{9D8B030D-6E8A-4147-A177-3AD203B41FA5}">
                      <a16:colId xmlns:a16="http://schemas.microsoft.com/office/drawing/2014/main" val="2751611549"/>
                    </a:ext>
                  </a:extLst>
                </a:gridCol>
                <a:gridCol w="3608134">
                  <a:extLst>
                    <a:ext uri="{9D8B030D-6E8A-4147-A177-3AD203B41FA5}">
                      <a16:colId xmlns:a16="http://schemas.microsoft.com/office/drawing/2014/main" val="3000739740"/>
                    </a:ext>
                  </a:extLst>
                </a:gridCol>
                <a:gridCol w="4524046">
                  <a:extLst>
                    <a:ext uri="{9D8B030D-6E8A-4147-A177-3AD203B41FA5}">
                      <a16:colId xmlns:a16="http://schemas.microsoft.com/office/drawing/2014/main" val="1595641437"/>
                    </a:ext>
                  </a:extLst>
                </a:gridCol>
              </a:tblGrid>
              <a:tr h="41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Body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Industry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Set Text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45877"/>
                  </a:ext>
                </a:extLst>
              </a:tr>
              <a:tr h="1734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BBFC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MPAA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Film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Straight Outta Compton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788486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VSC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Video Game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Assassins Creed III: Liberation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05229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IPSO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Newspaper / Magazine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Daily Mirror / Vogue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248197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Radio / TV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LNWH / Humans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8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Revision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030948"/>
              </p:ext>
            </p:extLst>
          </p:nvPr>
        </p:nvGraphicFramePr>
        <p:xfrm>
          <a:off x="936976" y="2020710"/>
          <a:ext cx="10419645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465">
                  <a:extLst>
                    <a:ext uri="{9D8B030D-6E8A-4147-A177-3AD203B41FA5}">
                      <a16:colId xmlns:a16="http://schemas.microsoft.com/office/drawing/2014/main" val="2751611549"/>
                    </a:ext>
                  </a:extLst>
                </a:gridCol>
                <a:gridCol w="3608134">
                  <a:extLst>
                    <a:ext uri="{9D8B030D-6E8A-4147-A177-3AD203B41FA5}">
                      <a16:colId xmlns:a16="http://schemas.microsoft.com/office/drawing/2014/main" val="3000739740"/>
                    </a:ext>
                  </a:extLst>
                </a:gridCol>
                <a:gridCol w="4524046">
                  <a:extLst>
                    <a:ext uri="{9D8B030D-6E8A-4147-A177-3AD203B41FA5}">
                      <a16:colId xmlns:a16="http://schemas.microsoft.com/office/drawing/2014/main" val="1595641437"/>
                    </a:ext>
                  </a:extLst>
                </a:gridCol>
              </a:tblGrid>
              <a:tr h="41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Body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Industry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Set Text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45877"/>
                  </a:ext>
                </a:extLst>
              </a:tr>
              <a:tr h="1734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BBFC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MPAA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Film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Straight Outta Compton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7788486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VSC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Video Game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Assassins Creed III: Liberation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05229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IPSO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Newspaper / Magazine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Daily Mirror / Vogue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248197"/>
                  </a:ext>
                </a:extLst>
              </a:tr>
              <a:tr h="65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OCFOM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Radio / TV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LNWH / Humans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8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603023"/>
            <a:ext cx="11342256" cy="5136444"/>
          </a:xfrm>
        </p:spPr>
        <p:txBody>
          <a:bodyPr>
            <a:normAutofit/>
          </a:bodyPr>
          <a:lstStyle/>
          <a:p>
            <a:r>
              <a:rPr lang="en-GB" dirty="0"/>
              <a:t>OFCOM was established in 2003 as a new UK regulator </a:t>
            </a:r>
          </a:p>
          <a:p>
            <a:r>
              <a:rPr lang="en-GB" dirty="0"/>
              <a:t>BBC is also self-regulatory and works with OFCOM to ensure they there will be no need for intervention, unless in extreme cases</a:t>
            </a:r>
          </a:p>
          <a:p>
            <a:r>
              <a:rPr lang="en-GB" dirty="0"/>
              <a:t>OFCOM is funded by fees from the industry and a grant from the government</a:t>
            </a:r>
          </a:p>
          <a:p>
            <a:r>
              <a:rPr lang="en-GB" dirty="0"/>
              <a:t>Commercial and community radio stations have to apply for their license from OFCOM and have to abide by their rules and regulations regarding what they broadcast</a:t>
            </a:r>
          </a:p>
          <a:p>
            <a:r>
              <a:rPr lang="en-GB" dirty="0"/>
              <a:t>OFCOM has a remit to</a:t>
            </a:r>
          </a:p>
          <a:p>
            <a:pPr lvl="1"/>
            <a:r>
              <a:rPr lang="en-GB" dirty="0"/>
              <a:t>Ensure that a wide range of television and radio services of high quality that wide appeal is available</a:t>
            </a:r>
          </a:p>
          <a:p>
            <a:pPr lvl="1"/>
            <a:r>
              <a:rPr lang="en-GB" dirty="0"/>
              <a:t>Maintain plurality in the provision of broadcasting</a:t>
            </a:r>
          </a:p>
          <a:p>
            <a:pPr lvl="1"/>
            <a:r>
              <a:rPr lang="en-GB" dirty="0"/>
              <a:t>Adequately protect audiences against offensive or harmful material </a:t>
            </a:r>
          </a:p>
          <a:p>
            <a:pPr lvl="1"/>
            <a:r>
              <a:rPr lang="en-GB" dirty="0"/>
              <a:t>Protect audiences against unfairness or infringement of privacy 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/>
              <a:t>An audience member can complain to OFCOM, who them must assess the complaint under the Broadcasting Code and decide what action, if any, to take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054687" y="4619760"/>
            <a:ext cx="459544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Can you think of any examples where a complaint against a BBC radio </a:t>
            </a:r>
            <a:r>
              <a:rPr lang="en-US" b="1" dirty="0" err="1"/>
              <a:t>programme</a:t>
            </a:r>
            <a:r>
              <a:rPr lang="en-US" b="1" dirty="0"/>
              <a:t> has caused offense and had major repercussions</a:t>
            </a:r>
            <a:r>
              <a:rPr lang="en-US" b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3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1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Impact of Technology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541316"/>
            <a:ext cx="11342256" cy="5080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Technology has had a huge impact on the continued success of Radio and made LNWH a </a:t>
            </a:r>
            <a:r>
              <a:rPr lang="en-GB" sz="2200" dirty="0" smtClean="0"/>
              <a:t>possibility.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 algn="ctr">
              <a:buNone/>
            </a:pPr>
            <a:r>
              <a:rPr lang="en-GB" sz="2200" b="1" dirty="0">
                <a:solidFill>
                  <a:schemeClr val="accent5"/>
                </a:solidFill>
              </a:rPr>
              <a:t>Which of the following have you used? Where? Why? On what device</a:t>
            </a:r>
            <a:r>
              <a:rPr lang="en-GB" sz="2200" b="1" dirty="0" smtClean="0">
                <a:solidFill>
                  <a:schemeClr val="accent5"/>
                </a:solidFill>
              </a:rPr>
              <a:t>? What about apps, multi-media content, webcams?</a:t>
            </a:r>
            <a:endParaRPr lang="en-GB" sz="22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GB" sz="2200" b="1" dirty="0" smtClean="0">
                <a:solidFill>
                  <a:schemeClr val="accent5"/>
                </a:solidFill>
              </a:rPr>
              <a:t>How </a:t>
            </a:r>
            <a:r>
              <a:rPr lang="en-GB" sz="2200" b="1" dirty="0">
                <a:solidFill>
                  <a:schemeClr val="accent5"/>
                </a:solidFill>
              </a:rPr>
              <a:t>have they affected LNWH?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/>
          <a:stretch/>
        </p:blipFill>
        <p:spPr bwMode="auto">
          <a:xfrm>
            <a:off x="2226592" y="2698469"/>
            <a:ext cx="6657526" cy="3047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10"/>
          <p:cNvSpPr txBox="1"/>
          <p:nvPr/>
        </p:nvSpPr>
        <p:spPr>
          <a:xfrm>
            <a:off x="4764830" y="2331688"/>
            <a:ext cx="1581049" cy="3845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Convergence</a:t>
            </a:r>
          </a:p>
        </p:txBody>
      </p:sp>
      <p:sp>
        <p:nvSpPr>
          <p:cNvPr id="6" name="Text Box 11"/>
          <p:cNvSpPr txBox="1"/>
          <p:nvPr/>
        </p:nvSpPr>
        <p:spPr>
          <a:xfrm>
            <a:off x="7376849" y="2337447"/>
            <a:ext cx="1124983" cy="3845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Podcasting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2010334" y="2086430"/>
            <a:ext cx="2465033" cy="63555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ea typeface="Arial" panose="020B0604020202020204" pitchFamily="34" charset="0"/>
              </a:rPr>
              <a:t>DAB </a:t>
            </a:r>
            <a:r>
              <a:rPr lang="en-GB" sz="1600" dirty="0" smtClean="0">
                <a:effectLst/>
                <a:ea typeface="Arial" panose="020B0604020202020204" pitchFamily="34" charset="0"/>
              </a:rPr>
              <a:t/>
            </a:r>
            <a:br>
              <a:rPr lang="en-GB" sz="1600" dirty="0" smtClean="0">
                <a:effectLst/>
                <a:ea typeface="Arial" panose="020B0604020202020204" pitchFamily="34" charset="0"/>
              </a:rPr>
            </a:br>
            <a:r>
              <a:rPr lang="en-GB" sz="1600" dirty="0" smtClean="0">
                <a:effectLst/>
                <a:ea typeface="Arial" panose="020B0604020202020204" pitchFamily="34" charset="0"/>
              </a:rPr>
              <a:t>(</a:t>
            </a:r>
            <a:r>
              <a:rPr lang="en-GB" sz="1600" dirty="0">
                <a:effectLst/>
                <a:ea typeface="Arial" panose="020B0604020202020204" pitchFamily="34" charset="0"/>
              </a:rPr>
              <a:t>Digital Audio </a:t>
            </a:r>
            <a:r>
              <a:rPr lang="en-GB" sz="1600" dirty="0" smtClean="0">
                <a:effectLst/>
                <a:ea typeface="Arial" panose="020B0604020202020204" pitchFamily="34" charset="0"/>
              </a:rPr>
              <a:t>Broadcast</a:t>
            </a:r>
            <a:r>
              <a:rPr lang="en-GB" sz="1600" dirty="0">
                <a:effectLst/>
                <a:ea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 rot="2972989">
            <a:off x="10532579" y="470031"/>
            <a:ext cx="229375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6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 Night Woman’s Hour </a:t>
            </a:r>
            <a:r>
              <a:rPr lang="en-GB" i="1" dirty="0"/>
              <a:t>(LNWH)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676401"/>
            <a:ext cx="11342256" cy="5076092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Woman’s Hour</a:t>
            </a:r>
            <a:r>
              <a:rPr lang="en-GB" dirty="0"/>
              <a:t> was first broadcast in 1946 and is now broadcast everyday at 10am on Radio 4</a:t>
            </a:r>
          </a:p>
          <a:p>
            <a:r>
              <a:rPr lang="en-GB" dirty="0"/>
              <a:t>Radio 4 is a speech-based station and it tends to target an older audience demographic, its known for Intelligent speech and the most insightful journalism.</a:t>
            </a:r>
          </a:p>
          <a:p>
            <a:r>
              <a:rPr lang="en-GB" dirty="0" smtClean="0"/>
              <a:t>The introduction of LNWH into Radio 4 schedule demonstrates the BBC’s awareness of the need to cater for a younger female audience and may not be addressed by current output</a:t>
            </a:r>
          </a:p>
          <a:p>
            <a:r>
              <a:rPr lang="en-GB" dirty="0" smtClean="0"/>
              <a:t>LNWH </a:t>
            </a:r>
            <a:r>
              <a:rPr lang="en-GB" dirty="0"/>
              <a:t>is broadcast monthly at 11pm, the assumption is that a lot of listeners will choose to listen via podcast and the post-watershed broadcast time allows for more adult content</a:t>
            </a:r>
          </a:p>
          <a:p>
            <a:r>
              <a:rPr lang="en-GB" dirty="0"/>
              <a:t>Each episode is based around a theme and involves informal and in depth discussion (themes have included female friendship, women in sport and anxiety)</a:t>
            </a:r>
          </a:p>
          <a:p>
            <a:r>
              <a:rPr lang="en-GB" dirty="0">
                <a:hlinkClick r:id="rId3"/>
              </a:rPr>
              <a:t>LNWH </a:t>
            </a:r>
            <a:r>
              <a:rPr lang="en-GB" dirty="0"/>
              <a:t>will contain:</a:t>
            </a:r>
          </a:p>
          <a:p>
            <a:pPr lvl="1"/>
            <a:r>
              <a:rPr lang="en-GB" dirty="0"/>
              <a:t>Presenter - Lauren Laverne </a:t>
            </a:r>
          </a:p>
          <a:p>
            <a:pPr lvl="1"/>
            <a:r>
              <a:rPr lang="en-GB" dirty="0"/>
              <a:t>Contributors  - academics, writers, broadcasters, artists etc.</a:t>
            </a:r>
          </a:p>
          <a:p>
            <a:pPr lvl="1"/>
            <a:r>
              <a:rPr lang="en-GB" dirty="0"/>
              <a:t>Discussion</a:t>
            </a:r>
          </a:p>
          <a:p>
            <a:pPr lvl="1"/>
            <a:r>
              <a:rPr lang="en-GB" dirty="0"/>
              <a:t>(Phone ins)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6092" y="5486400"/>
            <a:ext cx="186717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LISTENING TASK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2972989">
            <a:off x="10532579" y="470031"/>
            <a:ext cx="229375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7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and industry notes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944906"/>
              </p:ext>
            </p:extLst>
          </p:nvPr>
        </p:nvGraphicFramePr>
        <p:xfrm>
          <a:off x="693019" y="1667495"/>
          <a:ext cx="10623059" cy="4625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3059">
                  <a:extLst>
                    <a:ext uri="{9D8B030D-6E8A-4147-A177-3AD203B41FA5}">
                      <a16:colId xmlns:a16="http://schemas.microsoft.com/office/drawing/2014/main" val="1146744067"/>
                    </a:ext>
                  </a:extLst>
                </a:gridCol>
              </a:tblGrid>
              <a:tr h="1451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AUDIENCE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7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Who is the target market for this episode? (age/gender/nationality etc. socio-economics &amp; psychographics)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7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How does it appeal to its target audience?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7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How is the audience positioned to receive the messages within the product? (Language, mode of address, topic, formal/informal dialect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</a:endParaRPr>
                    </a:p>
                  </a:txBody>
                  <a:tcPr marL="52934" marR="52934" marT="52934" marB="52934"/>
                </a:tc>
                <a:extLst>
                  <a:ext uri="{0D108BD9-81ED-4DB2-BD59-A6C34878D82A}">
                    <a16:rowId xmlns:a16="http://schemas.microsoft.com/office/drawing/2014/main" val="3742814989"/>
                  </a:ext>
                </a:extLst>
              </a:tr>
              <a:tr h="246747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INDUSTRY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How does this episode meet the needs and purposes of the BBC as a PSB?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Consider the license fee funding of the BBC; how does this source of funding relate to the content of the show?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What aspects of the programme might make this programme not suitable for commercial radio? 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Consider how this programme is distributed and consumed (podcasts/</a:t>
                      </a:r>
                      <a:r>
                        <a:rPr lang="en-GB" sz="1400" dirty="0" err="1">
                          <a:effectLst/>
                        </a:rPr>
                        <a:t>iplayer</a:t>
                      </a:r>
                      <a:r>
                        <a:rPr lang="en-GB" sz="1400" dirty="0">
                          <a:effectLst/>
                        </a:rPr>
                        <a:t>/DAB) and how this relates to convergence.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How might this be beneficial to the show in relation to its time slot? (11pm)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Consider the choice of Lauren Laverne as host of the show 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Why do you think she was chosen?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What does she bring to the show?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>
                          <a:effectLst/>
                        </a:rPr>
                        <a:t>How can her previous exploits be linked to the show and the BBC’s </a:t>
                      </a:r>
                      <a:r>
                        <a:rPr lang="en-GB" sz="1400" dirty="0" smtClean="0">
                          <a:effectLst/>
                        </a:rPr>
                        <a:t>agenda</a:t>
                      </a:r>
                      <a:endParaRPr lang="en-GB" sz="1400" dirty="0">
                        <a:effectLst/>
                      </a:endParaRPr>
                    </a:p>
                  </a:txBody>
                  <a:tcPr marL="52934" marR="52934" marT="52934" marB="52934"/>
                </a:tc>
                <a:extLst>
                  <a:ext uri="{0D108BD9-81ED-4DB2-BD59-A6C34878D82A}">
                    <a16:rowId xmlns:a16="http://schemas.microsoft.com/office/drawing/2014/main" val="95187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4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14197"/>
              </p:ext>
            </p:extLst>
          </p:nvPr>
        </p:nvGraphicFramePr>
        <p:xfrm>
          <a:off x="284931" y="144677"/>
          <a:ext cx="11630527" cy="6554724"/>
        </p:xfrm>
        <a:graphic>
          <a:graphicData uri="http://schemas.openxmlformats.org/drawingml/2006/table">
            <a:tbl>
              <a:tblPr firstRow="1" firstCol="1" bandRow="1"/>
              <a:tblGrid>
                <a:gridCol w="1251284">
                  <a:extLst>
                    <a:ext uri="{9D8B030D-6E8A-4147-A177-3AD203B41FA5}">
                      <a16:colId xmlns:a16="http://schemas.microsoft.com/office/drawing/2014/main" val="2203538621"/>
                    </a:ext>
                  </a:extLst>
                </a:gridCol>
                <a:gridCol w="919124">
                  <a:extLst>
                    <a:ext uri="{9D8B030D-6E8A-4147-A177-3AD203B41FA5}">
                      <a16:colId xmlns:a16="http://schemas.microsoft.com/office/drawing/2014/main" val="2615628421"/>
                    </a:ext>
                  </a:extLst>
                </a:gridCol>
                <a:gridCol w="1936371">
                  <a:extLst>
                    <a:ext uri="{9D8B030D-6E8A-4147-A177-3AD203B41FA5}">
                      <a16:colId xmlns:a16="http://schemas.microsoft.com/office/drawing/2014/main" val="1529980765"/>
                    </a:ext>
                  </a:extLst>
                </a:gridCol>
                <a:gridCol w="2374232">
                  <a:extLst>
                    <a:ext uri="{9D8B030D-6E8A-4147-A177-3AD203B41FA5}">
                      <a16:colId xmlns:a16="http://schemas.microsoft.com/office/drawing/2014/main" val="3584560762"/>
                    </a:ext>
                  </a:extLst>
                </a:gridCol>
                <a:gridCol w="3193190">
                  <a:extLst>
                    <a:ext uri="{9D8B030D-6E8A-4147-A177-3AD203B41FA5}">
                      <a16:colId xmlns:a16="http://schemas.microsoft.com/office/drawing/2014/main" val="1500861902"/>
                    </a:ext>
                  </a:extLst>
                </a:gridCol>
                <a:gridCol w="1041926">
                  <a:extLst>
                    <a:ext uri="{9D8B030D-6E8A-4147-A177-3AD203B41FA5}">
                      <a16:colId xmlns:a16="http://schemas.microsoft.com/office/drawing/2014/main" val="16262774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96362852"/>
                    </a:ext>
                  </a:extLst>
                </a:gridCol>
              </a:tblGrid>
              <a:tr h="875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Component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Framework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 Texts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Unseen?</a:t>
                      </a:r>
                      <a:b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audio visual </a:t>
                      </a:r>
                      <a:r>
                        <a:rPr lang="en-US" sz="1800" b="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1800" b="0" i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mins</a:t>
                      </a:r>
                      <a:r>
                        <a:rPr lang="en-US" sz="1800" b="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*)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b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print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Marks</a:t>
                      </a:r>
                      <a:endParaRPr lang="en-GB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GB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664284"/>
                  </a:ext>
                </a:extLst>
              </a:tr>
              <a:tr h="9899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Language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all,</a:t>
                      </a:r>
                      <a:r>
                        <a:rPr lang="en-US" sz="2000" b="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but 2 f</a:t>
                      </a:r>
                      <a:r>
                        <a:rPr lang="en-US" sz="20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the following;</a:t>
                      </a:r>
                      <a:br>
                        <a:rPr lang="en-US" sz="20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Tide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WaterAid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Kiss of Vampire, </a:t>
                      </a: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Mirror, </a:t>
                      </a: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will be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unseen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analysis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Representation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will be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comparative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 set text to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unseen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 and Rep from; Advertising, Marketing, Newspaper or Music Video</a:t>
                      </a:r>
                      <a:endParaRPr lang="en-GB" sz="20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66357"/>
                  </a:ext>
                </a:extLst>
              </a:tr>
              <a:tr h="984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Representation</a:t>
                      </a:r>
                      <a:endParaRPr lang="en-GB" sz="20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Context</a:t>
                      </a:r>
                      <a:endParaRPr lang="en-GB" sz="20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89114"/>
                  </a:ext>
                </a:extLst>
              </a:tr>
              <a:tr h="6184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20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60*</a:t>
                      </a:r>
                      <a:endParaRPr lang="en-GB" sz="20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94138"/>
                  </a:ext>
                </a:extLst>
              </a:tr>
              <a:tr h="97232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Context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all,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but 2 f</a:t>
                      </a:r>
                      <a:r>
                        <a:rPr lang="en-US" sz="2000" b="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the following; </a:t>
                      </a:r>
                      <a:br>
                        <a:rPr lang="en-US" sz="2000" b="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Tide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WaterAid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</a:t>
                      </a:r>
                      <a:r>
                        <a:rPr lang="en-US" sz="20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Mirror, 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Straight </a:t>
                      </a:r>
                      <a:r>
                        <a:rPr lang="en-US" sz="20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Outta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Compton, Late Night Woman’s Hour, Assassin’s Creed 3: Liberation.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stepped question on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and context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09150"/>
                  </a:ext>
                </a:extLst>
              </a:tr>
              <a:tr h="207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 stepped question on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audience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41396"/>
                  </a:ext>
                </a:extLst>
              </a:tr>
              <a:tr h="6584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Audience</a:t>
                      </a:r>
                      <a:b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6671"/>
                  </a:ext>
                </a:extLst>
              </a:tr>
              <a:tr h="7764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25</a:t>
                      </a:r>
                      <a:endParaRPr lang="en-GB" b="1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35</a:t>
                      </a:r>
                      <a:endParaRPr lang="en-GB" b="1" dirty="0"/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2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audience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Late Night Woman's Hour </a:t>
            </a:r>
            <a:r>
              <a:rPr lang="en-US" i="1" dirty="0">
                <a:hlinkClick r:id="rId2"/>
              </a:rPr>
              <a:t>(Home</a:t>
            </a:r>
            <a:r>
              <a:rPr lang="en-US" dirty="0">
                <a:hlinkClick r:id="rId2"/>
              </a:rPr>
              <a:t>, 28 October, 2016)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52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How is the role of a radio programme different to that of a television programme for the audience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Blind medium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Companion medium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Intimate medium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Undemanding medium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16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mographicsgrid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0" y="2132033"/>
            <a:ext cx="42433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4csmarketingmode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88" y="260808"/>
            <a:ext cx="4768947" cy="63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87926" y="1003379"/>
            <a:ext cx="1758462" cy="2614892"/>
          </a:xfrm>
          <a:noFill/>
          <a:ln w="3810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altLang="en-US" sz="7200" dirty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Psychographics is a way of describing an audience by looking at their behaviour and personality </a:t>
            </a:r>
            <a:r>
              <a:rPr lang="en-GB" altLang="en-US" sz="72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traits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GB" altLang="en-US" sz="7200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altLang="en-US" sz="72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The 4Cs </a:t>
            </a:r>
            <a:endParaRPr lang="en-GB" altLang="en-US" sz="7200" dirty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9" y="654705"/>
            <a:ext cx="4243387" cy="147732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Demographics is a common and traditional method of audience profiling is known as demographics. This defines the adult population largely by the work that they 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051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Write a demographic and psychographic (age, gender, socio-economic) audience profile of LNWH listeners </a:t>
            </a:r>
          </a:p>
          <a:p>
            <a:endParaRPr lang="en-GB" sz="2400" dirty="0"/>
          </a:p>
          <a:p>
            <a:r>
              <a:rPr lang="en-GB" sz="2400" dirty="0"/>
              <a:t>Justify the decisions you have made</a:t>
            </a:r>
          </a:p>
        </p:txBody>
      </p:sp>
    </p:spTree>
    <p:extLst>
      <p:ext uri="{BB962C8B-B14F-4D97-AF65-F5344CB8AC3E}">
        <p14:creationId xmlns:p14="http://schemas.microsoft.com/office/powerpoint/2010/main" val="39650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727200"/>
            <a:ext cx="11460789" cy="4898683"/>
          </a:xfrm>
        </p:spPr>
        <p:txBody>
          <a:bodyPr>
            <a:normAutofit/>
          </a:bodyPr>
          <a:lstStyle/>
          <a:p>
            <a:r>
              <a:rPr lang="en-GB" sz="2000" dirty="0"/>
              <a:t>Lauren Laverne</a:t>
            </a:r>
          </a:p>
          <a:p>
            <a:pPr lvl="1"/>
            <a:r>
              <a:rPr lang="en-GB" sz="1800" dirty="0"/>
              <a:t>Similar age to target audience</a:t>
            </a:r>
          </a:p>
          <a:p>
            <a:pPr lvl="1"/>
            <a:r>
              <a:rPr lang="en-GB" sz="1800" dirty="0"/>
              <a:t>Northern accent subverts stereotypes of Radio 4 makes her more relatable to audience</a:t>
            </a:r>
          </a:p>
          <a:p>
            <a:r>
              <a:rPr lang="en-GB" sz="2000" dirty="0"/>
              <a:t>Language and mode of address aimed at a younger female demographic</a:t>
            </a:r>
          </a:p>
          <a:p>
            <a:r>
              <a:rPr lang="en-GB" sz="2000" dirty="0"/>
              <a:t>Appeals to niche audience and previously under-represented group due to scheduling time</a:t>
            </a:r>
          </a:p>
          <a:p>
            <a:r>
              <a:rPr lang="en-GB" sz="2000" dirty="0"/>
              <a:t>Guests</a:t>
            </a:r>
          </a:p>
          <a:p>
            <a:pPr lvl="1"/>
            <a:r>
              <a:rPr lang="en-GB" sz="1800" dirty="0"/>
              <a:t>Academic</a:t>
            </a:r>
          </a:p>
          <a:p>
            <a:pPr lvl="1"/>
            <a:r>
              <a:rPr lang="en-GB" sz="1800" dirty="0"/>
              <a:t>Female</a:t>
            </a:r>
          </a:p>
          <a:p>
            <a:r>
              <a:rPr lang="en-GB" sz="2000" dirty="0"/>
              <a:t>Multi-platform</a:t>
            </a:r>
          </a:p>
          <a:p>
            <a:r>
              <a:rPr lang="en-GB" sz="2000" dirty="0"/>
              <a:t>Global audience</a:t>
            </a:r>
          </a:p>
          <a:p>
            <a:r>
              <a:rPr lang="en-GB" sz="2000" dirty="0"/>
              <a:t>Changing attitudes in society (equality at home and work, #</a:t>
            </a:r>
            <a:r>
              <a:rPr lang="en-GB" sz="2000" dirty="0" err="1"/>
              <a:t>metoo</a:t>
            </a:r>
            <a:r>
              <a:rPr lang="en-GB" sz="2000" dirty="0"/>
              <a:t> </a:t>
            </a:r>
            <a:r>
              <a:rPr lang="en-GB" sz="2000" dirty="0" err="1"/>
              <a:t>etc</a:t>
            </a:r>
            <a:r>
              <a:rPr lang="en-GB" sz="2000" dirty="0"/>
              <a:t>) demanded a forum for discussion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295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946031"/>
            <a:ext cx="7179673" cy="41030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Cross-Platform marketing: Other radio stations and BBC television will promote radio stations and events related to BBC radio for example ‘Big Weekend’</a:t>
            </a:r>
          </a:p>
          <a:p>
            <a:r>
              <a:rPr lang="en-GB" dirty="0"/>
              <a:t>Billboard and magazine adverts for station and presenters </a:t>
            </a:r>
          </a:p>
          <a:p>
            <a:r>
              <a:rPr lang="en-GB" dirty="0"/>
              <a:t>Each station has its own website within the umbrella website for BBC radio (live streaming, archive programmes, interactive elements can be accessed by a global audience)</a:t>
            </a:r>
          </a:p>
          <a:p>
            <a:r>
              <a:rPr lang="en-GB" dirty="0"/>
              <a:t>Promotional adverts </a:t>
            </a:r>
          </a:p>
          <a:p>
            <a:r>
              <a:rPr lang="en-GB" dirty="0"/>
              <a:t>BBC Taster is an interactive service that enables the BBC to showcase ideas and new talent (</a:t>
            </a:r>
            <a:r>
              <a:rPr lang="en-GB" u="sng" dirty="0">
                <a:hlinkClick r:id="rId2"/>
              </a:rPr>
              <a:t>http://www.bbc.co.uk/taster)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about their social media presence?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156"/>
          <a:stretch/>
        </p:blipFill>
        <p:spPr>
          <a:xfrm>
            <a:off x="7623017" y="2906852"/>
            <a:ext cx="3775295" cy="25198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01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52318"/>
              </p:ext>
            </p:extLst>
          </p:nvPr>
        </p:nvGraphicFramePr>
        <p:xfrm>
          <a:off x="695525" y="251647"/>
          <a:ext cx="10867210" cy="60980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9171">
                  <a:extLst>
                    <a:ext uri="{9D8B030D-6E8A-4147-A177-3AD203B41FA5}">
                      <a16:colId xmlns:a16="http://schemas.microsoft.com/office/drawing/2014/main" val="3175304322"/>
                    </a:ext>
                  </a:extLst>
                </a:gridCol>
                <a:gridCol w="1306247">
                  <a:extLst>
                    <a:ext uri="{9D8B030D-6E8A-4147-A177-3AD203B41FA5}">
                      <a16:colId xmlns:a16="http://schemas.microsoft.com/office/drawing/2014/main" val="3993924728"/>
                    </a:ext>
                  </a:extLst>
                </a:gridCol>
                <a:gridCol w="1306247">
                  <a:extLst>
                    <a:ext uri="{9D8B030D-6E8A-4147-A177-3AD203B41FA5}">
                      <a16:colId xmlns:a16="http://schemas.microsoft.com/office/drawing/2014/main" val="3853047574"/>
                    </a:ext>
                  </a:extLst>
                </a:gridCol>
                <a:gridCol w="989093">
                  <a:extLst>
                    <a:ext uri="{9D8B030D-6E8A-4147-A177-3AD203B41FA5}">
                      <a16:colId xmlns:a16="http://schemas.microsoft.com/office/drawing/2014/main" val="1507129108"/>
                    </a:ext>
                  </a:extLst>
                </a:gridCol>
                <a:gridCol w="989093">
                  <a:extLst>
                    <a:ext uri="{9D8B030D-6E8A-4147-A177-3AD203B41FA5}">
                      <a16:colId xmlns:a16="http://schemas.microsoft.com/office/drawing/2014/main" val="3944855969"/>
                    </a:ext>
                  </a:extLst>
                </a:gridCol>
                <a:gridCol w="989093">
                  <a:extLst>
                    <a:ext uri="{9D8B030D-6E8A-4147-A177-3AD203B41FA5}">
                      <a16:colId xmlns:a16="http://schemas.microsoft.com/office/drawing/2014/main" val="4218339297"/>
                    </a:ext>
                  </a:extLst>
                </a:gridCol>
                <a:gridCol w="631689">
                  <a:extLst>
                    <a:ext uri="{9D8B030D-6E8A-4147-A177-3AD203B41FA5}">
                      <a16:colId xmlns:a16="http://schemas.microsoft.com/office/drawing/2014/main" val="1890895842"/>
                    </a:ext>
                  </a:extLst>
                </a:gridCol>
                <a:gridCol w="398274">
                  <a:extLst>
                    <a:ext uri="{9D8B030D-6E8A-4147-A177-3AD203B41FA5}">
                      <a16:colId xmlns:a16="http://schemas.microsoft.com/office/drawing/2014/main" val="2454730492"/>
                    </a:ext>
                  </a:extLst>
                </a:gridCol>
                <a:gridCol w="985729">
                  <a:extLst>
                    <a:ext uri="{9D8B030D-6E8A-4147-A177-3AD203B41FA5}">
                      <a16:colId xmlns:a16="http://schemas.microsoft.com/office/drawing/2014/main" val="2608884923"/>
                    </a:ext>
                  </a:extLst>
                </a:gridCol>
                <a:gridCol w="1102731">
                  <a:extLst>
                    <a:ext uri="{9D8B030D-6E8A-4147-A177-3AD203B41FA5}">
                      <a16:colId xmlns:a16="http://schemas.microsoft.com/office/drawing/2014/main" val="1452955949"/>
                    </a:ext>
                  </a:extLst>
                </a:gridCol>
                <a:gridCol w="999843">
                  <a:extLst>
                    <a:ext uri="{9D8B030D-6E8A-4147-A177-3AD203B41FA5}">
                      <a16:colId xmlns:a16="http://schemas.microsoft.com/office/drawing/2014/main" val="2360652177"/>
                    </a:ext>
                  </a:extLst>
                </a:gridCol>
              </a:tblGrid>
              <a:tr h="200719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Framework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Theorist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Prompts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Component 1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61905"/>
                  </a:ext>
                </a:extLst>
              </a:tr>
              <a:tr h="2007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Section A: Language and Representation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Section B: Industries and Audiences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21663"/>
                  </a:ext>
                </a:extLst>
              </a:tr>
              <a:tr h="3631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Marketing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Advertising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Music Video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Newspaper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Radio­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Video Game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254"/>
                  </a:ext>
                </a:extLst>
              </a:tr>
              <a:tr h="6021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Kiss of the Vampire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Tide,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WaterAid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Formation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Daily Mirror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Straight </a:t>
                      </a:r>
                      <a:r>
                        <a:rPr lang="en-GB" sz="1400" b="0" dirty="0" err="1">
                          <a:solidFill>
                            <a:schemeClr val="bg1"/>
                          </a:solidFill>
                          <a:effectLst/>
                        </a:rPr>
                        <a:t>Outta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</a:rPr>
                        <a:t> Compton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Late Night Woman’s Hour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Assassins Creed III: Liberation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239309"/>
                  </a:ext>
                </a:extLst>
              </a:tr>
              <a:tr h="50001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Media Language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Roland Barthes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The 5 Codes (SEARS)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8913"/>
                  </a:ext>
                </a:extLst>
              </a:tr>
              <a:tr h="50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Tzvetan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Todorov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Narrative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99146"/>
                  </a:ext>
                </a:extLst>
              </a:tr>
              <a:tr h="50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Steve Neale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Genre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73200"/>
                  </a:ext>
                </a:extLst>
              </a:tr>
              <a:tr h="50001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Representa tion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Stuart Hall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Stereotyping and inequality 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6251"/>
                  </a:ext>
                </a:extLst>
              </a:tr>
              <a:tr h="50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David </a:t>
                      </a:r>
                      <a:r>
                        <a:rPr lang="en-GB" sz="1400" dirty="0" err="1">
                          <a:effectLst/>
                        </a:rPr>
                        <a:t>Gauntlett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Pick ‘n’ Mix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77339"/>
                  </a:ext>
                </a:extLst>
              </a:tr>
              <a:tr h="5000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Industries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Curran and Seaton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Power and Industries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Y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Y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Y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Y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98535"/>
                  </a:ext>
                </a:extLst>
              </a:tr>
              <a:tr h="50001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Audience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Albert Bandura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Media Effects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Y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Y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98213"/>
                  </a:ext>
                </a:extLst>
              </a:tr>
              <a:tr h="50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George </a:t>
                      </a:r>
                      <a:r>
                        <a:rPr lang="en-GB" sz="1400" dirty="0" err="1">
                          <a:effectLst/>
                        </a:rPr>
                        <a:t>Gerbner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Cultivation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Y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Y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19866"/>
                  </a:ext>
                </a:extLst>
              </a:tr>
              <a:tr h="50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Stuart Hall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Reception x 3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Y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Y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Y</a:t>
                      </a:r>
                      <a:endParaRPr lang="en-GB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Y</a:t>
                      </a:r>
                      <a:endParaRPr lang="en-GB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0" marR="4370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4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377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Theory: Stuart Hall (Audience)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Reception Theory</a:t>
            </a:r>
            <a:endParaRPr lang="en-GB" sz="2800" b="1" dirty="0">
              <a:solidFill>
                <a:schemeClr val="accent2"/>
              </a:solidFill>
            </a:endParaRPr>
          </a:p>
          <a:p>
            <a:r>
              <a:rPr lang="en-GB" i="1" dirty="0"/>
              <a:t>There are 3 hypothetical positions from which an audience can ‘read’ a text</a:t>
            </a:r>
          </a:p>
          <a:p>
            <a:pPr lvl="1"/>
            <a:r>
              <a:rPr lang="en-GB" i="1" dirty="0"/>
              <a:t>Dominant</a:t>
            </a:r>
          </a:p>
          <a:p>
            <a:pPr lvl="1"/>
            <a:r>
              <a:rPr lang="en-GB" i="1" dirty="0"/>
              <a:t>Negotiated</a:t>
            </a:r>
          </a:p>
          <a:p>
            <a:pPr lvl="1"/>
            <a:r>
              <a:rPr lang="en-GB" i="1" dirty="0"/>
              <a:t>Oppositional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a paragraph applying this to LNWH</a:t>
            </a:r>
          </a:p>
          <a:p>
            <a:r>
              <a:rPr lang="en-GB" dirty="0"/>
              <a:t>Consider</a:t>
            </a:r>
          </a:p>
          <a:p>
            <a:pPr lvl="1"/>
            <a:r>
              <a:rPr lang="en-GB" dirty="0"/>
              <a:t>Who is the intended/primary audience? How would they receive the show?</a:t>
            </a:r>
          </a:p>
          <a:p>
            <a:pPr lvl="1"/>
            <a:r>
              <a:rPr lang="en-GB" dirty="0"/>
              <a:t>How would those outside the primary audience receive the show?</a:t>
            </a:r>
          </a:p>
        </p:txBody>
      </p:sp>
    </p:spTree>
    <p:extLst>
      <p:ext uri="{BB962C8B-B14F-4D97-AF65-F5344CB8AC3E}">
        <p14:creationId xmlns:p14="http://schemas.microsoft.com/office/powerpoint/2010/main" val="595801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7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79" y="721258"/>
            <a:ext cx="9081669" cy="5235921"/>
          </a:xfrm>
        </p:spPr>
      </p:pic>
    </p:spTree>
    <p:extLst>
      <p:ext uri="{BB962C8B-B14F-4D97-AF65-F5344CB8AC3E}">
        <p14:creationId xmlns:p14="http://schemas.microsoft.com/office/powerpoint/2010/main" val="253436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38546E-110A-6849-944C-E9F74536D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30037"/>
              </p:ext>
            </p:extLst>
          </p:nvPr>
        </p:nvGraphicFramePr>
        <p:xfrm>
          <a:off x="647113" y="759655"/>
          <a:ext cx="10916531" cy="56130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43905">
                  <a:extLst>
                    <a:ext uri="{9D8B030D-6E8A-4147-A177-3AD203B41FA5}">
                      <a16:colId xmlns:a16="http://schemas.microsoft.com/office/drawing/2014/main" val="471450581"/>
                    </a:ext>
                  </a:extLst>
                </a:gridCol>
                <a:gridCol w="1755684">
                  <a:extLst>
                    <a:ext uri="{9D8B030D-6E8A-4147-A177-3AD203B41FA5}">
                      <a16:colId xmlns:a16="http://schemas.microsoft.com/office/drawing/2014/main" val="2605391190"/>
                    </a:ext>
                  </a:extLst>
                </a:gridCol>
                <a:gridCol w="1755684">
                  <a:extLst>
                    <a:ext uri="{9D8B030D-6E8A-4147-A177-3AD203B41FA5}">
                      <a16:colId xmlns:a16="http://schemas.microsoft.com/office/drawing/2014/main" val="716723471"/>
                    </a:ext>
                  </a:extLst>
                </a:gridCol>
                <a:gridCol w="1755684">
                  <a:extLst>
                    <a:ext uri="{9D8B030D-6E8A-4147-A177-3AD203B41FA5}">
                      <a16:colId xmlns:a16="http://schemas.microsoft.com/office/drawing/2014/main" val="3716195085"/>
                    </a:ext>
                  </a:extLst>
                </a:gridCol>
                <a:gridCol w="1755684">
                  <a:extLst>
                    <a:ext uri="{9D8B030D-6E8A-4147-A177-3AD203B41FA5}">
                      <a16:colId xmlns:a16="http://schemas.microsoft.com/office/drawing/2014/main" val="313516828"/>
                    </a:ext>
                  </a:extLst>
                </a:gridCol>
                <a:gridCol w="1749890">
                  <a:extLst>
                    <a:ext uri="{9D8B030D-6E8A-4147-A177-3AD203B41FA5}">
                      <a16:colId xmlns:a16="http://schemas.microsoft.com/office/drawing/2014/main" val="1004756729"/>
                    </a:ext>
                  </a:extLst>
                </a:gridCol>
              </a:tblGrid>
              <a:tr h="383986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COMPONENT 1: INVESTIGATING THE MEDIA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80041"/>
                  </a:ext>
                </a:extLst>
              </a:tr>
              <a:tr h="383986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EXAM 35%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48050"/>
                  </a:ext>
                </a:extLst>
              </a:tr>
              <a:tr h="57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Section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&amp; 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&amp; 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B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35773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Sector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Advertising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Newspaper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Film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Radio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Video Game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97444"/>
                  </a:ext>
                </a:extLst>
              </a:tr>
              <a:tr h="4022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Text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Tide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Daily Mirror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Straight Outta Compton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Late Night Woman’s Hour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Assassins Creed III: Liberation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57688"/>
                  </a:ext>
                </a:extLst>
              </a:tr>
              <a:tr h="4030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WaterAid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631371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Media Language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05227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Representation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35913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Industries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Y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15377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Audiences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67651"/>
                  </a:ext>
                </a:extLst>
              </a:tr>
              <a:tr h="560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Contexts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Y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98" marR="53798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10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82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84200"/>
            <a:ext cx="7467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6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32" y="675250"/>
            <a:ext cx="8291399" cy="53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2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50800"/>
            <a:ext cx="77216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7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20" y="165882"/>
            <a:ext cx="8166100" cy="6438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20" y="1048532"/>
            <a:ext cx="8039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0" y="20056"/>
            <a:ext cx="10410422" cy="71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3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42" y="911057"/>
            <a:ext cx="10429115" cy="50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8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99" y="-199800"/>
            <a:ext cx="9352801" cy="72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1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14" y="920314"/>
            <a:ext cx="9018772" cy="50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3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28" y="1392428"/>
            <a:ext cx="9723944" cy="40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will be looking at</a:t>
            </a:r>
            <a:r>
              <a:rPr lang="is-IS" dirty="0"/>
              <a:t>…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67717"/>
              </p:ext>
            </p:extLst>
          </p:nvPr>
        </p:nvGraphicFramePr>
        <p:xfrm>
          <a:off x="1357744" y="2133601"/>
          <a:ext cx="9401177" cy="378407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22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880">
                  <a:extLst>
                    <a:ext uri="{9D8B030D-6E8A-4147-A177-3AD203B41FA5}">
                      <a16:colId xmlns:a16="http://schemas.microsoft.com/office/drawing/2014/main" val="3134159264"/>
                    </a:ext>
                  </a:extLst>
                </a:gridCol>
              </a:tblGrid>
              <a:tr h="420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Ownership and funding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Industry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Curran and Seaton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Regulation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Impact of technology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Global production and distribution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r>
                        <a:rPr lang="en-GB" sz="2000" dirty="0"/>
                        <a:t>Targeting 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Audience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Stuart Hall: Reception Theory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r>
                        <a:rPr lang="en-GB" sz="2000" dirty="0"/>
                        <a:t>Categorisation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r>
                        <a:rPr lang="en-GB" sz="2000" dirty="0"/>
                        <a:t>Construction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r>
                        <a:rPr lang="en-GB" sz="2000" dirty="0"/>
                        <a:t>Consumption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453">
                <a:tc>
                  <a:txBody>
                    <a:bodyPr/>
                    <a:lstStyle/>
                    <a:p>
                      <a:r>
                        <a:rPr lang="en-GB" sz="2000" dirty="0"/>
                        <a:t>Interaction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660421"/>
            <a:ext cx="11342256" cy="777979"/>
          </a:xfrm>
        </p:spPr>
        <p:txBody>
          <a:bodyPr>
            <a:normAutofit/>
          </a:bodyPr>
          <a:lstStyle/>
          <a:p>
            <a:r>
              <a:rPr lang="en-GB" dirty="0"/>
              <a:t>The radio industry is one of the oldest and most traditional media </a:t>
            </a:r>
            <a:r>
              <a:rPr lang="en-GB" dirty="0" smtClean="0"/>
              <a:t>industries, </a:t>
            </a:r>
            <a:r>
              <a:rPr lang="en-GB" dirty="0"/>
              <a:t>it has experienced rapid change in recent years due to technological changes, in particular the way audiences access and respond to radio </a:t>
            </a:r>
            <a:r>
              <a:rPr lang="en-GB" dirty="0" smtClean="0"/>
              <a:t>products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79" y="2704165"/>
            <a:ext cx="4154921" cy="245309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43344" y="2534832"/>
            <a:ext cx="7052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wave </a:t>
            </a:r>
            <a:r>
              <a:rPr lang="en-US" dirty="0"/>
              <a:t>- Starting in the 1920s</a:t>
            </a:r>
            <a:r>
              <a:rPr lang="en-US" dirty="0" smtClean="0"/>
              <a:t>, </a:t>
            </a:r>
            <a:r>
              <a:rPr lang="en-US" b="1" dirty="0" smtClean="0"/>
              <a:t>listened </a:t>
            </a:r>
            <a:r>
              <a:rPr lang="en-US" b="1" dirty="0"/>
              <a:t>to at home by all</a:t>
            </a:r>
            <a:r>
              <a:rPr lang="en-US" dirty="0"/>
              <a:t> the family on a big valve wireless</a:t>
            </a:r>
            <a:endParaRPr lang="en-GB" dirty="0"/>
          </a:p>
          <a:p>
            <a:r>
              <a:rPr lang="en-US" b="1" dirty="0"/>
              <a:t> </a:t>
            </a:r>
            <a:endParaRPr lang="en-GB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wave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advent of television in the fifties, when radio became a </a:t>
            </a:r>
            <a:r>
              <a:rPr lang="en-US" b="1" dirty="0"/>
              <a:t>secondary medium</a:t>
            </a:r>
            <a:r>
              <a:rPr lang="en-US" dirty="0"/>
              <a:t>. </a:t>
            </a:r>
            <a:endParaRPr lang="en-US" dirty="0" smtClean="0"/>
          </a:p>
          <a:p>
            <a:endParaRPr lang="en-GB" dirty="0"/>
          </a:p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wave</a:t>
            </a:r>
            <a:r>
              <a:rPr lang="en-US" dirty="0"/>
              <a:t> - responding to the </a:t>
            </a:r>
            <a:r>
              <a:rPr lang="en-US" b="1" dirty="0"/>
              <a:t>new formats and platforms of digital media</a:t>
            </a:r>
            <a:r>
              <a:rPr lang="en-US" dirty="0"/>
              <a:t>. Radio from around the world can be accessed online anytime anywhere – this is exciting for audiences and advertisers. The websites attached to radio </a:t>
            </a:r>
            <a:r>
              <a:rPr lang="en-GB" dirty="0"/>
              <a:t>stations offer extra services and value, with blogs, playlists, </a:t>
            </a:r>
            <a:r>
              <a:rPr lang="en-GB" b="1" dirty="0" smtClean="0"/>
              <a:t>podcasts</a:t>
            </a:r>
            <a:r>
              <a:rPr lang="en-GB" dirty="0" smtClean="0"/>
              <a:t>, artist </a:t>
            </a:r>
            <a:r>
              <a:rPr lang="en-GB" dirty="0"/>
              <a:t>profiles, DJ profiles and pictures, videos, competitions, and more. This makes listening to radio online a popular and worthwhile </a:t>
            </a:r>
            <a:r>
              <a:rPr lang="en-GB" dirty="0" smtClean="0"/>
              <a:t>experience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972989">
            <a:off x="10532579" y="470031"/>
            <a:ext cx="229375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0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INDUSTRY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83291"/>
              </p:ext>
            </p:extLst>
          </p:nvPr>
        </p:nvGraphicFramePr>
        <p:xfrm>
          <a:off x="443343" y="1794933"/>
          <a:ext cx="11342256" cy="454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1128">
                  <a:extLst>
                    <a:ext uri="{9D8B030D-6E8A-4147-A177-3AD203B41FA5}">
                      <a16:colId xmlns:a16="http://schemas.microsoft.com/office/drawing/2014/main" val="1094557356"/>
                    </a:ext>
                  </a:extLst>
                </a:gridCol>
                <a:gridCol w="5671128">
                  <a:extLst>
                    <a:ext uri="{9D8B030D-6E8A-4147-A177-3AD203B41FA5}">
                      <a16:colId xmlns:a16="http://schemas.microsoft.com/office/drawing/2014/main" val="1850140890"/>
                    </a:ext>
                  </a:extLst>
                </a:gridCol>
              </a:tblGrid>
              <a:tr h="382493">
                <a:tc>
                  <a:txBody>
                    <a:bodyPr/>
                    <a:lstStyle/>
                    <a:p>
                      <a:r>
                        <a:rPr lang="en-GB" dirty="0" smtClean="0"/>
                        <a:t>Public Service</a:t>
                      </a:r>
                      <a:r>
                        <a:rPr lang="en-GB" baseline="0" dirty="0" smtClean="0"/>
                        <a:t> Broadcasting (PSB)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Commercial Radio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86949"/>
                  </a:ext>
                </a:extLst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and national (Over 40)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and national (Over 300)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27195"/>
                  </a:ext>
                </a:extLst>
              </a:tr>
              <a:tr h="43139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licence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Funded by on-air advertising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78409"/>
                  </a:ext>
                </a:extLst>
              </a:tr>
              <a:tr h="66019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BBC of all political and commercial influences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National Commercial radio such as Classic FM, </a:t>
                      </a:r>
                      <a:r>
                        <a:rPr lang="en-GB" dirty="0" err="1" smtClean="0"/>
                        <a:t>Talksport</a:t>
                      </a:r>
                      <a:r>
                        <a:rPr lang="en-GB" dirty="0" smtClean="0"/>
                        <a:t> and Absolute Radio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83040"/>
                  </a:ext>
                </a:extLst>
              </a:tr>
              <a:tr h="125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licence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by the government.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Bauer Media Group - Kiss and Magic. Bauer Media Group is a multinational conglomerate that operates in 16 countries. It owns a range of global magazine titles and part of its organization is Bauer Radio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95460"/>
                  </a:ext>
                </a:extLst>
              </a:tr>
              <a:tr h="38249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Cannot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profit commercially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89039"/>
                  </a:ext>
                </a:extLst>
              </a:tr>
              <a:tr h="660192">
                <a:tc>
                  <a:txBody>
                    <a:bodyPr/>
                    <a:lstStyle/>
                    <a:p>
                      <a:r>
                        <a:rPr lang="en-GB" dirty="0" smtClean="0"/>
                        <a:t>“Educate</a:t>
                      </a:r>
                      <a:r>
                        <a:rPr lang="en-GB" dirty="0" smtClean="0"/>
                        <a:t>, inform and entertain” as part of its PSB remit,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90215"/>
                  </a:ext>
                </a:extLst>
              </a:tr>
              <a:tr h="382493">
                <a:tc>
                  <a:txBody>
                    <a:bodyPr/>
                    <a:lstStyle/>
                    <a:p>
                      <a:r>
                        <a:rPr lang="en-GB" dirty="0" smtClean="0"/>
                        <a:t>Freedom to target niche audiences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284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972989">
            <a:off x="10532579" y="470031"/>
            <a:ext cx="229375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Theory: Curran and </a:t>
            </a:r>
            <a:r>
              <a:rPr lang="en-GB" dirty="0" err="1"/>
              <a:t>seaton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idea that the media is controlled by a small number of companies primarily driven by the logic of profit and power</a:t>
            </a:r>
          </a:p>
          <a:p>
            <a:r>
              <a:rPr lang="en-GB" dirty="0"/>
              <a:t>The idea that media concentration generally limits or inhibits variety, creativity and quality</a:t>
            </a:r>
          </a:p>
          <a:p>
            <a:r>
              <a:rPr lang="en-GB" dirty="0"/>
              <a:t>The idea that more socially diverse patterns of ownership help to create the conditions for more varied and adventurous media productions.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APPLY</a:t>
            </a:r>
          </a:p>
          <a:p>
            <a:pPr marL="0" indent="0">
              <a:buNone/>
            </a:pPr>
            <a:r>
              <a:rPr lang="en-GB" dirty="0"/>
              <a:t>What arguments can you think of that LNWH supports Curran and Seaton? </a:t>
            </a:r>
          </a:p>
          <a:p>
            <a:pPr marL="0" indent="0">
              <a:buNone/>
            </a:pPr>
            <a:r>
              <a:rPr lang="en-GB" dirty="0"/>
              <a:t>Can you think of any counter points (using LNWH) that challenge Curran and Seaton?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Theory: Curran and </a:t>
            </a:r>
            <a:r>
              <a:rPr lang="en-GB" dirty="0" err="1"/>
              <a:t>seaton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2344615"/>
            <a:ext cx="11342256" cy="4202941"/>
          </a:xfrm>
        </p:spPr>
        <p:txBody>
          <a:bodyPr/>
          <a:lstStyle/>
          <a:p>
            <a:pPr lvl="0"/>
            <a:r>
              <a:rPr lang="en-US" dirty="0"/>
              <a:t>Think about the importance of the BBC as a major deliverer of radio and TV </a:t>
            </a:r>
            <a:r>
              <a:rPr lang="en-US" dirty="0" err="1"/>
              <a:t>programmes</a:t>
            </a:r>
            <a:endParaRPr lang="en-GB" dirty="0"/>
          </a:p>
          <a:p>
            <a:pPr lvl="0"/>
            <a:r>
              <a:rPr lang="en-US" dirty="0"/>
              <a:t>The role of the BBC as a PSB organization and its relative freedom from commercial pressures, such as having to sell advertising, due to being funded by our </a:t>
            </a:r>
            <a:r>
              <a:rPr lang="en-US" dirty="0" err="1"/>
              <a:t>licence</a:t>
            </a:r>
            <a:r>
              <a:rPr lang="en-US" dirty="0"/>
              <a:t> fees. How might this impact on its freedom to be innovative and creative and to target niche and diverse audiences.</a:t>
            </a:r>
            <a:endParaRPr lang="en-GB" dirty="0"/>
          </a:p>
          <a:p>
            <a:pPr lvl="0"/>
            <a:r>
              <a:rPr lang="en-US" dirty="0"/>
              <a:t>The ethos of the BBC and its need to address a range of audiences</a:t>
            </a:r>
            <a:endParaRPr lang="en-GB" dirty="0"/>
          </a:p>
          <a:p>
            <a:pPr lvl="0"/>
            <a:r>
              <a:rPr lang="en-US" dirty="0"/>
              <a:t>The BBC’s flexibility in terms of being able to commission </a:t>
            </a:r>
            <a:r>
              <a:rPr lang="en-US" dirty="0" err="1"/>
              <a:t>programmes</a:t>
            </a:r>
            <a:r>
              <a:rPr lang="en-US" dirty="0"/>
              <a:t> which would appeal to minority audiences</a:t>
            </a:r>
            <a:endParaRPr lang="en-GB" dirty="0"/>
          </a:p>
          <a:p>
            <a:pPr lvl="0"/>
            <a:r>
              <a:rPr lang="en-US" dirty="0"/>
              <a:t>The organization of BBC radio, similar to television, means that specific stations have a distinct style and ethos, and therefore appeal to different audiences. (</a:t>
            </a:r>
            <a:r>
              <a:rPr lang="en-US" dirty="0" err="1"/>
              <a:t>eg</a:t>
            </a:r>
            <a:r>
              <a:rPr lang="en-US" dirty="0"/>
              <a:t> Gardener’s Question Time)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3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069644"/>
              </p:ext>
            </p:extLst>
          </p:nvPr>
        </p:nvGraphicFramePr>
        <p:xfrm>
          <a:off x="4899258" y="136187"/>
          <a:ext cx="7117347" cy="638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77" y="1285296"/>
            <a:ext cx="5216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Remember the </a:t>
            </a:r>
            <a:r>
              <a:rPr lang="en-GB" dirty="0"/>
              <a:t>way </a:t>
            </a:r>
            <a:r>
              <a:rPr lang="en-GB" b="1" dirty="0" smtClean="0"/>
              <a:t>audience responds </a:t>
            </a:r>
            <a:r>
              <a:rPr lang="en-GB" dirty="0"/>
              <a:t>to, and </a:t>
            </a:r>
            <a:r>
              <a:rPr lang="en-GB" dirty="0" smtClean="0"/>
              <a:t>interpret LNWH will </a:t>
            </a:r>
            <a:r>
              <a:rPr lang="en-GB" b="1" dirty="0" smtClean="0"/>
              <a:t>reflect their social </a:t>
            </a:r>
            <a:r>
              <a:rPr lang="en-GB" b="1" dirty="0"/>
              <a:t>and cultural circumstances</a:t>
            </a:r>
            <a:r>
              <a:rPr lang="en-GB" dirty="0"/>
              <a:t>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Is </a:t>
            </a:r>
            <a:r>
              <a:rPr lang="en-GB" dirty="0"/>
              <a:t>there now an audience for a late night talk shown aimed at women specifically because of their social status?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</a:t>
            </a:r>
            <a:r>
              <a:rPr lang="en-GB" dirty="0"/>
              <a:t>might original 1940s women have responded to the broadcast?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88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C17CA1"/>
      </a:accent1>
      <a:accent2>
        <a:srgbClr val="9BAFB5"/>
      </a:accent2>
      <a:accent3>
        <a:srgbClr val="9D6583"/>
      </a:accent3>
      <a:accent4>
        <a:srgbClr val="9CA383"/>
      </a:accent4>
      <a:accent5>
        <a:srgbClr val="005172"/>
      </a:accent5>
      <a:accent6>
        <a:srgbClr val="0098D2"/>
      </a:accent6>
      <a:hlink>
        <a:srgbClr val="0077A4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3061</TotalTime>
  <Words>1873</Words>
  <Application>Microsoft Office PowerPoint</Application>
  <PresentationFormat>Widescreen</PresentationFormat>
  <Paragraphs>427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MS PGothic</vt:lpstr>
      <vt:lpstr>Arial</vt:lpstr>
      <vt:lpstr>Calibri</vt:lpstr>
      <vt:lpstr>Courier New</vt:lpstr>
      <vt:lpstr>Gill Sans MT</vt:lpstr>
      <vt:lpstr>MS Mincho</vt:lpstr>
      <vt:lpstr>Times New Roman</vt:lpstr>
      <vt:lpstr>Parcel</vt:lpstr>
      <vt:lpstr>Late night women’s hour</vt:lpstr>
      <vt:lpstr>PowerPoint Presentation</vt:lpstr>
      <vt:lpstr>PowerPoint Presentation</vt:lpstr>
      <vt:lpstr>we will be looking at…</vt:lpstr>
      <vt:lpstr>industry</vt:lpstr>
      <vt:lpstr>RADIO INDUSTRY</vt:lpstr>
      <vt:lpstr>Theory: Curran and seaton</vt:lpstr>
      <vt:lpstr>Theory: Curran and seaton</vt:lpstr>
      <vt:lpstr>PowerPoint Presentation</vt:lpstr>
      <vt:lpstr>Regulation Revision</vt:lpstr>
      <vt:lpstr>Regulation Revision</vt:lpstr>
      <vt:lpstr>Regulation Revision</vt:lpstr>
      <vt:lpstr>Regulation Revision</vt:lpstr>
      <vt:lpstr>Regulation Revision</vt:lpstr>
      <vt:lpstr>regulation</vt:lpstr>
      <vt:lpstr>PowerPoint Presentation</vt:lpstr>
      <vt:lpstr>The Impact of Technology </vt:lpstr>
      <vt:lpstr>Late Night Woman’s Hour (LNWH)</vt:lpstr>
      <vt:lpstr>Audience and industry notes</vt:lpstr>
      <vt:lpstr>audience</vt:lpstr>
      <vt:lpstr>Radio audiences</vt:lpstr>
      <vt:lpstr>PowerPoint Presentation</vt:lpstr>
      <vt:lpstr>Audience profile</vt:lpstr>
      <vt:lpstr>Audience appeal</vt:lpstr>
      <vt:lpstr>marketing</vt:lpstr>
      <vt:lpstr>PowerPoint Presentation</vt:lpstr>
      <vt:lpstr>Theory: Stuart Hall (Audience)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night women’s hour</dc:title>
  <dc:creator>Karina Free</dc:creator>
  <cp:lastModifiedBy>Karina L. Free</cp:lastModifiedBy>
  <cp:revision>64</cp:revision>
  <dcterms:created xsi:type="dcterms:W3CDTF">2018-01-16T14:12:48Z</dcterms:created>
  <dcterms:modified xsi:type="dcterms:W3CDTF">2019-04-30T11:41:43Z</dcterms:modified>
</cp:coreProperties>
</file>