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Lst>
  <p:sldSz cx="9144000" cy="6858000" type="screen4x3"/>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3" autoAdjust="0"/>
    <p:restoredTop sz="94660"/>
  </p:normalViewPr>
  <p:slideViewPr>
    <p:cSldViewPr snapToGrid="0">
      <p:cViewPr varScale="1">
        <p:scale>
          <a:sx n="108" d="100"/>
          <a:sy n="108" d="100"/>
        </p:scale>
        <p:origin x="108"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7DA9897D-0F64-4114-AE70-F60C07A76D3D}" type="datetimeFigureOut">
              <a:rPr lang="en-GB" smtClean="0"/>
              <a:t>01/03/2019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F1ECEFD-44B7-4D1B-BB3C-7B28E3A4B0EA}" type="slidenum">
              <a:rPr lang="en-GB" smtClean="0"/>
              <a:t>‹#›</a:t>
            </a:fld>
            <a:endParaRPr lang="en-GB"/>
          </a:p>
        </p:txBody>
      </p:sp>
    </p:spTree>
    <p:extLst>
      <p:ext uri="{BB962C8B-B14F-4D97-AF65-F5344CB8AC3E}">
        <p14:creationId xmlns:p14="http://schemas.microsoft.com/office/powerpoint/2010/main" val="11032976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DA9897D-0F64-4114-AE70-F60C07A76D3D}" type="datetimeFigureOut">
              <a:rPr lang="en-GB" smtClean="0"/>
              <a:t>01/03/2019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F1ECEFD-44B7-4D1B-BB3C-7B28E3A4B0EA}" type="slidenum">
              <a:rPr lang="en-GB" smtClean="0"/>
              <a:t>‹#›</a:t>
            </a:fld>
            <a:endParaRPr lang="en-GB"/>
          </a:p>
        </p:txBody>
      </p:sp>
    </p:spTree>
    <p:extLst>
      <p:ext uri="{BB962C8B-B14F-4D97-AF65-F5344CB8AC3E}">
        <p14:creationId xmlns:p14="http://schemas.microsoft.com/office/powerpoint/2010/main" val="4858873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DA9897D-0F64-4114-AE70-F60C07A76D3D}" type="datetimeFigureOut">
              <a:rPr lang="en-GB" smtClean="0"/>
              <a:t>01/03/2019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F1ECEFD-44B7-4D1B-BB3C-7B28E3A4B0EA}" type="slidenum">
              <a:rPr lang="en-GB" smtClean="0"/>
              <a:t>‹#›</a:t>
            </a:fld>
            <a:endParaRPr lang="en-GB"/>
          </a:p>
        </p:txBody>
      </p:sp>
    </p:spTree>
    <p:extLst>
      <p:ext uri="{BB962C8B-B14F-4D97-AF65-F5344CB8AC3E}">
        <p14:creationId xmlns:p14="http://schemas.microsoft.com/office/powerpoint/2010/main" val="38764552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DA9897D-0F64-4114-AE70-F60C07A76D3D}" type="datetimeFigureOut">
              <a:rPr lang="en-GB" smtClean="0"/>
              <a:t>01/03/2019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F1ECEFD-44B7-4D1B-BB3C-7B28E3A4B0EA}" type="slidenum">
              <a:rPr lang="en-GB" smtClean="0"/>
              <a:t>‹#›</a:t>
            </a:fld>
            <a:endParaRPr lang="en-GB"/>
          </a:p>
        </p:txBody>
      </p:sp>
    </p:spTree>
    <p:extLst>
      <p:ext uri="{BB962C8B-B14F-4D97-AF65-F5344CB8AC3E}">
        <p14:creationId xmlns:p14="http://schemas.microsoft.com/office/powerpoint/2010/main" val="9500216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7DA9897D-0F64-4114-AE70-F60C07A76D3D}" type="datetimeFigureOut">
              <a:rPr lang="en-GB" smtClean="0"/>
              <a:t>01/03/2019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F1ECEFD-44B7-4D1B-BB3C-7B28E3A4B0EA}" type="slidenum">
              <a:rPr lang="en-GB" smtClean="0"/>
              <a:t>‹#›</a:t>
            </a:fld>
            <a:endParaRPr lang="en-GB"/>
          </a:p>
        </p:txBody>
      </p:sp>
    </p:spTree>
    <p:extLst>
      <p:ext uri="{BB962C8B-B14F-4D97-AF65-F5344CB8AC3E}">
        <p14:creationId xmlns:p14="http://schemas.microsoft.com/office/powerpoint/2010/main" val="13388984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7DA9897D-0F64-4114-AE70-F60C07A76D3D}" type="datetimeFigureOut">
              <a:rPr lang="en-GB" smtClean="0"/>
              <a:t>01/03/2019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F1ECEFD-44B7-4D1B-BB3C-7B28E3A4B0EA}" type="slidenum">
              <a:rPr lang="en-GB" smtClean="0"/>
              <a:t>‹#›</a:t>
            </a:fld>
            <a:endParaRPr lang="en-GB"/>
          </a:p>
        </p:txBody>
      </p:sp>
    </p:spTree>
    <p:extLst>
      <p:ext uri="{BB962C8B-B14F-4D97-AF65-F5344CB8AC3E}">
        <p14:creationId xmlns:p14="http://schemas.microsoft.com/office/powerpoint/2010/main" val="9075503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7DA9897D-0F64-4114-AE70-F60C07A76D3D}" type="datetimeFigureOut">
              <a:rPr lang="en-GB" smtClean="0"/>
              <a:t>01/03/2019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CF1ECEFD-44B7-4D1B-BB3C-7B28E3A4B0EA}" type="slidenum">
              <a:rPr lang="en-GB" smtClean="0"/>
              <a:t>‹#›</a:t>
            </a:fld>
            <a:endParaRPr lang="en-GB"/>
          </a:p>
        </p:txBody>
      </p:sp>
    </p:spTree>
    <p:extLst>
      <p:ext uri="{BB962C8B-B14F-4D97-AF65-F5344CB8AC3E}">
        <p14:creationId xmlns:p14="http://schemas.microsoft.com/office/powerpoint/2010/main" val="969627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7DA9897D-0F64-4114-AE70-F60C07A76D3D}" type="datetimeFigureOut">
              <a:rPr lang="en-GB" smtClean="0"/>
              <a:t>01/03/2019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CF1ECEFD-44B7-4D1B-BB3C-7B28E3A4B0EA}" type="slidenum">
              <a:rPr lang="en-GB" smtClean="0"/>
              <a:t>‹#›</a:t>
            </a:fld>
            <a:endParaRPr lang="en-GB"/>
          </a:p>
        </p:txBody>
      </p:sp>
    </p:spTree>
    <p:extLst>
      <p:ext uri="{BB962C8B-B14F-4D97-AF65-F5344CB8AC3E}">
        <p14:creationId xmlns:p14="http://schemas.microsoft.com/office/powerpoint/2010/main" val="1682155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A9897D-0F64-4114-AE70-F60C07A76D3D}" type="datetimeFigureOut">
              <a:rPr lang="en-GB" smtClean="0"/>
              <a:t>01/03/2019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CF1ECEFD-44B7-4D1B-BB3C-7B28E3A4B0EA}" type="slidenum">
              <a:rPr lang="en-GB" smtClean="0"/>
              <a:t>‹#›</a:t>
            </a:fld>
            <a:endParaRPr lang="en-GB"/>
          </a:p>
        </p:txBody>
      </p:sp>
    </p:spTree>
    <p:extLst>
      <p:ext uri="{BB962C8B-B14F-4D97-AF65-F5344CB8AC3E}">
        <p14:creationId xmlns:p14="http://schemas.microsoft.com/office/powerpoint/2010/main" val="24625985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7DA9897D-0F64-4114-AE70-F60C07A76D3D}" type="datetimeFigureOut">
              <a:rPr lang="en-GB" smtClean="0"/>
              <a:t>01/03/2019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F1ECEFD-44B7-4D1B-BB3C-7B28E3A4B0EA}" type="slidenum">
              <a:rPr lang="en-GB" smtClean="0"/>
              <a:t>‹#›</a:t>
            </a:fld>
            <a:endParaRPr lang="en-GB"/>
          </a:p>
        </p:txBody>
      </p:sp>
    </p:spTree>
    <p:extLst>
      <p:ext uri="{BB962C8B-B14F-4D97-AF65-F5344CB8AC3E}">
        <p14:creationId xmlns:p14="http://schemas.microsoft.com/office/powerpoint/2010/main" val="42644440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7DA9897D-0F64-4114-AE70-F60C07A76D3D}" type="datetimeFigureOut">
              <a:rPr lang="en-GB" smtClean="0"/>
              <a:t>01/03/2019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F1ECEFD-44B7-4D1B-BB3C-7B28E3A4B0EA}" type="slidenum">
              <a:rPr lang="en-GB" smtClean="0"/>
              <a:t>‹#›</a:t>
            </a:fld>
            <a:endParaRPr lang="en-GB"/>
          </a:p>
        </p:txBody>
      </p:sp>
    </p:spTree>
    <p:extLst>
      <p:ext uri="{BB962C8B-B14F-4D97-AF65-F5344CB8AC3E}">
        <p14:creationId xmlns:p14="http://schemas.microsoft.com/office/powerpoint/2010/main" val="41416091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DA9897D-0F64-4114-AE70-F60C07A76D3D}" type="datetimeFigureOut">
              <a:rPr lang="en-GB" smtClean="0"/>
              <a:t>01/03/2019</a:t>
            </a:fld>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1ECEFD-44B7-4D1B-BB3C-7B28E3A4B0EA}" type="slidenum">
              <a:rPr lang="en-GB" smtClean="0"/>
              <a:t>‹#›</a:t>
            </a:fld>
            <a:endParaRPr lang="en-GB"/>
          </a:p>
        </p:txBody>
      </p:sp>
    </p:spTree>
    <p:extLst>
      <p:ext uri="{BB962C8B-B14F-4D97-AF65-F5344CB8AC3E}">
        <p14:creationId xmlns:p14="http://schemas.microsoft.com/office/powerpoint/2010/main" val="62747335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991292" y="2090084"/>
            <a:ext cx="1205049" cy="369332"/>
          </a:xfrm>
          <a:prstGeom prst="rect">
            <a:avLst/>
          </a:prstGeom>
          <a:solidFill>
            <a:srgbClr val="92D050"/>
          </a:solidFill>
          <a:ln>
            <a:solidFill>
              <a:schemeClr val="accent1"/>
            </a:solidFill>
          </a:ln>
        </p:spPr>
        <p:txBody>
          <a:bodyPr wrap="square" rtlCol="0">
            <a:spAutoFit/>
          </a:bodyPr>
          <a:lstStyle/>
          <a:p>
            <a:pPr algn="ctr"/>
            <a:r>
              <a:rPr lang="en-GB" sz="900" b="1" dirty="0"/>
              <a:t>Ethnicity and life chances</a:t>
            </a:r>
          </a:p>
        </p:txBody>
      </p:sp>
      <p:sp>
        <p:nvSpPr>
          <p:cNvPr id="4" name="TextBox 3"/>
          <p:cNvSpPr txBox="1"/>
          <p:nvPr/>
        </p:nvSpPr>
        <p:spPr>
          <a:xfrm>
            <a:off x="244928" y="430743"/>
            <a:ext cx="2720340" cy="1361911"/>
          </a:xfrm>
          <a:prstGeom prst="rect">
            <a:avLst/>
          </a:prstGeom>
          <a:noFill/>
          <a:ln>
            <a:solidFill>
              <a:srgbClr val="0070C0"/>
            </a:solidFill>
          </a:ln>
        </p:spPr>
        <p:txBody>
          <a:bodyPr wrap="square" rtlCol="0">
            <a:spAutoFit/>
          </a:bodyPr>
          <a:lstStyle/>
          <a:p>
            <a:r>
              <a:rPr lang="en-GB" sz="825" b="1" u="sng" dirty="0"/>
              <a:t>Functionalism</a:t>
            </a:r>
          </a:p>
          <a:p>
            <a:pPr marL="171450" indent="-171450">
              <a:buFontTx/>
              <a:buChar char="-"/>
            </a:pPr>
            <a:r>
              <a:rPr lang="en-GB" sz="825" dirty="0" smtClean="0"/>
              <a:t>Ethnic differences and inequalities are temporary.</a:t>
            </a:r>
          </a:p>
          <a:p>
            <a:pPr marL="171450" indent="-171450">
              <a:buFontTx/>
              <a:buChar char="-"/>
            </a:pPr>
            <a:r>
              <a:rPr lang="en-GB" sz="825" dirty="0" smtClean="0"/>
              <a:t>In order to maintain </a:t>
            </a:r>
            <a:r>
              <a:rPr lang="en-GB" sz="825" b="1" dirty="0" smtClean="0">
                <a:solidFill>
                  <a:srgbClr val="FF0000"/>
                </a:solidFill>
              </a:rPr>
              <a:t>social solidarity </a:t>
            </a:r>
            <a:r>
              <a:rPr lang="en-GB" sz="825" dirty="0" smtClean="0"/>
              <a:t>and order these groups will </a:t>
            </a:r>
            <a:r>
              <a:rPr lang="en-GB" sz="825" b="1" dirty="0" smtClean="0">
                <a:solidFill>
                  <a:srgbClr val="FF0000"/>
                </a:solidFill>
              </a:rPr>
              <a:t>assimilate </a:t>
            </a:r>
            <a:r>
              <a:rPr lang="en-GB" sz="825" dirty="0" smtClean="0"/>
              <a:t>over time into the majority culture </a:t>
            </a:r>
            <a:r>
              <a:rPr lang="en-GB" sz="825" b="1" dirty="0" smtClean="0"/>
              <a:t>– Parsons </a:t>
            </a:r>
            <a:r>
              <a:rPr lang="en-GB" sz="825" dirty="0" smtClean="0"/>
              <a:t>thought this would happen to black people in the USA.</a:t>
            </a:r>
          </a:p>
          <a:p>
            <a:pPr marL="171450" indent="-171450">
              <a:buFontTx/>
              <a:buChar char="-"/>
            </a:pPr>
            <a:r>
              <a:rPr lang="en-GB" sz="825" dirty="0" smtClean="0"/>
              <a:t>Problems: no evidence that assimilation occurs and that there is a common value system. Treats societies as though they are all the same – but inequalities could be localised i.e. in a particular community.</a:t>
            </a:r>
            <a:endParaRPr lang="en-GB" sz="825" b="1" dirty="0"/>
          </a:p>
        </p:txBody>
      </p:sp>
      <p:sp>
        <p:nvSpPr>
          <p:cNvPr id="5" name="TextBox 4"/>
          <p:cNvSpPr txBox="1"/>
          <p:nvPr/>
        </p:nvSpPr>
        <p:spPr>
          <a:xfrm>
            <a:off x="3198767" y="501763"/>
            <a:ext cx="2787288" cy="1361911"/>
          </a:xfrm>
          <a:prstGeom prst="rect">
            <a:avLst/>
          </a:prstGeom>
          <a:noFill/>
          <a:ln>
            <a:solidFill>
              <a:srgbClr val="0070C0"/>
            </a:solidFill>
          </a:ln>
        </p:spPr>
        <p:txBody>
          <a:bodyPr wrap="square" rtlCol="0">
            <a:spAutoFit/>
          </a:bodyPr>
          <a:lstStyle/>
          <a:p>
            <a:r>
              <a:rPr lang="en-GB" sz="825" b="1" u="sng" dirty="0"/>
              <a:t>Marxism</a:t>
            </a:r>
          </a:p>
          <a:p>
            <a:r>
              <a:rPr lang="en-GB" sz="825" dirty="0" smtClean="0"/>
              <a:t>- Racism </a:t>
            </a:r>
            <a:r>
              <a:rPr lang="en-GB" sz="825" dirty="0"/>
              <a:t>and ethnic inequalities play an important role </a:t>
            </a:r>
            <a:r>
              <a:rPr lang="en-GB" sz="825" dirty="0" smtClean="0"/>
              <a:t>in maintaining the </a:t>
            </a:r>
            <a:r>
              <a:rPr lang="en-GB" sz="825" dirty="0"/>
              <a:t>capitalist economic system.</a:t>
            </a:r>
          </a:p>
          <a:p>
            <a:r>
              <a:rPr lang="en-GB" sz="825" dirty="0" smtClean="0"/>
              <a:t>- </a:t>
            </a:r>
            <a:r>
              <a:rPr lang="en-GB" sz="825" b="1" dirty="0" smtClean="0"/>
              <a:t>Cox</a:t>
            </a:r>
            <a:r>
              <a:rPr lang="en-GB" sz="825" dirty="0" smtClean="0"/>
              <a:t> - racial </a:t>
            </a:r>
            <a:r>
              <a:rPr lang="en-GB" sz="825" dirty="0"/>
              <a:t>differences and racism itself </a:t>
            </a:r>
            <a:r>
              <a:rPr lang="en-GB" sz="825" dirty="0" smtClean="0"/>
              <a:t>were the </a:t>
            </a:r>
            <a:r>
              <a:rPr lang="en-GB" sz="825" dirty="0"/>
              <a:t>creation of the economic system </a:t>
            </a:r>
            <a:r>
              <a:rPr lang="en-GB" sz="825" dirty="0" smtClean="0"/>
              <a:t>– to help </a:t>
            </a:r>
            <a:r>
              <a:rPr lang="en-GB" sz="825" b="1" dirty="0" smtClean="0">
                <a:solidFill>
                  <a:srgbClr val="FF0000"/>
                </a:solidFill>
              </a:rPr>
              <a:t>keep w/c divided</a:t>
            </a:r>
            <a:r>
              <a:rPr lang="en-GB" sz="825" dirty="0" smtClean="0"/>
              <a:t>.</a:t>
            </a:r>
            <a:endParaRPr lang="en-GB" sz="825" dirty="0"/>
          </a:p>
          <a:p>
            <a:r>
              <a:rPr lang="en-GB" sz="825" b="1" dirty="0"/>
              <a:t>Castles and </a:t>
            </a:r>
            <a:r>
              <a:rPr lang="en-GB" sz="825" b="1" dirty="0" err="1"/>
              <a:t>Kosack</a:t>
            </a:r>
            <a:r>
              <a:rPr lang="en-GB" sz="825" b="1" dirty="0"/>
              <a:t> </a:t>
            </a:r>
            <a:r>
              <a:rPr lang="en-GB" sz="825" dirty="0" smtClean="0"/>
              <a:t>- ethnic </a:t>
            </a:r>
            <a:r>
              <a:rPr lang="en-GB" sz="825" dirty="0"/>
              <a:t>minority groups </a:t>
            </a:r>
            <a:r>
              <a:rPr lang="en-GB" sz="825" dirty="0" smtClean="0"/>
              <a:t>are used as </a:t>
            </a:r>
            <a:r>
              <a:rPr lang="en-GB" sz="825" dirty="0"/>
              <a:t>a part of a </a:t>
            </a:r>
            <a:r>
              <a:rPr lang="en-GB" sz="825" b="1" dirty="0">
                <a:solidFill>
                  <a:srgbClr val="FF0000"/>
                </a:solidFill>
              </a:rPr>
              <a:t>reserve army of labour</a:t>
            </a:r>
            <a:r>
              <a:rPr lang="en-GB" sz="825" dirty="0"/>
              <a:t>, supporting the capitalist system while providing an illusion of meritocracy</a:t>
            </a:r>
            <a:r>
              <a:rPr lang="en-GB" sz="825" dirty="0" smtClean="0"/>
              <a:t>.</a:t>
            </a:r>
            <a:endParaRPr lang="en-GB" sz="825" b="1" dirty="0"/>
          </a:p>
          <a:p>
            <a:r>
              <a:rPr lang="en-GB" sz="825" b="1" dirty="0" smtClean="0"/>
              <a:t>- Problems </a:t>
            </a:r>
            <a:r>
              <a:rPr lang="en-GB" sz="825" b="1" dirty="0"/>
              <a:t>- </a:t>
            </a:r>
            <a:r>
              <a:rPr lang="en-GB" sz="825" dirty="0"/>
              <a:t>historical evidence shows that racism precedes the development of capitalism </a:t>
            </a:r>
            <a:r>
              <a:rPr lang="en-GB" sz="825" b="1" dirty="0"/>
              <a:t>(</a:t>
            </a:r>
            <a:r>
              <a:rPr lang="en-GB" sz="825" b="1" dirty="0" err="1"/>
              <a:t>Solomos</a:t>
            </a:r>
            <a:r>
              <a:rPr lang="en-GB" sz="825" b="1" dirty="0"/>
              <a:t>, 1986</a:t>
            </a:r>
            <a:r>
              <a:rPr lang="en-GB" sz="825" b="1" dirty="0" smtClean="0"/>
              <a:t>)</a:t>
            </a:r>
            <a:endParaRPr lang="en-GB" sz="825" b="1" dirty="0"/>
          </a:p>
        </p:txBody>
      </p:sp>
      <p:sp>
        <p:nvSpPr>
          <p:cNvPr id="6" name="TextBox 5"/>
          <p:cNvSpPr txBox="1"/>
          <p:nvPr/>
        </p:nvSpPr>
        <p:spPr>
          <a:xfrm>
            <a:off x="6232258" y="345600"/>
            <a:ext cx="2704012" cy="1615827"/>
          </a:xfrm>
          <a:prstGeom prst="rect">
            <a:avLst/>
          </a:prstGeom>
          <a:noFill/>
          <a:ln>
            <a:solidFill>
              <a:srgbClr val="0070C0"/>
            </a:solidFill>
          </a:ln>
        </p:spPr>
        <p:txBody>
          <a:bodyPr wrap="square" rtlCol="0">
            <a:spAutoFit/>
          </a:bodyPr>
          <a:lstStyle/>
          <a:p>
            <a:r>
              <a:rPr lang="en-GB" sz="825" b="1" u="sng" dirty="0"/>
              <a:t>Neo Marxism</a:t>
            </a:r>
          </a:p>
          <a:p>
            <a:r>
              <a:rPr lang="en-GB" sz="825" dirty="0" smtClean="0"/>
              <a:t>- Combine economic </a:t>
            </a:r>
            <a:r>
              <a:rPr lang="en-GB" sz="825" dirty="0"/>
              <a:t>arguments with cultural differences an they cannot be determined by one explanation. </a:t>
            </a:r>
            <a:endParaRPr lang="en-GB" sz="825" dirty="0" smtClean="0"/>
          </a:p>
          <a:p>
            <a:r>
              <a:rPr lang="en-GB" sz="825" dirty="0" smtClean="0"/>
              <a:t>- Ethnic </a:t>
            </a:r>
            <a:r>
              <a:rPr lang="en-GB" sz="825" dirty="0"/>
              <a:t>minorities can be scapegoated by </a:t>
            </a:r>
            <a:r>
              <a:rPr lang="en-GB" sz="825" dirty="0" smtClean="0"/>
              <a:t>the </a:t>
            </a:r>
            <a:r>
              <a:rPr lang="en-GB" sz="825" dirty="0"/>
              <a:t>ideological state apparatus. </a:t>
            </a:r>
          </a:p>
          <a:p>
            <a:r>
              <a:rPr lang="en-GB" sz="825" b="1" dirty="0" smtClean="0"/>
              <a:t>- Hall </a:t>
            </a:r>
            <a:r>
              <a:rPr lang="en-GB" sz="825" b="1" dirty="0"/>
              <a:t>- </a:t>
            </a:r>
            <a:r>
              <a:rPr lang="en-GB" sz="825" dirty="0"/>
              <a:t>Immigration problems are used by the media to divert attention away from the economic recession.  </a:t>
            </a:r>
            <a:r>
              <a:rPr lang="en-GB" sz="825" i="1" dirty="0"/>
              <a:t>Policing the Crisis</a:t>
            </a:r>
            <a:endParaRPr lang="en-GB" sz="825" i="1" dirty="0" smtClean="0"/>
          </a:p>
          <a:p>
            <a:r>
              <a:rPr lang="en-GB" sz="825" b="1" dirty="0" smtClean="0"/>
              <a:t>- Miles </a:t>
            </a:r>
            <a:r>
              <a:rPr lang="en-GB" sz="825" b="1" dirty="0"/>
              <a:t>– </a:t>
            </a:r>
            <a:r>
              <a:rPr lang="en-GB" sz="825" dirty="0"/>
              <a:t>ethnic minorities will always be perceived or treated as different because of racial factors. </a:t>
            </a:r>
          </a:p>
          <a:p>
            <a:r>
              <a:rPr lang="en-GB" sz="825" b="1" dirty="0" smtClean="0"/>
              <a:t>-Problems- </a:t>
            </a:r>
            <a:r>
              <a:rPr lang="en-GB" sz="825" dirty="0" err="1"/>
              <a:t>Weberians</a:t>
            </a:r>
            <a:r>
              <a:rPr lang="en-GB" sz="825" dirty="0"/>
              <a:t> would argue that ethnic differences override economic differences in explaining inequality. </a:t>
            </a:r>
            <a:endParaRPr lang="en-GB" sz="825" dirty="0"/>
          </a:p>
        </p:txBody>
      </p:sp>
      <p:sp>
        <p:nvSpPr>
          <p:cNvPr id="7" name="TextBox 6"/>
          <p:cNvSpPr txBox="1"/>
          <p:nvPr/>
        </p:nvSpPr>
        <p:spPr>
          <a:xfrm>
            <a:off x="111033" y="69962"/>
            <a:ext cx="8935672" cy="346249"/>
          </a:xfrm>
          <a:prstGeom prst="rect">
            <a:avLst/>
          </a:prstGeom>
          <a:noFill/>
        </p:spPr>
        <p:txBody>
          <a:bodyPr wrap="square" rtlCol="0">
            <a:spAutoFit/>
          </a:bodyPr>
          <a:lstStyle/>
          <a:p>
            <a:r>
              <a:rPr lang="en-GB" sz="825" b="1" dirty="0"/>
              <a:t>Define Ethnicity</a:t>
            </a:r>
            <a:r>
              <a:rPr lang="en-GB" sz="825" b="1" dirty="0" smtClean="0"/>
              <a:t>: </a:t>
            </a:r>
            <a:r>
              <a:rPr lang="en-GB" sz="825" b="1" dirty="0" smtClean="0">
                <a:solidFill>
                  <a:srgbClr val="92D050"/>
                </a:solidFill>
              </a:rPr>
              <a:t>Cultural variations and traits</a:t>
            </a:r>
            <a:r>
              <a:rPr lang="en-GB" sz="825" b="1" dirty="0"/>
              <a:t>	</a:t>
            </a:r>
            <a:r>
              <a:rPr lang="en-GB" sz="825" b="1" dirty="0" smtClean="0"/>
              <a:t>  Define </a:t>
            </a:r>
            <a:r>
              <a:rPr lang="en-GB" sz="825" b="1" dirty="0"/>
              <a:t>race</a:t>
            </a:r>
            <a:r>
              <a:rPr lang="en-GB" sz="825" b="1" dirty="0" smtClean="0"/>
              <a:t>: </a:t>
            </a:r>
            <a:r>
              <a:rPr lang="en-GB" sz="825" b="1" dirty="0" smtClean="0">
                <a:solidFill>
                  <a:srgbClr val="00B0F0"/>
                </a:solidFill>
              </a:rPr>
              <a:t>Perceived differences based on biology</a:t>
            </a:r>
            <a:r>
              <a:rPr lang="en-GB" sz="825" b="1" dirty="0"/>
              <a:t>	  </a:t>
            </a:r>
            <a:r>
              <a:rPr lang="en-GB" sz="825" b="1" dirty="0" smtClean="0"/>
              <a:t>Racism: </a:t>
            </a:r>
            <a:r>
              <a:rPr lang="en-GB" sz="825" b="1" dirty="0" smtClean="0">
                <a:solidFill>
                  <a:srgbClr val="FFC000"/>
                </a:solidFill>
              </a:rPr>
              <a:t>Negatively regarding a racial or ethnic group (can vary based on intent)</a:t>
            </a:r>
            <a:endParaRPr lang="en-GB" sz="825" b="1" dirty="0" smtClean="0"/>
          </a:p>
          <a:p>
            <a:r>
              <a:rPr lang="en-GB" sz="825" b="1" dirty="0" smtClean="0"/>
              <a:t>What </a:t>
            </a:r>
            <a:r>
              <a:rPr lang="en-GB" sz="825" b="1" dirty="0"/>
              <a:t>problems are there with using the concept of race</a:t>
            </a:r>
            <a:r>
              <a:rPr lang="en-GB" sz="825" b="1" dirty="0" smtClean="0"/>
              <a:t>? </a:t>
            </a:r>
            <a:r>
              <a:rPr lang="en-GB" sz="825" b="1" dirty="0" smtClean="0">
                <a:solidFill>
                  <a:srgbClr val="FF0000"/>
                </a:solidFill>
              </a:rPr>
              <a:t>Uses ideas of superiority and inferiority</a:t>
            </a:r>
            <a:r>
              <a:rPr lang="en-GB" sz="825" b="1" dirty="0"/>
              <a:t>		</a:t>
            </a:r>
          </a:p>
        </p:txBody>
      </p:sp>
      <p:sp>
        <p:nvSpPr>
          <p:cNvPr id="8" name="TextBox 7"/>
          <p:cNvSpPr txBox="1"/>
          <p:nvPr/>
        </p:nvSpPr>
        <p:spPr>
          <a:xfrm>
            <a:off x="111033" y="1889182"/>
            <a:ext cx="2834639" cy="1477328"/>
          </a:xfrm>
          <a:prstGeom prst="rect">
            <a:avLst/>
          </a:prstGeom>
          <a:noFill/>
          <a:ln>
            <a:solidFill>
              <a:srgbClr val="0070C0"/>
            </a:solidFill>
          </a:ln>
        </p:spPr>
        <p:txBody>
          <a:bodyPr wrap="square" rtlCol="0">
            <a:spAutoFit/>
          </a:bodyPr>
          <a:lstStyle/>
          <a:p>
            <a:r>
              <a:rPr lang="en-GB" sz="900" b="1" u="sng" dirty="0"/>
              <a:t>Postmodernism</a:t>
            </a:r>
          </a:p>
          <a:p>
            <a:r>
              <a:rPr lang="en-GB" sz="900" dirty="0"/>
              <a:t>Suggests that modern societies are characterised by diversity, or even </a:t>
            </a:r>
            <a:r>
              <a:rPr lang="en-GB" sz="900" b="1" dirty="0">
                <a:solidFill>
                  <a:srgbClr val="FF0000"/>
                </a:solidFill>
              </a:rPr>
              <a:t>“super-diversity”</a:t>
            </a:r>
          </a:p>
          <a:p>
            <a:r>
              <a:rPr lang="en-GB" sz="900" dirty="0"/>
              <a:t>Different from other theories in suggesting that no single </a:t>
            </a:r>
            <a:r>
              <a:rPr lang="en-GB" sz="900" b="1" dirty="0">
                <a:solidFill>
                  <a:srgbClr val="FF0000"/>
                </a:solidFill>
              </a:rPr>
              <a:t>“grand theory” </a:t>
            </a:r>
            <a:r>
              <a:rPr lang="en-GB" sz="900" dirty="0"/>
              <a:t>can explain </a:t>
            </a:r>
            <a:r>
              <a:rPr lang="en-GB" sz="900" dirty="0" smtClean="0"/>
              <a:t>ethnic differences</a:t>
            </a:r>
            <a:endParaRPr lang="en-GB" sz="900" dirty="0"/>
          </a:p>
          <a:p>
            <a:r>
              <a:rPr lang="en-GB" sz="900" b="1" dirty="0" err="1"/>
              <a:t>Modood</a:t>
            </a:r>
            <a:r>
              <a:rPr lang="en-GB" sz="900" dirty="0"/>
              <a:t> </a:t>
            </a:r>
            <a:r>
              <a:rPr lang="en-GB" sz="900" dirty="0" smtClean="0"/>
              <a:t>argues </a:t>
            </a:r>
            <a:r>
              <a:rPr lang="en-GB" sz="900" dirty="0"/>
              <a:t>that ethnic minorities should not be “lumped together” in terms of sharing the same disadvantages etc. Their experiences are diverse. He is also critical of the portrayal of ethnic minorities as victims</a:t>
            </a:r>
            <a:r>
              <a:rPr lang="en-GB" sz="900" dirty="0" smtClean="0"/>
              <a:t>.</a:t>
            </a:r>
            <a:endParaRPr lang="en-GB" sz="900" b="1" dirty="0"/>
          </a:p>
        </p:txBody>
      </p:sp>
      <p:sp>
        <p:nvSpPr>
          <p:cNvPr id="9" name="TextBox 8"/>
          <p:cNvSpPr txBox="1"/>
          <p:nvPr/>
        </p:nvSpPr>
        <p:spPr>
          <a:xfrm>
            <a:off x="6278195" y="2040484"/>
            <a:ext cx="2764752" cy="1488869"/>
          </a:xfrm>
          <a:prstGeom prst="rect">
            <a:avLst/>
          </a:prstGeom>
          <a:noFill/>
          <a:ln>
            <a:solidFill>
              <a:srgbClr val="0070C0"/>
            </a:solidFill>
          </a:ln>
        </p:spPr>
        <p:txBody>
          <a:bodyPr wrap="square" rtlCol="0">
            <a:spAutoFit/>
          </a:bodyPr>
          <a:lstStyle/>
          <a:p>
            <a:r>
              <a:rPr lang="en-GB" sz="825" b="1" u="sng" dirty="0" smtClean="0"/>
              <a:t>Weberian</a:t>
            </a:r>
            <a:endParaRPr lang="en-GB" sz="825" b="1" u="sng" dirty="0"/>
          </a:p>
          <a:p>
            <a:r>
              <a:rPr lang="en-GB" sz="825" b="1" dirty="0" smtClean="0"/>
              <a:t>-Parkin - </a:t>
            </a:r>
            <a:r>
              <a:rPr lang="en-GB" sz="825" dirty="0" smtClean="0"/>
              <a:t>ethnic minorities are </a:t>
            </a:r>
            <a:r>
              <a:rPr lang="en-GB" sz="825" b="1" dirty="0" smtClean="0">
                <a:solidFill>
                  <a:srgbClr val="FF0000"/>
                </a:solidFill>
              </a:rPr>
              <a:t>‘</a:t>
            </a:r>
            <a:r>
              <a:rPr lang="en-GB" sz="825" b="1" dirty="0">
                <a:solidFill>
                  <a:srgbClr val="FF0000"/>
                </a:solidFill>
              </a:rPr>
              <a:t>negatively privileged status groups</a:t>
            </a:r>
            <a:r>
              <a:rPr lang="en-GB" sz="825" dirty="0"/>
              <a:t>’. He uses the concept of social closure to argue that the more privileged groups can operate a system of social segregation and keep minority groups out of positions of authority. </a:t>
            </a:r>
            <a:r>
              <a:rPr lang="en-GB" sz="825" dirty="0" smtClean="0"/>
              <a:t>‘</a:t>
            </a:r>
            <a:r>
              <a:rPr lang="en-GB" sz="825" b="1" dirty="0" smtClean="0">
                <a:solidFill>
                  <a:srgbClr val="FF0000"/>
                </a:solidFill>
              </a:rPr>
              <a:t>Concrete </a:t>
            </a:r>
            <a:r>
              <a:rPr lang="en-GB" sz="825" b="1" dirty="0">
                <a:solidFill>
                  <a:srgbClr val="FF0000"/>
                </a:solidFill>
              </a:rPr>
              <a:t>ceiling</a:t>
            </a:r>
            <a:r>
              <a:rPr lang="en-GB" sz="825" dirty="0"/>
              <a:t>’ – ethnic minorities will never be able to gain positions of authority. </a:t>
            </a:r>
          </a:p>
          <a:p>
            <a:r>
              <a:rPr lang="en-GB" sz="825" b="1" dirty="0"/>
              <a:t>Rex and Moore </a:t>
            </a:r>
            <a:r>
              <a:rPr lang="en-GB" sz="825" b="1" dirty="0" smtClean="0"/>
              <a:t>– </a:t>
            </a:r>
            <a:r>
              <a:rPr lang="en-GB" sz="825" dirty="0" smtClean="0"/>
              <a:t>ethnic minorities placed </a:t>
            </a:r>
            <a:r>
              <a:rPr lang="en-GB" sz="825" dirty="0"/>
              <a:t>in the </a:t>
            </a:r>
            <a:r>
              <a:rPr lang="en-GB" sz="825" b="1" dirty="0">
                <a:solidFill>
                  <a:srgbClr val="FF0000"/>
                </a:solidFill>
              </a:rPr>
              <a:t>secondary labour market</a:t>
            </a:r>
            <a:r>
              <a:rPr lang="en-GB" sz="825" dirty="0"/>
              <a:t>. </a:t>
            </a:r>
            <a:r>
              <a:rPr lang="en-GB" sz="825" dirty="0" smtClean="0"/>
              <a:t>Life </a:t>
            </a:r>
            <a:r>
              <a:rPr lang="en-GB" sz="825" dirty="0"/>
              <a:t>chances are considerably weaker than their white </a:t>
            </a:r>
            <a:r>
              <a:rPr lang="en-GB" sz="825" dirty="0" smtClean="0"/>
              <a:t>counterparts – more likely to form negative subcultures</a:t>
            </a:r>
            <a:endParaRPr lang="en-GB" sz="825" dirty="0"/>
          </a:p>
        </p:txBody>
      </p:sp>
      <p:sp>
        <p:nvSpPr>
          <p:cNvPr id="10" name="TextBox 9"/>
          <p:cNvSpPr txBox="1"/>
          <p:nvPr/>
        </p:nvSpPr>
        <p:spPr>
          <a:xfrm>
            <a:off x="3043646" y="3385533"/>
            <a:ext cx="3177539" cy="1246495"/>
          </a:xfrm>
          <a:prstGeom prst="rect">
            <a:avLst/>
          </a:prstGeom>
          <a:noFill/>
          <a:ln>
            <a:solidFill>
              <a:srgbClr val="7030A0"/>
            </a:solidFill>
          </a:ln>
        </p:spPr>
        <p:txBody>
          <a:bodyPr wrap="square" rtlCol="0">
            <a:spAutoFit/>
          </a:bodyPr>
          <a:lstStyle/>
          <a:p>
            <a:r>
              <a:rPr lang="en-GB" sz="825" b="1" dirty="0"/>
              <a:t>Cross over with social class? i.e. rates of poverty, why it may be hard to place ethnic minorities into certain classes?</a:t>
            </a:r>
          </a:p>
          <a:p>
            <a:pPr marL="171450" indent="-171450">
              <a:buFontTx/>
              <a:buChar char="-"/>
            </a:pPr>
            <a:r>
              <a:rPr lang="en-GB" sz="825" b="1" dirty="0" smtClean="0"/>
              <a:t>Willis – </a:t>
            </a:r>
            <a:r>
              <a:rPr lang="en-GB" sz="825" dirty="0" smtClean="0"/>
              <a:t>working class culture of the ‘lads’</a:t>
            </a:r>
          </a:p>
          <a:p>
            <a:pPr marL="171450" indent="-171450">
              <a:buFontTx/>
              <a:buChar char="-"/>
            </a:pPr>
            <a:r>
              <a:rPr lang="en-GB" sz="825" b="1" dirty="0" smtClean="0"/>
              <a:t>Poverty is a key factor in achievement – </a:t>
            </a:r>
            <a:r>
              <a:rPr lang="en-GB" sz="825" b="1" dirty="0" smtClean="0">
                <a:solidFill>
                  <a:srgbClr val="FF0000"/>
                </a:solidFill>
              </a:rPr>
              <a:t>cycles of deprivation</a:t>
            </a:r>
            <a:r>
              <a:rPr lang="en-GB" sz="825" b="1" dirty="0" smtClean="0"/>
              <a:t>. Swann – </a:t>
            </a:r>
            <a:r>
              <a:rPr lang="en-GB" sz="825" dirty="0" smtClean="0"/>
              <a:t>class accounts for 50% of the differences in educational achievement. </a:t>
            </a:r>
          </a:p>
          <a:p>
            <a:pPr marL="171450" indent="-171450">
              <a:buFontTx/>
              <a:buChar char="-"/>
            </a:pPr>
            <a:r>
              <a:rPr lang="en-GB" sz="825" b="1" dirty="0" smtClean="0"/>
              <a:t>Cultural deprivation – </a:t>
            </a:r>
            <a:r>
              <a:rPr lang="en-GB" sz="825" dirty="0" smtClean="0"/>
              <a:t>culture of the home doesn’t match that of the school. </a:t>
            </a:r>
            <a:endParaRPr lang="en-GB" sz="825" b="1" dirty="0"/>
          </a:p>
          <a:p>
            <a:r>
              <a:rPr lang="en-GB" sz="900" b="1" dirty="0" smtClean="0"/>
              <a:t>-  20 </a:t>
            </a:r>
            <a:r>
              <a:rPr lang="en-GB" sz="900" b="1" dirty="0"/>
              <a:t>% ethnic minority groups live in poverty. </a:t>
            </a:r>
          </a:p>
        </p:txBody>
      </p:sp>
      <p:sp>
        <p:nvSpPr>
          <p:cNvPr id="11" name="TextBox 10"/>
          <p:cNvSpPr txBox="1"/>
          <p:nvPr/>
        </p:nvSpPr>
        <p:spPr>
          <a:xfrm>
            <a:off x="3043645" y="4716391"/>
            <a:ext cx="3177539" cy="854080"/>
          </a:xfrm>
          <a:prstGeom prst="rect">
            <a:avLst/>
          </a:prstGeom>
          <a:noFill/>
          <a:ln>
            <a:solidFill>
              <a:srgbClr val="7030A0"/>
            </a:solidFill>
          </a:ln>
        </p:spPr>
        <p:txBody>
          <a:bodyPr wrap="square" rtlCol="0">
            <a:spAutoFit/>
          </a:bodyPr>
          <a:lstStyle/>
          <a:p>
            <a:r>
              <a:rPr lang="en-GB" sz="825" b="1" dirty="0"/>
              <a:t>Cross over with gender?</a:t>
            </a:r>
          </a:p>
          <a:p>
            <a:r>
              <a:rPr lang="en-GB" sz="825" b="1" dirty="0" smtClean="0"/>
              <a:t>- </a:t>
            </a:r>
            <a:r>
              <a:rPr lang="en-GB" sz="825" dirty="0" smtClean="0"/>
              <a:t>Older Pakistani and Bangladeshi women are the most likely experience poverty in later life.</a:t>
            </a:r>
            <a:endParaRPr lang="en-GB" sz="825" dirty="0"/>
          </a:p>
          <a:p>
            <a:r>
              <a:rPr lang="en-GB" sz="825" b="1" dirty="0" smtClean="0"/>
              <a:t>- </a:t>
            </a:r>
            <a:r>
              <a:rPr lang="en-GB" sz="825" dirty="0" smtClean="0"/>
              <a:t>Visible symbols of ethnicity/religion may make some groups more likely to be targets for hate crime/abuse i.e. women wearing the hijab or </a:t>
            </a:r>
            <a:r>
              <a:rPr lang="en-GB" sz="825" dirty="0" err="1" smtClean="0"/>
              <a:t>Niqab</a:t>
            </a:r>
            <a:r>
              <a:rPr lang="en-GB" sz="825" dirty="0" smtClean="0"/>
              <a:t> </a:t>
            </a:r>
            <a:r>
              <a:rPr lang="en-GB" sz="825" b="1" dirty="0" smtClean="0"/>
              <a:t>- </a:t>
            </a:r>
            <a:r>
              <a:rPr lang="en-GB" sz="825" b="1" dirty="0" err="1" smtClean="0"/>
              <a:t>Zempi</a:t>
            </a:r>
            <a:endParaRPr lang="en-GB" sz="825" b="1" dirty="0"/>
          </a:p>
        </p:txBody>
      </p:sp>
      <p:sp>
        <p:nvSpPr>
          <p:cNvPr id="12" name="TextBox 11"/>
          <p:cNvSpPr txBox="1"/>
          <p:nvPr/>
        </p:nvSpPr>
        <p:spPr>
          <a:xfrm>
            <a:off x="3043645" y="5639734"/>
            <a:ext cx="3177539" cy="1107996"/>
          </a:xfrm>
          <a:prstGeom prst="rect">
            <a:avLst/>
          </a:prstGeom>
          <a:noFill/>
          <a:ln>
            <a:solidFill>
              <a:srgbClr val="7030A0"/>
            </a:solidFill>
          </a:ln>
        </p:spPr>
        <p:txBody>
          <a:bodyPr wrap="square" rtlCol="0">
            <a:spAutoFit/>
          </a:bodyPr>
          <a:lstStyle/>
          <a:p>
            <a:r>
              <a:rPr lang="en-GB" sz="825" b="1" dirty="0"/>
              <a:t>Cross over with age?</a:t>
            </a:r>
          </a:p>
          <a:p>
            <a:pPr marL="171450" indent="-171450">
              <a:buFontTx/>
              <a:buChar char="-"/>
            </a:pPr>
            <a:r>
              <a:rPr lang="en-GB" sz="825" dirty="0" smtClean="0"/>
              <a:t>Working class, white males (excluding gypsies and travellers) are most likely to fail in the education system. With black and Bangladeshi males also more likely to underachieve. </a:t>
            </a:r>
          </a:p>
          <a:p>
            <a:pPr marL="171450" indent="-171450">
              <a:buFontTx/>
              <a:buChar char="-"/>
            </a:pPr>
            <a:r>
              <a:rPr lang="en-GB" sz="825" dirty="0" smtClean="0"/>
              <a:t>Young men are most likely to be the offenders and victims of crime with black men making up 10% of </a:t>
            </a:r>
            <a:r>
              <a:rPr lang="en-GB" sz="825" dirty="0" err="1" smtClean="0"/>
              <a:t>prision</a:t>
            </a:r>
            <a:r>
              <a:rPr lang="en-GB" sz="825" dirty="0" smtClean="0"/>
              <a:t> population, despite the population of black individuals only making up 3% of total UK population.</a:t>
            </a:r>
            <a:endParaRPr lang="en-GB" sz="825" dirty="0"/>
          </a:p>
        </p:txBody>
      </p:sp>
      <p:sp>
        <p:nvSpPr>
          <p:cNvPr id="13" name="TextBox 12"/>
          <p:cNvSpPr txBox="1"/>
          <p:nvPr/>
        </p:nvSpPr>
        <p:spPr>
          <a:xfrm>
            <a:off x="13064" y="3445286"/>
            <a:ext cx="2958737" cy="1361911"/>
          </a:xfrm>
          <a:prstGeom prst="rect">
            <a:avLst/>
          </a:prstGeom>
          <a:noFill/>
          <a:ln>
            <a:solidFill>
              <a:schemeClr val="accent2">
                <a:lumMod val="75000"/>
              </a:schemeClr>
            </a:solidFill>
          </a:ln>
        </p:spPr>
        <p:txBody>
          <a:bodyPr wrap="square" rtlCol="0">
            <a:spAutoFit/>
          </a:bodyPr>
          <a:lstStyle/>
          <a:p>
            <a:r>
              <a:rPr lang="en-GB" sz="825" b="1" dirty="0" smtClean="0"/>
              <a:t>EDUCATION – IN vs OUT of school factors</a:t>
            </a:r>
            <a:endParaRPr lang="en-GB" sz="825" b="1" dirty="0"/>
          </a:p>
          <a:p>
            <a:pPr marL="171450" indent="-171450">
              <a:buFontTx/>
              <a:buChar char="-"/>
            </a:pPr>
            <a:r>
              <a:rPr lang="en-GB" sz="825" dirty="0" smtClean="0"/>
              <a:t>Variations based on ethnic group. Asian families (Chinese, Indian) more likely to have a culture closer to the school – </a:t>
            </a:r>
            <a:r>
              <a:rPr lang="en-GB" sz="825" b="1" dirty="0" smtClean="0"/>
              <a:t>Lupton</a:t>
            </a:r>
            <a:endParaRPr lang="en-GB" sz="825" b="1" dirty="0"/>
          </a:p>
          <a:p>
            <a:pPr marL="171450" indent="-171450">
              <a:buFontTx/>
              <a:buChar char="-"/>
            </a:pPr>
            <a:r>
              <a:rPr lang="en-GB" sz="825" b="1" dirty="0" err="1" smtClean="0"/>
              <a:t>Gillborn</a:t>
            </a:r>
            <a:r>
              <a:rPr lang="en-GB" sz="825" b="1" dirty="0" smtClean="0"/>
              <a:t> and </a:t>
            </a:r>
            <a:r>
              <a:rPr lang="en-GB" sz="825" b="1" dirty="0" err="1" smtClean="0"/>
              <a:t>Youdell</a:t>
            </a:r>
            <a:r>
              <a:rPr lang="en-GB" sz="825" b="1" dirty="0" smtClean="0"/>
              <a:t> – </a:t>
            </a:r>
            <a:r>
              <a:rPr lang="en-GB" sz="825" dirty="0" smtClean="0"/>
              <a:t>racialized expectations of black boys – more likely to be excluded</a:t>
            </a:r>
          </a:p>
          <a:p>
            <a:pPr marL="171450" indent="-171450">
              <a:buFontTx/>
              <a:buChar char="-"/>
            </a:pPr>
            <a:r>
              <a:rPr lang="en-GB" sz="825" b="1" dirty="0" smtClean="0"/>
              <a:t>Mirza – </a:t>
            </a:r>
            <a:r>
              <a:rPr lang="en-GB" sz="825" dirty="0" smtClean="0"/>
              <a:t>black girls are more likely to resist teacher labels.</a:t>
            </a:r>
          </a:p>
          <a:p>
            <a:pPr marL="171450" indent="-171450">
              <a:buFontTx/>
              <a:buChar char="-"/>
            </a:pPr>
            <a:r>
              <a:rPr lang="en-GB" sz="825" b="1" dirty="0" smtClean="0">
                <a:solidFill>
                  <a:srgbClr val="FF0000"/>
                </a:solidFill>
              </a:rPr>
              <a:t>Ethnocentric curriculum </a:t>
            </a:r>
            <a:r>
              <a:rPr lang="en-GB" sz="825" b="1" dirty="0" smtClean="0"/>
              <a:t>– </a:t>
            </a:r>
            <a:r>
              <a:rPr lang="en-GB" sz="825" b="1" dirty="0" err="1" smtClean="0"/>
              <a:t>Coard</a:t>
            </a:r>
            <a:r>
              <a:rPr lang="en-GB" sz="825" b="1" dirty="0" smtClean="0"/>
              <a:t> – </a:t>
            </a:r>
            <a:r>
              <a:rPr lang="en-GB" sz="825" dirty="0" smtClean="0"/>
              <a:t>British education system favours white, British culture. i.e. changes in </a:t>
            </a:r>
            <a:r>
              <a:rPr lang="en-GB" sz="825" dirty="0" err="1" smtClean="0"/>
              <a:t>Eng</a:t>
            </a:r>
            <a:r>
              <a:rPr lang="en-GB" sz="825" dirty="0" smtClean="0"/>
              <a:t> GCSE 2010</a:t>
            </a:r>
          </a:p>
          <a:p>
            <a:pPr marL="171450" indent="-171450">
              <a:buFontTx/>
              <a:buChar char="-"/>
            </a:pPr>
            <a:r>
              <a:rPr lang="en-GB" sz="825" dirty="0" smtClean="0"/>
              <a:t>Solution could be </a:t>
            </a:r>
            <a:r>
              <a:rPr lang="en-GB" sz="825" b="1" dirty="0" smtClean="0">
                <a:solidFill>
                  <a:srgbClr val="FF0000"/>
                </a:solidFill>
              </a:rPr>
              <a:t>compensatory education</a:t>
            </a:r>
            <a:endParaRPr lang="en-GB" sz="825" b="1" dirty="0" smtClean="0">
              <a:solidFill>
                <a:srgbClr val="FF0000"/>
              </a:solidFill>
            </a:endParaRPr>
          </a:p>
        </p:txBody>
      </p:sp>
      <p:sp>
        <p:nvSpPr>
          <p:cNvPr id="14" name="TextBox 13"/>
          <p:cNvSpPr txBox="1"/>
          <p:nvPr/>
        </p:nvSpPr>
        <p:spPr>
          <a:xfrm>
            <a:off x="6267122" y="3608411"/>
            <a:ext cx="2831372" cy="1488869"/>
          </a:xfrm>
          <a:prstGeom prst="rect">
            <a:avLst/>
          </a:prstGeom>
          <a:noFill/>
          <a:ln>
            <a:solidFill>
              <a:schemeClr val="accent2">
                <a:lumMod val="75000"/>
              </a:schemeClr>
            </a:solidFill>
          </a:ln>
        </p:spPr>
        <p:txBody>
          <a:bodyPr wrap="square" rtlCol="0">
            <a:spAutoFit/>
          </a:bodyPr>
          <a:lstStyle/>
          <a:p>
            <a:r>
              <a:rPr lang="en-GB" sz="825" b="1" dirty="0"/>
              <a:t>CRIME</a:t>
            </a:r>
          </a:p>
          <a:p>
            <a:r>
              <a:rPr lang="en-GB" sz="825" b="1" dirty="0" smtClean="0"/>
              <a:t>- Left Realists – </a:t>
            </a:r>
            <a:r>
              <a:rPr lang="en-GB" sz="825" dirty="0" smtClean="0"/>
              <a:t>some ethnic minority groups are more likely to turn to crime due to issues related to relative deprivation, marginalisation and subcultures (Young + Lea) </a:t>
            </a:r>
            <a:endParaRPr lang="en-GB" sz="825" b="1" dirty="0"/>
          </a:p>
          <a:p>
            <a:pPr marL="171450" indent="-171450">
              <a:buFontTx/>
              <a:buChar char="-"/>
            </a:pPr>
            <a:r>
              <a:rPr lang="en-GB" sz="825" b="1" dirty="0" smtClean="0"/>
              <a:t>Right Realists – </a:t>
            </a:r>
            <a:r>
              <a:rPr lang="en-GB" sz="825" dirty="0" smtClean="0"/>
              <a:t>higher rates of single parenthood are problematic, leading to poor socialisation (Murray)</a:t>
            </a:r>
          </a:p>
          <a:p>
            <a:pPr marL="171450" indent="-171450">
              <a:buFontTx/>
              <a:buChar char="-"/>
            </a:pPr>
            <a:r>
              <a:rPr lang="en-GB" sz="825" b="1" dirty="0" smtClean="0">
                <a:solidFill>
                  <a:srgbClr val="FF0000"/>
                </a:solidFill>
              </a:rPr>
              <a:t>Institutional racism </a:t>
            </a:r>
            <a:r>
              <a:rPr lang="en-GB" sz="825" b="1" dirty="0" smtClean="0"/>
              <a:t>– Macpherson Report (1999). </a:t>
            </a:r>
            <a:r>
              <a:rPr lang="en-GB" sz="825" dirty="0" smtClean="0"/>
              <a:t>Bias in the criminal justice system</a:t>
            </a:r>
            <a:r>
              <a:rPr lang="en-GB" sz="825" b="1" dirty="0" smtClean="0"/>
              <a:t>, David </a:t>
            </a:r>
            <a:r>
              <a:rPr lang="en-GB" sz="825" b="1" dirty="0" err="1" smtClean="0"/>
              <a:t>Lammy</a:t>
            </a:r>
            <a:r>
              <a:rPr lang="en-GB" sz="825" b="1" dirty="0" smtClean="0"/>
              <a:t> MP</a:t>
            </a:r>
          </a:p>
          <a:p>
            <a:pPr marL="171450" indent="-171450">
              <a:buFontTx/>
              <a:buChar char="-"/>
            </a:pPr>
            <a:r>
              <a:rPr lang="en-GB" sz="825" b="1" dirty="0" smtClean="0"/>
              <a:t>Labelling theory – </a:t>
            </a:r>
            <a:r>
              <a:rPr lang="en-GB" sz="825" dirty="0" smtClean="0"/>
              <a:t>some ethnic minority groups more likely to be negatively labelled. </a:t>
            </a:r>
            <a:r>
              <a:rPr lang="en-GB" sz="825" b="1" dirty="0" err="1" smtClean="0"/>
              <a:t>Circourel</a:t>
            </a:r>
            <a:r>
              <a:rPr lang="en-GB" sz="825" dirty="0" smtClean="0"/>
              <a:t> – </a:t>
            </a:r>
            <a:r>
              <a:rPr lang="en-GB" sz="825" b="1" dirty="0" err="1" smtClean="0">
                <a:solidFill>
                  <a:srgbClr val="FF0000"/>
                </a:solidFill>
              </a:rPr>
              <a:t>typifications</a:t>
            </a:r>
            <a:r>
              <a:rPr lang="en-GB" sz="825" b="1" dirty="0" smtClean="0">
                <a:solidFill>
                  <a:srgbClr val="FF0000"/>
                </a:solidFill>
              </a:rPr>
              <a:t> </a:t>
            </a:r>
          </a:p>
          <a:p>
            <a:pPr marL="171450" indent="-171450">
              <a:buFontTx/>
              <a:buChar char="-"/>
            </a:pPr>
            <a:r>
              <a:rPr lang="en-GB" sz="825" dirty="0" smtClean="0"/>
              <a:t>Differences in rates of stop and search, convictions</a:t>
            </a:r>
            <a:endParaRPr lang="en-GB" sz="825" dirty="0" smtClean="0"/>
          </a:p>
        </p:txBody>
      </p:sp>
      <p:sp>
        <p:nvSpPr>
          <p:cNvPr id="15" name="TextBox 14"/>
          <p:cNvSpPr txBox="1"/>
          <p:nvPr/>
        </p:nvSpPr>
        <p:spPr>
          <a:xfrm>
            <a:off x="4556" y="5004945"/>
            <a:ext cx="2958737" cy="1742785"/>
          </a:xfrm>
          <a:prstGeom prst="rect">
            <a:avLst/>
          </a:prstGeom>
          <a:noFill/>
          <a:ln>
            <a:solidFill>
              <a:schemeClr val="accent2">
                <a:lumMod val="75000"/>
              </a:schemeClr>
            </a:solidFill>
          </a:ln>
        </p:spPr>
        <p:txBody>
          <a:bodyPr wrap="square" rtlCol="0">
            <a:spAutoFit/>
          </a:bodyPr>
          <a:lstStyle/>
          <a:p>
            <a:r>
              <a:rPr lang="en-GB" sz="825" b="1" dirty="0"/>
              <a:t>WORKPLACE</a:t>
            </a:r>
          </a:p>
          <a:p>
            <a:pPr marL="171450" indent="-171450">
              <a:buFontTx/>
              <a:buChar char="-"/>
            </a:pPr>
            <a:r>
              <a:rPr lang="en-GB" sz="825" dirty="0" smtClean="0"/>
              <a:t>Racism/indirect discrimination – </a:t>
            </a:r>
            <a:r>
              <a:rPr lang="en-GB" sz="825" b="1" dirty="0" smtClean="0"/>
              <a:t>Woods</a:t>
            </a:r>
            <a:r>
              <a:rPr lang="en-GB" sz="825" dirty="0" smtClean="0"/>
              <a:t> – closely matched CV’s with different </a:t>
            </a:r>
            <a:r>
              <a:rPr lang="en-GB" sz="825" dirty="0"/>
              <a:t>sounding names. They found only 1 in 16 ‘ethnic minority’ applications were offered an interview, compared to 1 in 9 ‘white</a:t>
            </a:r>
            <a:r>
              <a:rPr lang="en-GB" sz="825" dirty="0" smtClean="0"/>
              <a:t>’.</a:t>
            </a:r>
          </a:p>
          <a:p>
            <a:pPr marL="171450" indent="-171450">
              <a:buFontTx/>
              <a:buChar char="-"/>
            </a:pPr>
            <a:r>
              <a:rPr lang="en-GB" sz="825" dirty="0"/>
              <a:t>Unemployment: 2014 was 6% overall, but was 15% for Black and 11% for Asian groups. This gap is bigger when looking at young people (16-24), 14% for White youths compared to 32% Black youths and 25% for Asians. </a:t>
            </a:r>
          </a:p>
          <a:p>
            <a:pPr marL="171450" indent="-171450">
              <a:buFontTx/>
              <a:buChar char="-"/>
            </a:pPr>
            <a:r>
              <a:rPr lang="en-GB" sz="825" dirty="0"/>
              <a:t>Ethnic-minority employees are more concentrated in low-paying occupations.</a:t>
            </a:r>
          </a:p>
          <a:p>
            <a:pPr marL="171450" indent="-171450">
              <a:buFontTx/>
              <a:buChar char="-"/>
            </a:pPr>
            <a:r>
              <a:rPr lang="en-GB" sz="825" dirty="0"/>
              <a:t>Ethnic-minority groups are less likely to receive the living wage than whites</a:t>
            </a:r>
            <a:r>
              <a:rPr lang="en-GB" sz="825" dirty="0" smtClean="0"/>
              <a:t>.</a:t>
            </a:r>
            <a:endParaRPr lang="en-GB" sz="825" dirty="0"/>
          </a:p>
        </p:txBody>
      </p:sp>
      <p:sp>
        <p:nvSpPr>
          <p:cNvPr id="16" name="TextBox 15"/>
          <p:cNvSpPr txBox="1"/>
          <p:nvPr/>
        </p:nvSpPr>
        <p:spPr>
          <a:xfrm>
            <a:off x="6312628" y="5131057"/>
            <a:ext cx="2704012" cy="854080"/>
          </a:xfrm>
          <a:prstGeom prst="rect">
            <a:avLst/>
          </a:prstGeom>
          <a:noFill/>
          <a:ln>
            <a:solidFill>
              <a:schemeClr val="accent2">
                <a:lumMod val="75000"/>
              </a:schemeClr>
            </a:solidFill>
          </a:ln>
        </p:spPr>
        <p:txBody>
          <a:bodyPr wrap="square" rtlCol="0">
            <a:spAutoFit/>
          </a:bodyPr>
          <a:lstStyle/>
          <a:p>
            <a:r>
              <a:rPr lang="en-GB" sz="825" b="1" dirty="0"/>
              <a:t>EVIDENCE FOR </a:t>
            </a:r>
            <a:r>
              <a:rPr lang="en-GB" sz="825" b="1" dirty="0" smtClean="0"/>
              <a:t>RACISM or DISCRIMINATION </a:t>
            </a:r>
            <a:r>
              <a:rPr lang="en-GB" sz="825" b="1" dirty="0"/>
              <a:t>IN </a:t>
            </a:r>
            <a:r>
              <a:rPr lang="en-GB" sz="825" b="1" dirty="0" smtClean="0"/>
              <a:t>SOCIETY</a:t>
            </a:r>
            <a:endParaRPr lang="en-GB" sz="825" b="1" dirty="0"/>
          </a:p>
          <a:p>
            <a:r>
              <a:rPr lang="en-GB" sz="825" dirty="0" smtClean="0"/>
              <a:t>- </a:t>
            </a:r>
            <a:r>
              <a:rPr lang="en-GB" sz="825" dirty="0" smtClean="0"/>
              <a:t>Increase </a:t>
            </a:r>
            <a:r>
              <a:rPr lang="en-GB" sz="825" dirty="0" smtClean="0"/>
              <a:t>in </a:t>
            </a:r>
            <a:r>
              <a:rPr lang="en-GB" sz="825" b="1" dirty="0" smtClean="0">
                <a:solidFill>
                  <a:srgbClr val="FF0000"/>
                </a:solidFill>
              </a:rPr>
              <a:t>ISLAMAPHOBIA</a:t>
            </a:r>
            <a:r>
              <a:rPr lang="en-GB" sz="825" dirty="0" smtClean="0"/>
              <a:t>, which has clearly increased in the UK since 9/11</a:t>
            </a:r>
            <a:endParaRPr lang="en-GB" sz="825" dirty="0"/>
          </a:p>
          <a:p>
            <a:r>
              <a:rPr lang="en-GB" sz="825" dirty="0"/>
              <a:t>- In 2017/18, there were 94,098 hate crime offences recorded by the police in England and </a:t>
            </a:r>
            <a:r>
              <a:rPr lang="en-GB" sz="825" dirty="0" smtClean="0"/>
              <a:t>Wales. 71,251 were (76</a:t>
            </a:r>
            <a:r>
              <a:rPr lang="en-GB" sz="825" dirty="0"/>
              <a:t>%) race hate </a:t>
            </a:r>
            <a:r>
              <a:rPr lang="en-GB" sz="825" dirty="0" smtClean="0"/>
              <a:t>crimes – </a:t>
            </a:r>
            <a:r>
              <a:rPr lang="en-GB" sz="825" dirty="0" smtClean="0"/>
              <a:t>risen with </a:t>
            </a:r>
            <a:r>
              <a:rPr lang="en-GB" sz="825" dirty="0" err="1" smtClean="0"/>
              <a:t>Brexit</a:t>
            </a:r>
            <a:endParaRPr lang="en-GB" sz="825" dirty="0"/>
          </a:p>
        </p:txBody>
      </p:sp>
      <p:sp>
        <p:nvSpPr>
          <p:cNvPr id="17" name="Right Arrow 16"/>
          <p:cNvSpPr/>
          <p:nvPr/>
        </p:nvSpPr>
        <p:spPr>
          <a:xfrm rot="1211698">
            <a:off x="2957639" y="2037045"/>
            <a:ext cx="1033599" cy="151306"/>
          </a:xfrm>
          <a:prstGeom prst="rightArrow">
            <a:avLst>
              <a:gd name="adj1" fmla="val 43719"/>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GB" sz="1350"/>
          </a:p>
        </p:txBody>
      </p:sp>
      <p:sp>
        <p:nvSpPr>
          <p:cNvPr id="18" name="Right Arrow 17"/>
          <p:cNvSpPr/>
          <p:nvPr/>
        </p:nvSpPr>
        <p:spPr>
          <a:xfrm rot="21029966">
            <a:off x="2892164" y="2509768"/>
            <a:ext cx="1033599" cy="151306"/>
          </a:xfrm>
          <a:prstGeom prst="rightArrow">
            <a:avLst>
              <a:gd name="adj1" fmla="val 43719"/>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GB" sz="1350"/>
          </a:p>
        </p:txBody>
      </p:sp>
      <p:sp>
        <p:nvSpPr>
          <p:cNvPr id="19" name="Right Arrow 18"/>
          <p:cNvSpPr/>
          <p:nvPr/>
        </p:nvSpPr>
        <p:spPr>
          <a:xfrm rot="9111332">
            <a:off x="5204835" y="2010860"/>
            <a:ext cx="1039080" cy="166296"/>
          </a:xfrm>
          <a:prstGeom prst="rightArrow">
            <a:avLst>
              <a:gd name="adj1" fmla="val 43719"/>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GB" sz="1350"/>
          </a:p>
        </p:txBody>
      </p:sp>
      <p:sp>
        <p:nvSpPr>
          <p:cNvPr id="20" name="Right Arrow 19"/>
          <p:cNvSpPr/>
          <p:nvPr/>
        </p:nvSpPr>
        <p:spPr>
          <a:xfrm rot="11436140">
            <a:off x="5208008" y="2509769"/>
            <a:ext cx="1033599" cy="151306"/>
          </a:xfrm>
          <a:prstGeom prst="rightArrow">
            <a:avLst>
              <a:gd name="adj1" fmla="val 43719"/>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GB" sz="1350"/>
          </a:p>
        </p:txBody>
      </p:sp>
      <p:sp>
        <p:nvSpPr>
          <p:cNvPr id="21" name="Right Arrow 20"/>
          <p:cNvSpPr/>
          <p:nvPr/>
        </p:nvSpPr>
        <p:spPr>
          <a:xfrm rot="5400000">
            <a:off x="4474235" y="1905549"/>
            <a:ext cx="237983" cy="129417"/>
          </a:xfrm>
          <a:prstGeom prst="rightArrow">
            <a:avLst>
              <a:gd name="adj1" fmla="val 43719"/>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GB" sz="1350"/>
          </a:p>
        </p:txBody>
      </p:sp>
      <p:sp>
        <p:nvSpPr>
          <p:cNvPr id="22" name="TextBox 21"/>
          <p:cNvSpPr txBox="1"/>
          <p:nvPr/>
        </p:nvSpPr>
        <p:spPr>
          <a:xfrm>
            <a:off x="6318911" y="6012429"/>
            <a:ext cx="2727794" cy="830997"/>
          </a:xfrm>
          <a:prstGeom prst="rect">
            <a:avLst/>
          </a:prstGeom>
          <a:noFill/>
          <a:ln>
            <a:solidFill>
              <a:schemeClr val="accent2">
                <a:lumMod val="75000"/>
              </a:schemeClr>
            </a:solidFill>
          </a:ln>
        </p:spPr>
        <p:txBody>
          <a:bodyPr wrap="square" rtlCol="0">
            <a:spAutoFit/>
          </a:bodyPr>
          <a:lstStyle/>
          <a:p>
            <a:r>
              <a:rPr lang="en-GB" sz="800" b="1" dirty="0" smtClean="0"/>
              <a:t>STATISTICS FOR RATES OF POVERTY/MATERIAL DEPRIVATION</a:t>
            </a:r>
            <a:endParaRPr lang="en-GB" sz="800" b="1" dirty="0"/>
          </a:p>
          <a:p>
            <a:r>
              <a:rPr lang="en-GB" sz="800" dirty="0" smtClean="0"/>
              <a:t>20 % ethnic minority groups live in poverty. </a:t>
            </a:r>
            <a:endParaRPr lang="en-GB" sz="800" dirty="0"/>
          </a:p>
          <a:p>
            <a:r>
              <a:rPr lang="en-GB" sz="800" dirty="0" smtClean="0"/>
              <a:t>Issues with material deprivation as a result of </a:t>
            </a:r>
            <a:r>
              <a:rPr lang="en-GB" sz="800" b="1" dirty="0" smtClean="0">
                <a:solidFill>
                  <a:srgbClr val="FF0000"/>
                </a:solidFill>
              </a:rPr>
              <a:t>migration</a:t>
            </a:r>
            <a:r>
              <a:rPr lang="en-GB" sz="800" dirty="0" smtClean="0"/>
              <a:t> i.e. qualifications not recognised, not understanding the system, moving into areas with high rates of poverty e.g. Blackburn</a:t>
            </a:r>
            <a:endParaRPr lang="en-GB" sz="800" dirty="0"/>
          </a:p>
        </p:txBody>
      </p:sp>
      <p:sp>
        <p:nvSpPr>
          <p:cNvPr id="3" name="TextBox 2"/>
          <p:cNvSpPr txBox="1"/>
          <p:nvPr/>
        </p:nvSpPr>
        <p:spPr>
          <a:xfrm>
            <a:off x="3400148" y="2754871"/>
            <a:ext cx="2388093" cy="553998"/>
          </a:xfrm>
          <a:prstGeom prst="rect">
            <a:avLst/>
          </a:prstGeom>
          <a:solidFill>
            <a:srgbClr val="FFFF00"/>
          </a:solidFill>
        </p:spPr>
        <p:txBody>
          <a:bodyPr wrap="square" rtlCol="0">
            <a:spAutoFit/>
          </a:bodyPr>
          <a:lstStyle/>
          <a:p>
            <a:pPr algn="ctr"/>
            <a:r>
              <a:rPr lang="en-GB" sz="1000" dirty="0" smtClean="0"/>
              <a:t>Key question: does ethnic identity have the biggest impact on someone’s life chances?</a:t>
            </a:r>
            <a:endParaRPr lang="en-GB" sz="1000" dirty="0"/>
          </a:p>
        </p:txBody>
      </p:sp>
    </p:spTree>
    <p:extLst>
      <p:ext uri="{BB962C8B-B14F-4D97-AF65-F5344CB8AC3E}">
        <p14:creationId xmlns:p14="http://schemas.microsoft.com/office/powerpoint/2010/main" val="305259507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322</TotalTime>
  <Words>1034</Words>
  <Application>Microsoft Office PowerPoint</Application>
  <PresentationFormat>On-screen Show (4:3)</PresentationFormat>
  <Paragraphs>60</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Company>Godalming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Hannah Roberts</dc:creator>
  <cp:lastModifiedBy>Student   EXTERNAL Visitor100</cp:lastModifiedBy>
  <cp:revision>14</cp:revision>
  <cp:lastPrinted>2019-02-27T12:03:26Z</cp:lastPrinted>
  <dcterms:created xsi:type="dcterms:W3CDTF">2019-02-27T09:06:46Z</dcterms:created>
  <dcterms:modified xsi:type="dcterms:W3CDTF">2019-03-01T10:29:03Z</dcterms:modified>
</cp:coreProperties>
</file>