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6" r:id="rId4"/>
    <p:sldId id="260" r:id="rId5"/>
    <p:sldId id="280" r:id="rId6"/>
    <p:sldId id="281" r:id="rId7"/>
    <p:sldId id="277" r:id="rId8"/>
    <p:sldId id="278" r:id="rId9"/>
    <p:sldId id="282" r:id="rId10"/>
    <p:sldId id="283" r:id="rId11"/>
    <p:sldId id="284" r:id="rId12"/>
    <p:sldId id="285" r:id="rId13"/>
    <p:sldId id="262" r:id="rId14"/>
    <p:sldId id="275" r:id="rId15"/>
    <p:sldId id="263" r:id="rId16"/>
    <p:sldId id="291" r:id="rId17"/>
    <p:sldId id="292" r:id="rId18"/>
    <p:sldId id="264" r:id="rId19"/>
    <p:sldId id="265" r:id="rId20"/>
    <p:sldId id="257" r:id="rId21"/>
    <p:sldId id="258" r:id="rId22"/>
    <p:sldId id="266" r:id="rId23"/>
    <p:sldId id="293" r:id="rId24"/>
    <p:sldId id="295" r:id="rId25"/>
    <p:sldId id="294" r:id="rId26"/>
    <p:sldId id="267" r:id="rId27"/>
    <p:sldId id="268" r:id="rId28"/>
    <p:sldId id="298" r:id="rId29"/>
    <p:sldId id="300" r:id="rId30"/>
    <p:sldId id="299" r:id="rId31"/>
    <p:sldId id="269" r:id="rId32"/>
    <p:sldId id="296" r:id="rId33"/>
    <p:sldId id="297" r:id="rId34"/>
    <p:sldId id="270" r:id="rId35"/>
    <p:sldId id="271" r:id="rId36"/>
    <p:sldId id="273" r:id="rId37"/>
    <p:sldId id="301" r:id="rId38"/>
    <p:sldId id="274" r:id="rId39"/>
    <p:sldId id="302" r:id="rId40"/>
    <p:sldId id="286" r:id="rId41"/>
    <p:sldId id="303" r:id="rId42"/>
    <p:sldId id="304" r:id="rId43"/>
    <p:sldId id="287" r:id="rId44"/>
    <p:sldId id="305" r:id="rId45"/>
    <p:sldId id="306" r:id="rId46"/>
    <p:sldId id="288" r:id="rId47"/>
    <p:sldId id="307" r:id="rId48"/>
    <p:sldId id="308" r:id="rId49"/>
    <p:sldId id="309" r:id="rId50"/>
    <p:sldId id="289" r:id="rId51"/>
    <p:sldId id="290" r:id="rId52"/>
    <p:sldId id="27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1852CD-32E9-4E1C-9FE3-BD999A2CC54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58508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1852CD-32E9-4E1C-9FE3-BD999A2CC54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6106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1852CD-32E9-4E1C-9FE3-BD999A2CC54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3820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1852CD-32E9-4E1C-9FE3-BD999A2CC54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258239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1852CD-32E9-4E1C-9FE3-BD999A2CC54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143282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1852CD-32E9-4E1C-9FE3-BD999A2CC544}"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69555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1852CD-32E9-4E1C-9FE3-BD999A2CC544}" type="datetimeFigureOut">
              <a:rPr lang="en-GB" smtClean="0"/>
              <a:t>14/05/2019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120526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1852CD-32E9-4E1C-9FE3-BD999A2CC544}"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422607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852CD-32E9-4E1C-9FE3-BD999A2CC544}"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342168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852CD-32E9-4E1C-9FE3-BD999A2CC544}"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50309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852CD-32E9-4E1C-9FE3-BD999A2CC544}"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17B0-BE4F-498E-A5DD-C86DB2701F96}" type="slidenum">
              <a:rPr lang="en-GB" smtClean="0"/>
              <a:t>‹#›</a:t>
            </a:fld>
            <a:endParaRPr lang="en-GB"/>
          </a:p>
        </p:txBody>
      </p:sp>
    </p:spTree>
    <p:extLst>
      <p:ext uri="{BB962C8B-B14F-4D97-AF65-F5344CB8AC3E}">
        <p14:creationId xmlns:p14="http://schemas.microsoft.com/office/powerpoint/2010/main" val="97232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852CD-32E9-4E1C-9FE3-BD999A2CC544}" type="datetimeFigureOut">
              <a:rPr lang="en-GB" smtClean="0"/>
              <a:t>14/05/2019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917B0-BE4F-498E-A5DD-C86DB2701F96}" type="slidenum">
              <a:rPr lang="en-GB" smtClean="0"/>
              <a:t>‹#›</a:t>
            </a:fld>
            <a:endParaRPr lang="en-GB"/>
          </a:p>
        </p:txBody>
      </p:sp>
    </p:spTree>
    <p:extLst>
      <p:ext uri="{BB962C8B-B14F-4D97-AF65-F5344CB8AC3E}">
        <p14:creationId xmlns:p14="http://schemas.microsoft.com/office/powerpoint/2010/main" val="169270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youtube.com/watch?v=MCrNjHcfcpY"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Practical knowledge</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209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AF56-A93D-4C1F-ADBA-C16C54E02A91}"/>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7CBB123A-68B5-4F8C-9837-0D35337FDC3B}"/>
              </a:ext>
            </a:extLst>
          </p:cNvPr>
          <p:cNvPicPr>
            <a:picLocks noGrp="1" noChangeAspect="1"/>
          </p:cNvPicPr>
          <p:nvPr>
            <p:ph idx="1"/>
          </p:nvPr>
        </p:nvPicPr>
        <p:blipFill>
          <a:blip r:embed="rId2"/>
          <a:stretch>
            <a:fillRect/>
          </a:stretch>
        </p:blipFill>
        <p:spPr>
          <a:xfrm>
            <a:off x="1044533" y="1620298"/>
            <a:ext cx="10102934" cy="1584296"/>
          </a:xfrm>
          <a:prstGeom prst="rect">
            <a:avLst/>
          </a:prstGeom>
        </p:spPr>
      </p:pic>
      <p:pic>
        <p:nvPicPr>
          <p:cNvPr id="5" name="Picture 4">
            <a:extLst>
              <a:ext uri="{FF2B5EF4-FFF2-40B4-BE49-F238E27FC236}">
                <a16:creationId xmlns:a16="http://schemas.microsoft.com/office/drawing/2014/main" id="{5B241909-2B0A-4159-B511-082644B67C16}"/>
              </a:ext>
            </a:extLst>
          </p:cNvPr>
          <p:cNvPicPr>
            <a:picLocks noChangeAspect="1"/>
          </p:cNvPicPr>
          <p:nvPr/>
        </p:nvPicPr>
        <p:blipFill>
          <a:blip r:embed="rId3"/>
          <a:stretch>
            <a:fillRect/>
          </a:stretch>
        </p:blipFill>
        <p:spPr>
          <a:xfrm>
            <a:off x="2499089" y="3808340"/>
            <a:ext cx="7915275" cy="1657350"/>
          </a:xfrm>
          <a:prstGeom prst="rect">
            <a:avLst/>
          </a:prstGeom>
        </p:spPr>
      </p:pic>
    </p:spTree>
    <p:extLst>
      <p:ext uri="{BB962C8B-B14F-4D97-AF65-F5344CB8AC3E}">
        <p14:creationId xmlns:p14="http://schemas.microsoft.com/office/powerpoint/2010/main" val="38875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722E31-1AA1-492B-898C-71599E6817C2}"/>
              </a:ext>
            </a:extLst>
          </p:cNvPr>
          <p:cNvPicPr>
            <a:picLocks noGrp="1" noChangeAspect="1"/>
          </p:cNvPicPr>
          <p:nvPr>
            <p:ph idx="1"/>
          </p:nvPr>
        </p:nvPicPr>
        <p:blipFill>
          <a:blip r:embed="rId2"/>
          <a:stretch>
            <a:fillRect/>
          </a:stretch>
        </p:blipFill>
        <p:spPr>
          <a:xfrm>
            <a:off x="838200" y="634730"/>
            <a:ext cx="8543925" cy="4333875"/>
          </a:xfrm>
          <a:prstGeom prst="rect">
            <a:avLst/>
          </a:prstGeom>
        </p:spPr>
      </p:pic>
      <p:pic>
        <p:nvPicPr>
          <p:cNvPr id="5" name="Picture 4">
            <a:extLst>
              <a:ext uri="{FF2B5EF4-FFF2-40B4-BE49-F238E27FC236}">
                <a16:creationId xmlns:a16="http://schemas.microsoft.com/office/drawing/2014/main" id="{123BE60B-7C9C-4445-AE74-3F98431B40C8}"/>
              </a:ext>
            </a:extLst>
          </p:cNvPr>
          <p:cNvPicPr>
            <a:picLocks noChangeAspect="1"/>
          </p:cNvPicPr>
          <p:nvPr/>
        </p:nvPicPr>
        <p:blipFill>
          <a:blip r:embed="rId3"/>
          <a:stretch>
            <a:fillRect/>
          </a:stretch>
        </p:blipFill>
        <p:spPr>
          <a:xfrm>
            <a:off x="2809875" y="1743424"/>
            <a:ext cx="8277225" cy="4210050"/>
          </a:xfrm>
          <a:prstGeom prst="rect">
            <a:avLst/>
          </a:prstGeom>
        </p:spPr>
      </p:pic>
    </p:spTree>
    <p:extLst>
      <p:ext uri="{BB962C8B-B14F-4D97-AF65-F5344CB8AC3E}">
        <p14:creationId xmlns:p14="http://schemas.microsoft.com/office/powerpoint/2010/main" val="3181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A435-6E31-405B-AD14-E25CA5D6A3F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4D5482F-907C-4BCF-9766-AC0864D958C5}"/>
              </a:ext>
            </a:extLst>
          </p:cNvPr>
          <p:cNvPicPr>
            <a:picLocks noGrp="1" noChangeAspect="1"/>
          </p:cNvPicPr>
          <p:nvPr>
            <p:ph idx="1"/>
          </p:nvPr>
        </p:nvPicPr>
        <p:blipFill>
          <a:blip r:embed="rId2"/>
          <a:stretch>
            <a:fillRect/>
          </a:stretch>
        </p:blipFill>
        <p:spPr>
          <a:xfrm>
            <a:off x="469083" y="1317123"/>
            <a:ext cx="10276233" cy="1518356"/>
          </a:xfrm>
          <a:prstGeom prst="rect">
            <a:avLst/>
          </a:prstGeom>
        </p:spPr>
      </p:pic>
      <p:pic>
        <p:nvPicPr>
          <p:cNvPr id="5" name="Picture 4">
            <a:extLst>
              <a:ext uri="{FF2B5EF4-FFF2-40B4-BE49-F238E27FC236}">
                <a16:creationId xmlns:a16="http://schemas.microsoft.com/office/drawing/2014/main" id="{860B57CD-E64C-41FA-90EF-2D68322256B1}"/>
              </a:ext>
            </a:extLst>
          </p:cNvPr>
          <p:cNvPicPr>
            <a:picLocks noChangeAspect="1"/>
          </p:cNvPicPr>
          <p:nvPr/>
        </p:nvPicPr>
        <p:blipFill>
          <a:blip r:embed="rId3"/>
          <a:stretch>
            <a:fillRect/>
          </a:stretch>
        </p:blipFill>
        <p:spPr>
          <a:xfrm>
            <a:off x="2295394" y="3659260"/>
            <a:ext cx="8658225" cy="2609850"/>
          </a:xfrm>
          <a:prstGeom prst="rect">
            <a:avLst/>
          </a:prstGeom>
        </p:spPr>
      </p:pic>
    </p:spTree>
    <p:extLst>
      <p:ext uri="{BB962C8B-B14F-4D97-AF65-F5344CB8AC3E}">
        <p14:creationId xmlns:p14="http://schemas.microsoft.com/office/powerpoint/2010/main" val="37667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and Exponents</a:t>
            </a:r>
          </a:p>
        </p:txBody>
      </p:sp>
      <p:sp>
        <p:nvSpPr>
          <p:cNvPr id="3" name="Content Placeholder 2"/>
          <p:cNvSpPr>
            <a:spLocks noGrp="1"/>
          </p:cNvSpPr>
          <p:nvPr>
            <p:ph idx="1"/>
          </p:nvPr>
        </p:nvSpPr>
        <p:spPr/>
        <p:txBody>
          <a:bodyPr>
            <a:normAutofit fontScale="92500" lnSpcReduction="20000"/>
          </a:bodyPr>
          <a:lstStyle/>
          <a:p>
            <a:r>
              <a:rPr lang="en-GB" dirty="0"/>
              <a:t>Power function</a:t>
            </a:r>
          </a:p>
          <a:p>
            <a:pPr lvl="1"/>
            <a:r>
              <a:rPr lang="en-GB" dirty="0"/>
              <a:t>Power functions are a type of scaling function allowing two variables to be compared when one variable has an unusual size </a:t>
            </a:r>
            <a:r>
              <a:rPr lang="en-GB" dirty="0" err="1"/>
              <a:t>e.g</a:t>
            </a:r>
            <a:r>
              <a:rPr lang="en-GB" dirty="0"/>
              <a:t> body mass and metabolic rate</a:t>
            </a:r>
          </a:p>
          <a:p>
            <a:r>
              <a:rPr lang="en-GB" dirty="0"/>
              <a:t>Exponential function</a:t>
            </a:r>
          </a:p>
          <a:p>
            <a:pPr lvl="1"/>
            <a:r>
              <a:rPr lang="en-GB" dirty="0"/>
              <a:t>Bacteria divide exponentially in optimal growth conditions/ PCR</a:t>
            </a:r>
          </a:p>
          <a:p>
            <a:pPr lvl="1"/>
            <a:r>
              <a:rPr lang="en-GB" dirty="0"/>
              <a:t>Doubling in a period of time</a:t>
            </a:r>
          </a:p>
          <a:p>
            <a:pPr lvl="1"/>
            <a:r>
              <a:rPr lang="en-GB" dirty="0"/>
              <a:t>Typical j shaped curve </a:t>
            </a:r>
          </a:p>
          <a:p>
            <a:r>
              <a:rPr lang="en-GB" dirty="0"/>
              <a:t>Log transformations</a:t>
            </a:r>
          </a:p>
          <a:p>
            <a:pPr lvl="1"/>
            <a:r>
              <a:rPr lang="en-GB" dirty="0"/>
              <a:t>Normalises data and makes very large numbers easier to work with – plot a large range</a:t>
            </a:r>
          </a:p>
          <a:p>
            <a:pPr lvl="1"/>
            <a:r>
              <a:rPr lang="en-GB" dirty="0"/>
              <a:t>Reduces skew in the data</a:t>
            </a:r>
          </a:p>
          <a:p>
            <a:pPr lvl="1"/>
            <a:r>
              <a:rPr lang="en-GB" dirty="0"/>
              <a:t>Log </a:t>
            </a:r>
            <a:r>
              <a:rPr lang="en-GB" baseline="-25000" dirty="0"/>
              <a:t>10</a:t>
            </a:r>
            <a:r>
              <a:rPr lang="en-GB" dirty="0"/>
              <a:t> (1000) =3 because 10</a:t>
            </a:r>
            <a:r>
              <a:rPr lang="en-GB" baseline="30000" dirty="0"/>
              <a:t>3</a:t>
            </a:r>
            <a:r>
              <a:rPr lang="en-GB" dirty="0"/>
              <a:t> = 1000</a:t>
            </a:r>
          </a:p>
          <a:p>
            <a:pPr lvl="1"/>
            <a:r>
              <a:rPr lang="en-GB" dirty="0"/>
              <a:t>Plot as a straight line</a:t>
            </a:r>
          </a:p>
        </p:txBody>
      </p:sp>
    </p:spTree>
    <p:extLst>
      <p:ext uri="{BB962C8B-B14F-4D97-AF65-F5344CB8AC3E}">
        <p14:creationId xmlns:p14="http://schemas.microsoft.com/office/powerpoint/2010/main" val="320804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207A-9A99-4310-BE90-D44CC78C0C63}"/>
              </a:ext>
            </a:extLst>
          </p:cNvPr>
          <p:cNvSpPr>
            <a:spLocks noGrp="1"/>
          </p:cNvSpPr>
          <p:nvPr>
            <p:ph type="title"/>
          </p:nvPr>
        </p:nvSpPr>
        <p:spPr/>
        <p:txBody>
          <a:bodyPr/>
          <a:lstStyle/>
          <a:p>
            <a:r>
              <a:rPr lang="en-GB" dirty="0"/>
              <a:t>Exponential function</a:t>
            </a:r>
          </a:p>
        </p:txBody>
      </p:sp>
      <p:sp>
        <p:nvSpPr>
          <p:cNvPr id="3" name="Content Placeholder 2">
            <a:extLst>
              <a:ext uri="{FF2B5EF4-FFF2-40B4-BE49-F238E27FC236}">
                <a16:creationId xmlns:a16="http://schemas.microsoft.com/office/drawing/2014/main" id="{10AF0013-4E7F-478C-90BE-856B6631D6EC}"/>
              </a:ext>
            </a:extLst>
          </p:cNvPr>
          <p:cNvSpPr>
            <a:spLocks noGrp="1"/>
          </p:cNvSpPr>
          <p:nvPr>
            <p:ph idx="1"/>
          </p:nvPr>
        </p:nvSpPr>
        <p:spPr/>
        <p:txBody>
          <a:bodyPr/>
          <a:lstStyle/>
          <a:p>
            <a:r>
              <a:rPr lang="en-GB" dirty="0"/>
              <a:t>Exponential growth is where a function’s growth rate is proportional to the function’s current value. Exponential growth can be seen in things like human population or virus spreading.</a:t>
            </a:r>
          </a:p>
        </p:txBody>
      </p:sp>
    </p:spTree>
    <p:extLst>
      <p:ext uri="{BB962C8B-B14F-4D97-AF65-F5344CB8AC3E}">
        <p14:creationId xmlns:p14="http://schemas.microsoft.com/office/powerpoint/2010/main" val="2888537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Percentage error</a:t>
            </a:r>
          </a:p>
        </p:txBody>
      </p:sp>
      <p:sp>
        <p:nvSpPr>
          <p:cNvPr id="3" name="Content Placeholder 2"/>
          <p:cNvSpPr>
            <a:spLocks noGrp="1"/>
          </p:cNvSpPr>
          <p:nvPr>
            <p:ph idx="1"/>
          </p:nvPr>
        </p:nvSpPr>
        <p:spPr/>
        <p:txBody>
          <a:bodyPr/>
          <a:lstStyle/>
          <a:p>
            <a:r>
              <a:rPr lang="en-GB" dirty="0" err="1"/>
              <a:t>Mathmatical</a:t>
            </a:r>
            <a:r>
              <a:rPr lang="en-GB" dirty="0"/>
              <a:t> way expressing how out your result is from the ideal result </a:t>
            </a:r>
          </a:p>
          <a:p>
            <a:r>
              <a:rPr lang="en-GB" dirty="0"/>
              <a:t>For example you want to know how accurate a 5ml pipette is</a:t>
            </a:r>
          </a:p>
          <a:p>
            <a:r>
              <a:rPr lang="en-GB" dirty="0"/>
              <a:t>You dispense 5ml of water and weigh the dispensed volume. The volume is 4.98ml</a:t>
            </a:r>
          </a:p>
          <a:p>
            <a:endParaRPr lang="en-GB" dirty="0"/>
          </a:p>
          <a:p>
            <a:endParaRPr lang="en-GB" dirty="0"/>
          </a:p>
          <a:p>
            <a:r>
              <a:rPr lang="en-GB" dirty="0"/>
              <a:t>4.98-5/5x100 = - 0.4% (less than it should have been)</a:t>
            </a:r>
          </a:p>
        </p:txBody>
      </p:sp>
      <p:pic>
        <p:nvPicPr>
          <p:cNvPr id="4" name="Picture 3"/>
          <p:cNvPicPr>
            <a:picLocks noChangeAspect="1"/>
          </p:cNvPicPr>
          <p:nvPr/>
        </p:nvPicPr>
        <p:blipFill>
          <a:blip r:embed="rId2"/>
          <a:stretch>
            <a:fillRect/>
          </a:stretch>
        </p:blipFill>
        <p:spPr>
          <a:xfrm>
            <a:off x="838200" y="4324092"/>
            <a:ext cx="4686300" cy="675632"/>
          </a:xfrm>
          <a:prstGeom prst="rect">
            <a:avLst/>
          </a:prstGeom>
        </p:spPr>
      </p:pic>
    </p:spTree>
    <p:extLst>
      <p:ext uri="{BB962C8B-B14F-4D97-AF65-F5344CB8AC3E}">
        <p14:creationId xmlns:p14="http://schemas.microsoft.com/office/powerpoint/2010/main" val="327220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3078-2242-4604-9266-CF9CE1BCB5AB}"/>
              </a:ext>
            </a:extLst>
          </p:cNvPr>
          <p:cNvSpPr>
            <a:spLocks noGrp="1"/>
          </p:cNvSpPr>
          <p:nvPr>
            <p:ph type="title"/>
          </p:nvPr>
        </p:nvSpPr>
        <p:spPr/>
        <p:txBody>
          <a:bodyPr/>
          <a:lstStyle/>
          <a:p>
            <a:r>
              <a:rPr lang="en-GB" dirty="0"/>
              <a:t>Percentage </a:t>
            </a:r>
            <a:r>
              <a:rPr lang="en-GB" dirty="0" err="1"/>
              <a:t>uncertaintaties</a:t>
            </a:r>
            <a:endParaRPr lang="en-GB" dirty="0"/>
          </a:p>
        </p:txBody>
      </p:sp>
      <p:sp>
        <p:nvSpPr>
          <p:cNvPr id="5" name="Rectangle 4">
            <a:extLst>
              <a:ext uri="{FF2B5EF4-FFF2-40B4-BE49-F238E27FC236}">
                <a16:creationId xmlns:a16="http://schemas.microsoft.com/office/drawing/2014/main" id="{743CF74D-AB9A-4F6F-8C40-E1F39C0F3925}"/>
              </a:ext>
            </a:extLst>
          </p:cNvPr>
          <p:cNvSpPr/>
          <p:nvPr/>
        </p:nvSpPr>
        <p:spPr>
          <a:xfrm>
            <a:off x="654341" y="1443841"/>
            <a:ext cx="11383861" cy="2585323"/>
          </a:xfrm>
          <a:prstGeom prst="rect">
            <a:avLst/>
          </a:prstGeom>
        </p:spPr>
        <p:txBody>
          <a:bodyPr wrap="square">
            <a:spAutoFit/>
          </a:bodyPr>
          <a:lstStyle/>
          <a:p>
            <a:r>
              <a:rPr lang="en-GB" dirty="0">
                <a:solidFill>
                  <a:srgbClr val="000000"/>
                </a:solidFill>
                <a:latin typeface="Arial" panose="020B0604020202020204" pitchFamily="34" charset="0"/>
              </a:rPr>
              <a:t>Repeating a measurement is a method for reducing the uncertainty. </a:t>
            </a:r>
          </a:p>
          <a:p>
            <a:r>
              <a:rPr lang="en-GB" dirty="0">
                <a:solidFill>
                  <a:srgbClr val="000000"/>
                </a:solidFill>
                <a:latin typeface="Arial" panose="020B0604020202020204" pitchFamily="34" charset="0"/>
              </a:rPr>
              <a:t>With many readings it’s possible to also identify those that are exceptional (that are far away from a significant number of other measurements). </a:t>
            </a:r>
          </a:p>
          <a:p>
            <a:r>
              <a:rPr lang="en-GB" dirty="0">
                <a:solidFill>
                  <a:srgbClr val="000000"/>
                </a:solidFill>
                <a:latin typeface="Arial" panose="020B0604020202020204" pitchFamily="34" charset="0"/>
              </a:rPr>
              <a:t>Sometimes it will be appropriate to remove outliers from measurements before calculating a mean. </a:t>
            </a:r>
          </a:p>
          <a:p>
            <a:r>
              <a:rPr lang="en-GB" dirty="0">
                <a:solidFill>
                  <a:srgbClr val="000000"/>
                </a:solidFill>
                <a:latin typeface="Arial" panose="020B0604020202020204" pitchFamily="34" charset="0"/>
              </a:rPr>
              <a:t>On other occasions, particularly in Biology, outliers are important to include. </a:t>
            </a:r>
          </a:p>
          <a:p>
            <a:r>
              <a:rPr lang="en-GB" dirty="0">
                <a:solidFill>
                  <a:srgbClr val="000000"/>
                </a:solidFill>
                <a:latin typeface="Arial" panose="020B0604020202020204" pitchFamily="34" charset="0"/>
              </a:rPr>
              <a:t>For example, it is important to know that a particular drug produces side effects in one person in a thousand. </a:t>
            </a:r>
          </a:p>
          <a:p>
            <a:r>
              <a:rPr lang="en-GB" dirty="0">
                <a:solidFill>
                  <a:srgbClr val="000000"/>
                </a:solidFill>
                <a:latin typeface="Arial" panose="020B0604020202020204" pitchFamily="34" charset="0"/>
              </a:rPr>
              <a:t>If measurements are repeated, </a:t>
            </a:r>
            <a:r>
              <a:rPr lang="en-GB" b="1" dirty="0">
                <a:solidFill>
                  <a:srgbClr val="000000"/>
                </a:solidFill>
                <a:latin typeface="Arial" panose="020B0604020202020204" pitchFamily="34" charset="0"/>
              </a:rPr>
              <a:t>the uncertainty can be calculated by finding half the range of the measured values. </a:t>
            </a:r>
          </a:p>
          <a:p>
            <a:endParaRPr lang="en-GB" dirty="0"/>
          </a:p>
        </p:txBody>
      </p:sp>
      <p:pic>
        <p:nvPicPr>
          <p:cNvPr id="6" name="Picture 5">
            <a:extLst>
              <a:ext uri="{FF2B5EF4-FFF2-40B4-BE49-F238E27FC236}">
                <a16:creationId xmlns:a16="http://schemas.microsoft.com/office/drawing/2014/main" id="{2D1D9AA9-496F-45F9-A06A-0FF53F4222CF}"/>
              </a:ext>
            </a:extLst>
          </p:cNvPr>
          <p:cNvPicPr>
            <a:picLocks noChangeAspect="1"/>
          </p:cNvPicPr>
          <p:nvPr/>
        </p:nvPicPr>
        <p:blipFill>
          <a:blip r:embed="rId2"/>
          <a:stretch>
            <a:fillRect/>
          </a:stretch>
        </p:blipFill>
        <p:spPr>
          <a:xfrm>
            <a:off x="654341" y="3752165"/>
            <a:ext cx="10824699" cy="2201634"/>
          </a:xfrm>
          <a:prstGeom prst="rect">
            <a:avLst/>
          </a:prstGeom>
        </p:spPr>
      </p:pic>
    </p:spTree>
    <p:extLst>
      <p:ext uri="{BB962C8B-B14F-4D97-AF65-F5344CB8AC3E}">
        <p14:creationId xmlns:p14="http://schemas.microsoft.com/office/powerpoint/2010/main" val="3792576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9859-F5A2-4D6C-A2BD-F7EA615FBAED}"/>
              </a:ext>
            </a:extLst>
          </p:cNvPr>
          <p:cNvSpPr>
            <a:spLocks noGrp="1"/>
          </p:cNvSpPr>
          <p:nvPr>
            <p:ph type="title"/>
          </p:nvPr>
        </p:nvSpPr>
        <p:spPr/>
        <p:txBody>
          <a:bodyPr/>
          <a:lstStyle/>
          <a:p>
            <a:r>
              <a:rPr lang="en-GB" dirty="0"/>
              <a:t>Percentage uncertainty</a:t>
            </a:r>
          </a:p>
        </p:txBody>
      </p:sp>
      <p:pic>
        <p:nvPicPr>
          <p:cNvPr id="4" name="Content Placeholder 3">
            <a:extLst>
              <a:ext uri="{FF2B5EF4-FFF2-40B4-BE49-F238E27FC236}">
                <a16:creationId xmlns:a16="http://schemas.microsoft.com/office/drawing/2014/main" id="{8A0B6519-9F94-4F67-B345-0DE10C13A16F}"/>
              </a:ext>
            </a:extLst>
          </p:cNvPr>
          <p:cNvPicPr>
            <a:picLocks noChangeAspect="1"/>
          </p:cNvPicPr>
          <p:nvPr/>
        </p:nvPicPr>
        <p:blipFill>
          <a:blip r:embed="rId2"/>
          <a:stretch>
            <a:fillRect/>
          </a:stretch>
        </p:blipFill>
        <p:spPr>
          <a:xfrm>
            <a:off x="707660" y="1690688"/>
            <a:ext cx="10515600" cy="2787540"/>
          </a:xfrm>
          <a:prstGeom prst="rect">
            <a:avLst/>
          </a:prstGeom>
        </p:spPr>
      </p:pic>
    </p:spTree>
    <p:extLst>
      <p:ext uri="{BB962C8B-B14F-4D97-AF65-F5344CB8AC3E}">
        <p14:creationId xmlns:p14="http://schemas.microsoft.com/office/powerpoint/2010/main" val="684774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4475"/>
          </a:xfrm>
        </p:spPr>
        <p:txBody>
          <a:bodyPr>
            <a:normAutofit fontScale="90000"/>
          </a:bodyPr>
          <a:lstStyle/>
          <a:p>
            <a:r>
              <a:rPr lang="en-GB" dirty="0"/>
              <a:t>Which graph to use</a:t>
            </a:r>
          </a:p>
        </p:txBody>
      </p:sp>
      <p:pic>
        <p:nvPicPr>
          <p:cNvPr id="6" name="Content Placeholder 5"/>
          <p:cNvPicPr>
            <a:picLocks noGrp="1" noChangeAspect="1"/>
          </p:cNvPicPr>
          <p:nvPr>
            <p:ph idx="1"/>
          </p:nvPr>
        </p:nvPicPr>
        <p:blipFill>
          <a:blip r:embed="rId2"/>
          <a:stretch>
            <a:fillRect/>
          </a:stretch>
        </p:blipFill>
        <p:spPr>
          <a:xfrm>
            <a:off x="838200" y="1032668"/>
            <a:ext cx="7886700" cy="5519290"/>
          </a:xfrm>
          <a:prstGeom prst="rect">
            <a:avLst/>
          </a:prstGeom>
        </p:spPr>
      </p:pic>
    </p:spTree>
    <p:extLst>
      <p:ext uri="{BB962C8B-B14F-4D97-AF65-F5344CB8AC3E}">
        <p14:creationId xmlns:p14="http://schemas.microsoft.com/office/powerpoint/2010/main" val="168240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9231" y="812801"/>
            <a:ext cx="8157869" cy="4927472"/>
          </a:xfrm>
          <a:prstGeom prst="rect">
            <a:avLst/>
          </a:prstGeom>
        </p:spPr>
      </p:pic>
      <p:sp>
        <p:nvSpPr>
          <p:cNvPr id="2" name="Rectangle 1">
            <a:extLst>
              <a:ext uri="{FF2B5EF4-FFF2-40B4-BE49-F238E27FC236}">
                <a16:creationId xmlns:a16="http://schemas.microsoft.com/office/drawing/2014/main" id="{9C02AC26-9937-41FE-AE55-7DBF86C3E4F0}"/>
              </a:ext>
            </a:extLst>
          </p:cNvPr>
          <p:cNvSpPr/>
          <p:nvPr/>
        </p:nvSpPr>
        <p:spPr>
          <a:xfrm>
            <a:off x="8461695" y="1459683"/>
            <a:ext cx="3182224" cy="2031325"/>
          </a:xfrm>
          <a:prstGeom prst="rect">
            <a:avLst/>
          </a:prstGeom>
        </p:spPr>
        <p:txBody>
          <a:bodyPr wrap="square">
            <a:spAutoFit/>
          </a:bodyPr>
          <a:lstStyle/>
          <a:p>
            <a:r>
              <a:rPr lang="en-GB" dirty="0"/>
              <a:t>In Biology, the Royal Society of Biology recommends that where the interim values of a continuously changing variable are not known, data points should be joined by straight lines.</a:t>
            </a:r>
          </a:p>
        </p:txBody>
      </p:sp>
    </p:spTree>
    <p:extLst>
      <p:ext uri="{BB962C8B-B14F-4D97-AF65-F5344CB8AC3E}">
        <p14:creationId xmlns:p14="http://schemas.microsoft.com/office/powerpoint/2010/main" val="3577067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Terminology</a:t>
            </a:r>
          </a:p>
        </p:txBody>
      </p:sp>
      <p:sp>
        <p:nvSpPr>
          <p:cNvPr id="3" name="Content Placeholder 2"/>
          <p:cNvSpPr>
            <a:spLocks noGrp="1"/>
          </p:cNvSpPr>
          <p:nvPr>
            <p:ph idx="1"/>
          </p:nvPr>
        </p:nvSpPr>
        <p:spPr>
          <a:xfrm>
            <a:off x="698500" y="1584325"/>
            <a:ext cx="10515600" cy="4351338"/>
          </a:xfrm>
        </p:spPr>
        <p:txBody>
          <a:bodyPr/>
          <a:lstStyle/>
          <a:p>
            <a:r>
              <a:rPr lang="en-GB" dirty="0"/>
              <a:t>What is meant by reliability</a:t>
            </a:r>
          </a:p>
          <a:p>
            <a:r>
              <a:rPr lang="en-GB" dirty="0"/>
              <a:t>What is meant by validity</a:t>
            </a:r>
          </a:p>
          <a:p>
            <a:r>
              <a:rPr lang="en-GB" dirty="0"/>
              <a:t>What is meant by accuracy</a:t>
            </a:r>
          </a:p>
          <a:p>
            <a:r>
              <a:rPr lang="en-GB" dirty="0"/>
              <a:t>What is meant by precision</a:t>
            </a:r>
          </a:p>
          <a:p>
            <a:r>
              <a:rPr lang="en-GB" dirty="0"/>
              <a:t>What is a controlled experiment</a:t>
            </a:r>
          </a:p>
          <a:p>
            <a:r>
              <a:rPr lang="en-GB" dirty="0"/>
              <a:t>What are controlled variables</a:t>
            </a:r>
          </a:p>
        </p:txBody>
      </p:sp>
    </p:spTree>
    <p:extLst>
      <p:ext uri="{BB962C8B-B14F-4D97-AF65-F5344CB8AC3E}">
        <p14:creationId xmlns:p14="http://schemas.microsoft.com/office/powerpoint/2010/main" val="4197070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1</a:t>
            </a:r>
          </a:p>
        </p:txBody>
      </p:sp>
      <p:sp>
        <p:nvSpPr>
          <p:cNvPr id="3" name="Content Placeholder 2"/>
          <p:cNvSpPr>
            <a:spLocks noGrp="1"/>
          </p:cNvSpPr>
          <p:nvPr>
            <p:ph idx="1"/>
          </p:nvPr>
        </p:nvSpPr>
        <p:spPr/>
        <p:txBody>
          <a:bodyPr/>
          <a:lstStyle/>
          <a:p>
            <a:r>
              <a:rPr lang="en-GB" b="1" dirty="0"/>
              <a:t>Investigation into the effect of a named variable on the rate of an enzyme-controlled reaction: The effect of temperature on the rate of the reaction catalysed by trypsin </a:t>
            </a:r>
          </a:p>
          <a:p>
            <a:r>
              <a:rPr lang="en-GB" b="1" dirty="0"/>
              <a:t>What do you need to know?</a:t>
            </a:r>
          </a:p>
          <a:p>
            <a:pPr lvl="1"/>
            <a:r>
              <a:rPr lang="en-GB" b="1" dirty="0"/>
              <a:t>Why you buffer an experiment</a:t>
            </a:r>
          </a:p>
          <a:p>
            <a:pPr lvl="1"/>
            <a:r>
              <a:rPr lang="en-GB" b="1" dirty="0"/>
              <a:t>What are the controlled variables</a:t>
            </a:r>
          </a:p>
          <a:p>
            <a:pPr lvl="1"/>
            <a:r>
              <a:rPr lang="en-GB" b="1" dirty="0"/>
              <a:t>What would be an effective controlled experiment</a:t>
            </a:r>
            <a:r>
              <a:rPr lang="en-GB" dirty="0"/>
              <a:t>.</a:t>
            </a:r>
          </a:p>
          <a:p>
            <a:pPr lvl="1"/>
            <a:r>
              <a:rPr lang="en-GB" b="1" dirty="0"/>
              <a:t>How to work out rate</a:t>
            </a:r>
          </a:p>
        </p:txBody>
      </p:sp>
    </p:spTree>
    <p:extLst>
      <p:ext uri="{BB962C8B-B14F-4D97-AF65-F5344CB8AC3E}">
        <p14:creationId xmlns:p14="http://schemas.microsoft.com/office/powerpoint/2010/main" val="2622737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30300" y="749299"/>
            <a:ext cx="5292911" cy="5431939"/>
          </a:xfrm>
          <a:prstGeom prst="rect">
            <a:avLst/>
          </a:prstGeom>
        </p:spPr>
      </p:pic>
    </p:spTree>
    <p:extLst>
      <p:ext uri="{BB962C8B-B14F-4D97-AF65-F5344CB8AC3E}">
        <p14:creationId xmlns:p14="http://schemas.microsoft.com/office/powerpoint/2010/main" val="2423023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2</a:t>
            </a:r>
          </a:p>
        </p:txBody>
      </p:sp>
      <p:sp>
        <p:nvSpPr>
          <p:cNvPr id="3" name="Content Placeholder 2"/>
          <p:cNvSpPr>
            <a:spLocks noGrp="1"/>
          </p:cNvSpPr>
          <p:nvPr>
            <p:ph idx="1"/>
          </p:nvPr>
        </p:nvSpPr>
        <p:spPr>
          <a:xfrm>
            <a:off x="660400" y="1447800"/>
            <a:ext cx="11404600" cy="5092700"/>
          </a:xfrm>
        </p:spPr>
        <p:txBody>
          <a:bodyPr>
            <a:normAutofit fontScale="92500" lnSpcReduction="20000"/>
          </a:bodyPr>
          <a:lstStyle/>
          <a:p>
            <a:r>
              <a:rPr lang="en-GB" b="1" dirty="0"/>
              <a:t>Preparation of stained squashes of cells from plant root tips; set up and use of and optical microscope to identify the stages of mitosis in these stained squashes and calculation of a mitotic index: </a:t>
            </a:r>
            <a:endParaRPr lang="en-GB" dirty="0"/>
          </a:p>
          <a:p>
            <a:r>
              <a:rPr lang="en-GB" b="1" dirty="0"/>
              <a:t>Root tip squash using onion root meristem tissue </a:t>
            </a:r>
          </a:p>
          <a:p>
            <a:r>
              <a:rPr lang="en-GB" b="1" dirty="0"/>
              <a:t>What do you need to know</a:t>
            </a:r>
          </a:p>
          <a:p>
            <a:pPr lvl="1"/>
            <a:r>
              <a:rPr lang="en-GB" b="1" dirty="0"/>
              <a:t>Why meristematic tissue?</a:t>
            </a:r>
          </a:p>
          <a:p>
            <a:pPr lvl="1"/>
            <a:r>
              <a:rPr lang="en-GB" b="1" dirty="0"/>
              <a:t>Resolution/magnification</a:t>
            </a:r>
          </a:p>
          <a:p>
            <a:pPr lvl="1"/>
            <a:r>
              <a:rPr lang="en-GB" b="1" dirty="0"/>
              <a:t>How to work out the real size of an object</a:t>
            </a:r>
          </a:p>
          <a:p>
            <a:pPr lvl="1"/>
            <a:r>
              <a:rPr lang="en-GB" b="1" dirty="0"/>
              <a:t>How to work out total magnification</a:t>
            </a:r>
          </a:p>
          <a:p>
            <a:pPr lvl="1"/>
            <a:r>
              <a:rPr lang="en-GB" b="1" dirty="0"/>
              <a:t>Why you use a stain (highlight specific component)</a:t>
            </a:r>
          </a:p>
          <a:p>
            <a:pPr lvl="1"/>
            <a:r>
              <a:rPr lang="en-GB" b="1" dirty="0"/>
              <a:t>Why specimen is thin</a:t>
            </a:r>
          </a:p>
          <a:p>
            <a:pPr lvl="2"/>
            <a:r>
              <a:rPr lang="en-GB" b="1" dirty="0"/>
              <a:t>Stops light</a:t>
            </a:r>
          </a:p>
          <a:p>
            <a:pPr lvl="2"/>
            <a:r>
              <a:rPr lang="en-GB" b="1" dirty="0"/>
              <a:t>Too many layers of cells so difficult to see detail</a:t>
            </a:r>
          </a:p>
          <a:p>
            <a:pPr lvl="1"/>
            <a:r>
              <a:rPr lang="en-GB" b="1" dirty="0"/>
              <a:t>How do you prepare a slide?</a:t>
            </a:r>
          </a:p>
          <a:p>
            <a:pPr lvl="1"/>
            <a:r>
              <a:rPr lang="en-GB" b="1" dirty="0"/>
              <a:t>Need to recognise stages in Mitosis</a:t>
            </a:r>
          </a:p>
          <a:p>
            <a:pPr lvl="1"/>
            <a:r>
              <a:rPr lang="en-GB" b="1" dirty="0"/>
              <a:t>Mitotic index = number cells undergoing mitosis/total number of cells</a:t>
            </a:r>
            <a:endParaRPr lang="en-GB" dirty="0"/>
          </a:p>
        </p:txBody>
      </p:sp>
    </p:spTree>
    <p:extLst>
      <p:ext uri="{BB962C8B-B14F-4D97-AF65-F5344CB8AC3E}">
        <p14:creationId xmlns:p14="http://schemas.microsoft.com/office/powerpoint/2010/main" val="4073605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52DDFD-FCF3-4626-A898-8CE65DC11213}"/>
              </a:ext>
            </a:extLst>
          </p:cNvPr>
          <p:cNvPicPr>
            <a:picLocks noGrp="1" noChangeAspect="1"/>
          </p:cNvPicPr>
          <p:nvPr>
            <p:ph idx="1"/>
          </p:nvPr>
        </p:nvPicPr>
        <p:blipFill>
          <a:blip r:embed="rId2"/>
          <a:stretch>
            <a:fillRect/>
          </a:stretch>
        </p:blipFill>
        <p:spPr>
          <a:xfrm>
            <a:off x="3372374" y="652948"/>
            <a:ext cx="4493368" cy="5524015"/>
          </a:xfrm>
          <a:prstGeom prst="rect">
            <a:avLst/>
          </a:prstGeom>
        </p:spPr>
      </p:pic>
    </p:spTree>
    <p:extLst>
      <p:ext uri="{BB962C8B-B14F-4D97-AF65-F5344CB8AC3E}">
        <p14:creationId xmlns:p14="http://schemas.microsoft.com/office/powerpoint/2010/main" val="3609422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8BE016-68BF-4246-AA02-D76D9B7C890B}"/>
              </a:ext>
            </a:extLst>
          </p:cNvPr>
          <p:cNvPicPr>
            <a:picLocks noGrp="1" noChangeAspect="1"/>
          </p:cNvPicPr>
          <p:nvPr>
            <p:ph idx="1"/>
          </p:nvPr>
        </p:nvPicPr>
        <p:blipFill>
          <a:blip r:embed="rId2"/>
          <a:stretch>
            <a:fillRect/>
          </a:stretch>
        </p:blipFill>
        <p:spPr>
          <a:xfrm>
            <a:off x="1360484" y="570452"/>
            <a:ext cx="6237487" cy="5086394"/>
          </a:xfrm>
          <a:prstGeom prst="rect">
            <a:avLst/>
          </a:prstGeom>
        </p:spPr>
      </p:pic>
      <p:pic>
        <p:nvPicPr>
          <p:cNvPr id="5" name="Picture 4">
            <a:extLst>
              <a:ext uri="{FF2B5EF4-FFF2-40B4-BE49-F238E27FC236}">
                <a16:creationId xmlns:a16="http://schemas.microsoft.com/office/drawing/2014/main" id="{26C0C5E6-B482-4055-AEAD-9C5E10D4E924}"/>
              </a:ext>
            </a:extLst>
          </p:cNvPr>
          <p:cNvPicPr>
            <a:picLocks noChangeAspect="1"/>
          </p:cNvPicPr>
          <p:nvPr/>
        </p:nvPicPr>
        <p:blipFill>
          <a:blip r:embed="rId3"/>
          <a:stretch>
            <a:fillRect/>
          </a:stretch>
        </p:blipFill>
        <p:spPr>
          <a:xfrm>
            <a:off x="6096000" y="1104970"/>
            <a:ext cx="5791842" cy="2212614"/>
          </a:xfrm>
          <a:prstGeom prst="rect">
            <a:avLst/>
          </a:prstGeom>
        </p:spPr>
      </p:pic>
      <p:pic>
        <p:nvPicPr>
          <p:cNvPr id="6" name="Picture 5">
            <a:extLst>
              <a:ext uri="{FF2B5EF4-FFF2-40B4-BE49-F238E27FC236}">
                <a16:creationId xmlns:a16="http://schemas.microsoft.com/office/drawing/2014/main" id="{C81D8746-2700-4AF9-8C98-EC4F6B9FBF14}"/>
              </a:ext>
            </a:extLst>
          </p:cNvPr>
          <p:cNvPicPr>
            <a:picLocks noChangeAspect="1"/>
          </p:cNvPicPr>
          <p:nvPr/>
        </p:nvPicPr>
        <p:blipFill>
          <a:blip r:embed="rId4"/>
          <a:stretch>
            <a:fillRect/>
          </a:stretch>
        </p:blipFill>
        <p:spPr>
          <a:xfrm>
            <a:off x="2249491" y="3001315"/>
            <a:ext cx="8582025" cy="2971800"/>
          </a:xfrm>
          <a:prstGeom prst="rect">
            <a:avLst/>
          </a:prstGeom>
        </p:spPr>
      </p:pic>
    </p:spTree>
    <p:extLst>
      <p:ext uri="{BB962C8B-B14F-4D97-AF65-F5344CB8AC3E}">
        <p14:creationId xmlns:p14="http://schemas.microsoft.com/office/powerpoint/2010/main" val="8822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C02B82-F2B6-49ED-86EF-89E3648CFC83}"/>
              </a:ext>
            </a:extLst>
          </p:cNvPr>
          <p:cNvPicPr>
            <a:picLocks noGrp="1" noChangeAspect="1"/>
          </p:cNvPicPr>
          <p:nvPr>
            <p:ph idx="1"/>
          </p:nvPr>
        </p:nvPicPr>
        <p:blipFill>
          <a:blip r:embed="rId2"/>
          <a:stretch>
            <a:fillRect/>
          </a:stretch>
        </p:blipFill>
        <p:spPr>
          <a:xfrm>
            <a:off x="978959" y="838899"/>
            <a:ext cx="8637470" cy="5338064"/>
          </a:xfrm>
          <a:prstGeom prst="rect">
            <a:avLst/>
          </a:prstGeom>
        </p:spPr>
      </p:pic>
      <p:pic>
        <p:nvPicPr>
          <p:cNvPr id="5" name="Picture 4">
            <a:extLst>
              <a:ext uri="{FF2B5EF4-FFF2-40B4-BE49-F238E27FC236}">
                <a16:creationId xmlns:a16="http://schemas.microsoft.com/office/drawing/2014/main" id="{3C15E5EB-8F0E-46C0-81C5-DA032F028CCA}"/>
              </a:ext>
            </a:extLst>
          </p:cNvPr>
          <p:cNvPicPr>
            <a:picLocks noChangeAspect="1"/>
          </p:cNvPicPr>
          <p:nvPr/>
        </p:nvPicPr>
        <p:blipFill>
          <a:blip r:embed="rId3"/>
          <a:stretch>
            <a:fillRect/>
          </a:stretch>
        </p:blipFill>
        <p:spPr>
          <a:xfrm>
            <a:off x="1814512" y="3002298"/>
            <a:ext cx="8562975" cy="1809750"/>
          </a:xfrm>
          <a:prstGeom prst="rect">
            <a:avLst/>
          </a:prstGeom>
        </p:spPr>
      </p:pic>
    </p:spTree>
    <p:extLst>
      <p:ext uri="{BB962C8B-B14F-4D97-AF65-F5344CB8AC3E}">
        <p14:creationId xmlns:p14="http://schemas.microsoft.com/office/powerpoint/2010/main" val="17048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3</a:t>
            </a:r>
          </a:p>
        </p:txBody>
      </p:sp>
      <p:sp>
        <p:nvSpPr>
          <p:cNvPr id="3" name="Content Placeholder 2"/>
          <p:cNvSpPr>
            <a:spLocks noGrp="1"/>
          </p:cNvSpPr>
          <p:nvPr>
            <p:ph idx="1"/>
          </p:nvPr>
        </p:nvSpPr>
        <p:spPr/>
        <p:txBody>
          <a:bodyPr/>
          <a:lstStyle/>
          <a:p>
            <a:r>
              <a:rPr lang="en-GB" b="1" dirty="0"/>
              <a:t>Production of a dilution series of a solute to produce a calibration curve with which to identify the water potential of plant tissue: </a:t>
            </a:r>
            <a:endParaRPr lang="en-GB" dirty="0"/>
          </a:p>
          <a:p>
            <a:r>
              <a:rPr lang="en-GB" b="1" dirty="0"/>
              <a:t>Determining the water potential of potato tuber cells </a:t>
            </a:r>
          </a:p>
          <a:p>
            <a:r>
              <a:rPr lang="en-GB" b="1" dirty="0"/>
              <a:t>What do you need to know</a:t>
            </a:r>
          </a:p>
          <a:p>
            <a:pPr lvl="1"/>
            <a:r>
              <a:rPr lang="en-GB" b="1" dirty="0"/>
              <a:t>What is a calibration curve?</a:t>
            </a:r>
          </a:p>
          <a:p>
            <a:pPr lvl="1"/>
            <a:r>
              <a:rPr lang="en-GB" b="1" dirty="0"/>
              <a:t>How do you work out the water potential of a tissue sample</a:t>
            </a:r>
          </a:p>
          <a:p>
            <a:pPr lvl="1"/>
            <a:r>
              <a:rPr lang="en-GB" b="1" dirty="0"/>
              <a:t>How to work out dilutions.</a:t>
            </a:r>
          </a:p>
          <a:p>
            <a:pPr lvl="1"/>
            <a:r>
              <a:rPr lang="en-GB" b="1" dirty="0"/>
              <a:t>What is processed data-percentage change</a:t>
            </a:r>
          </a:p>
          <a:p>
            <a:pPr lvl="1"/>
            <a:r>
              <a:rPr lang="en-GB" b="1" dirty="0"/>
              <a:t>Why do you use processed data</a:t>
            </a:r>
          </a:p>
          <a:p>
            <a:endParaRPr lang="en-GB" dirty="0"/>
          </a:p>
        </p:txBody>
      </p:sp>
    </p:spTree>
    <p:extLst>
      <p:ext uri="{BB962C8B-B14F-4D97-AF65-F5344CB8AC3E}">
        <p14:creationId xmlns:p14="http://schemas.microsoft.com/office/powerpoint/2010/main" val="3160812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plot the graph</a:t>
            </a:r>
          </a:p>
        </p:txBody>
      </p:sp>
      <p:sp>
        <p:nvSpPr>
          <p:cNvPr id="3" name="Content Placeholder 2"/>
          <p:cNvSpPr>
            <a:spLocks noGrp="1"/>
          </p:cNvSpPr>
          <p:nvPr>
            <p:ph idx="1"/>
          </p:nvPr>
        </p:nvSpPr>
        <p:spPr>
          <a:xfrm>
            <a:off x="838200" y="1690689"/>
            <a:ext cx="10210800" cy="493394"/>
          </a:xfrm>
        </p:spPr>
        <p:txBody>
          <a:bodyPr>
            <a:normAutofit fontScale="85000" lnSpcReduction="10000"/>
          </a:bodyPr>
          <a:lstStyle/>
          <a:p>
            <a:r>
              <a:rPr lang="en-GB" dirty="0"/>
              <a:t>You need to state what you plot on the X and Y axis-always IV on the x axis</a:t>
            </a:r>
          </a:p>
          <a:p>
            <a:endParaRPr lang="en-GB" dirty="0"/>
          </a:p>
        </p:txBody>
      </p:sp>
      <p:pic>
        <p:nvPicPr>
          <p:cNvPr id="4" name="Picture 3"/>
          <p:cNvPicPr>
            <a:picLocks noChangeAspect="1"/>
          </p:cNvPicPr>
          <p:nvPr/>
        </p:nvPicPr>
        <p:blipFill>
          <a:blip r:embed="rId2"/>
          <a:stretch>
            <a:fillRect/>
          </a:stretch>
        </p:blipFill>
        <p:spPr>
          <a:xfrm>
            <a:off x="1225550" y="2184082"/>
            <a:ext cx="4362450" cy="4580573"/>
          </a:xfrm>
          <a:prstGeom prst="rect">
            <a:avLst/>
          </a:prstGeom>
        </p:spPr>
      </p:pic>
      <p:sp>
        <p:nvSpPr>
          <p:cNvPr id="5" name="TextBox 4"/>
          <p:cNvSpPr txBox="1"/>
          <p:nvPr/>
        </p:nvSpPr>
        <p:spPr>
          <a:xfrm>
            <a:off x="6235700" y="2336800"/>
            <a:ext cx="4953000" cy="2246769"/>
          </a:xfrm>
          <a:prstGeom prst="rect">
            <a:avLst/>
          </a:prstGeom>
          <a:noFill/>
        </p:spPr>
        <p:txBody>
          <a:bodyPr wrap="square" rtlCol="0">
            <a:spAutoFit/>
          </a:bodyPr>
          <a:lstStyle/>
          <a:p>
            <a:r>
              <a:rPr lang="en-GB" sz="2800" dirty="0"/>
              <a:t>Where is the solution isotonic with the external solution?</a:t>
            </a:r>
          </a:p>
          <a:p>
            <a:r>
              <a:rPr lang="en-GB" sz="2800" dirty="0"/>
              <a:t>How do you convert sucrose concentration (</a:t>
            </a:r>
            <a:r>
              <a:rPr lang="en-GB" sz="2800" dirty="0" err="1"/>
              <a:t>mol</a:t>
            </a:r>
            <a:r>
              <a:rPr lang="en-GB" sz="2800" dirty="0"/>
              <a:t>/dm</a:t>
            </a:r>
            <a:r>
              <a:rPr lang="en-GB" sz="2800" baseline="30000" dirty="0"/>
              <a:t>3</a:t>
            </a:r>
            <a:r>
              <a:rPr lang="en-GB" sz="2800" dirty="0"/>
              <a:t>) into a water potential (</a:t>
            </a:r>
            <a:r>
              <a:rPr lang="en-GB" sz="2800" dirty="0" err="1"/>
              <a:t>Kpa</a:t>
            </a:r>
            <a:r>
              <a:rPr lang="en-GB" sz="2800" dirty="0"/>
              <a:t>)?</a:t>
            </a:r>
          </a:p>
        </p:txBody>
      </p:sp>
      <p:pic>
        <p:nvPicPr>
          <p:cNvPr id="6" name="Picture 5"/>
          <p:cNvPicPr>
            <a:picLocks noChangeAspect="1"/>
          </p:cNvPicPr>
          <p:nvPr/>
        </p:nvPicPr>
        <p:blipFill>
          <a:blip r:embed="rId3"/>
          <a:stretch>
            <a:fillRect/>
          </a:stretch>
        </p:blipFill>
        <p:spPr>
          <a:xfrm>
            <a:off x="7861300" y="4736286"/>
            <a:ext cx="3797300" cy="1986087"/>
          </a:xfrm>
          <a:prstGeom prst="rect">
            <a:avLst/>
          </a:prstGeom>
        </p:spPr>
      </p:pic>
    </p:spTree>
    <p:extLst>
      <p:ext uri="{BB962C8B-B14F-4D97-AF65-F5344CB8AC3E}">
        <p14:creationId xmlns:p14="http://schemas.microsoft.com/office/powerpoint/2010/main" val="5633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12FBF4-044E-4B91-81B7-CCABE23CF8F2}"/>
              </a:ext>
            </a:extLst>
          </p:cNvPr>
          <p:cNvPicPr>
            <a:picLocks noGrp="1" noChangeAspect="1"/>
          </p:cNvPicPr>
          <p:nvPr>
            <p:ph idx="1"/>
          </p:nvPr>
        </p:nvPicPr>
        <p:blipFill>
          <a:blip r:embed="rId2"/>
          <a:stretch>
            <a:fillRect/>
          </a:stretch>
        </p:blipFill>
        <p:spPr>
          <a:xfrm>
            <a:off x="762155" y="449830"/>
            <a:ext cx="7429539" cy="4351338"/>
          </a:xfrm>
          <a:prstGeom prst="rect">
            <a:avLst/>
          </a:prstGeom>
        </p:spPr>
      </p:pic>
      <p:pic>
        <p:nvPicPr>
          <p:cNvPr id="5" name="Picture 4">
            <a:extLst>
              <a:ext uri="{FF2B5EF4-FFF2-40B4-BE49-F238E27FC236}">
                <a16:creationId xmlns:a16="http://schemas.microsoft.com/office/drawing/2014/main" id="{565AD719-AEDD-4DDA-BE6D-783E802CCD43}"/>
              </a:ext>
            </a:extLst>
          </p:cNvPr>
          <p:cNvPicPr>
            <a:picLocks noChangeAspect="1"/>
          </p:cNvPicPr>
          <p:nvPr/>
        </p:nvPicPr>
        <p:blipFill>
          <a:blip r:embed="rId3"/>
          <a:stretch>
            <a:fillRect/>
          </a:stretch>
        </p:blipFill>
        <p:spPr>
          <a:xfrm>
            <a:off x="862187" y="5190381"/>
            <a:ext cx="9058275" cy="638175"/>
          </a:xfrm>
          <a:prstGeom prst="rect">
            <a:avLst/>
          </a:prstGeom>
        </p:spPr>
      </p:pic>
      <p:pic>
        <p:nvPicPr>
          <p:cNvPr id="6" name="Picture 5">
            <a:extLst>
              <a:ext uri="{FF2B5EF4-FFF2-40B4-BE49-F238E27FC236}">
                <a16:creationId xmlns:a16="http://schemas.microsoft.com/office/drawing/2014/main" id="{90DB7619-3A91-44BC-A33A-FAAC793A1F1E}"/>
              </a:ext>
            </a:extLst>
          </p:cNvPr>
          <p:cNvPicPr>
            <a:picLocks noChangeAspect="1"/>
          </p:cNvPicPr>
          <p:nvPr/>
        </p:nvPicPr>
        <p:blipFill>
          <a:blip r:embed="rId4"/>
          <a:stretch>
            <a:fillRect/>
          </a:stretch>
        </p:blipFill>
        <p:spPr>
          <a:xfrm>
            <a:off x="2407728" y="5671700"/>
            <a:ext cx="7829550" cy="866775"/>
          </a:xfrm>
          <a:prstGeom prst="rect">
            <a:avLst/>
          </a:prstGeom>
        </p:spPr>
      </p:pic>
    </p:spTree>
    <p:extLst>
      <p:ext uri="{BB962C8B-B14F-4D97-AF65-F5344CB8AC3E}">
        <p14:creationId xmlns:p14="http://schemas.microsoft.com/office/powerpoint/2010/main" val="8758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ECD0-CE29-425E-993C-61683A76586D}"/>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05C3E525-42CD-4880-B11C-C17284E009BB}"/>
              </a:ext>
            </a:extLst>
          </p:cNvPr>
          <p:cNvPicPr>
            <a:picLocks noGrp="1" noChangeAspect="1"/>
          </p:cNvPicPr>
          <p:nvPr>
            <p:ph idx="1"/>
          </p:nvPr>
        </p:nvPicPr>
        <p:blipFill>
          <a:blip r:embed="rId2"/>
          <a:stretch>
            <a:fillRect/>
          </a:stretch>
        </p:blipFill>
        <p:spPr>
          <a:xfrm>
            <a:off x="601639" y="3679717"/>
            <a:ext cx="9878334" cy="1604736"/>
          </a:xfrm>
          <a:prstGeom prst="rect">
            <a:avLst/>
          </a:prstGeom>
        </p:spPr>
      </p:pic>
      <p:pic>
        <p:nvPicPr>
          <p:cNvPr id="5" name="Picture 4">
            <a:extLst>
              <a:ext uri="{FF2B5EF4-FFF2-40B4-BE49-F238E27FC236}">
                <a16:creationId xmlns:a16="http://schemas.microsoft.com/office/drawing/2014/main" id="{FCAC3BBF-F652-414D-AD52-D4B786691BC9}"/>
              </a:ext>
            </a:extLst>
          </p:cNvPr>
          <p:cNvPicPr>
            <a:picLocks noChangeAspect="1"/>
          </p:cNvPicPr>
          <p:nvPr/>
        </p:nvPicPr>
        <p:blipFill>
          <a:blip r:embed="rId3"/>
          <a:stretch>
            <a:fillRect/>
          </a:stretch>
        </p:blipFill>
        <p:spPr>
          <a:xfrm>
            <a:off x="3126429" y="3960478"/>
            <a:ext cx="8086725" cy="2647950"/>
          </a:xfrm>
          <a:prstGeom prst="rect">
            <a:avLst/>
          </a:prstGeom>
        </p:spPr>
      </p:pic>
      <p:pic>
        <p:nvPicPr>
          <p:cNvPr id="6" name="Content Placeholder 3">
            <a:extLst>
              <a:ext uri="{FF2B5EF4-FFF2-40B4-BE49-F238E27FC236}">
                <a16:creationId xmlns:a16="http://schemas.microsoft.com/office/drawing/2014/main" id="{38F1C945-7D59-4872-A7AF-A380D65BD262}"/>
              </a:ext>
            </a:extLst>
          </p:cNvPr>
          <p:cNvPicPr>
            <a:picLocks noGrp="1" noChangeAspect="1"/>
          </p:cNvPicPr>
          <p:nvPr>
            <p:ph idx="1"/>
          </p:nvPr>
        </p:nvPicPr>
        <p:blipFill>
          <a:blip r:embed="rId4"/>
          <a:stretch>
            <a:fillRect/>
          </a:stretch>
        </p:blipFill>
        <p:spPr>
          <a:xfrm>
            <a:off x="601639" y="223794"/>
            <a:ext cx="8703841" cy="2971800"/>
          </a:xfrm>
          <a:prstGeom prst="rect">
            <a:avLst/>
          </a:prstGeom>
        </p:spPr>
      </p:pic>
      <p:pic>
        <p:nvPicPr>
          <p:cNvPr id="7" name="Picture 6">
            <a:extLst>
              <a:ext uri="{FF2B5EF4-FFF2-40B4-BE49-F238E27FC236}">
                <a16:creationId xmlns:a16="http://schemas.microsoft.com/office/drawing/2014/main" id="{F4B8C8ED-27D8-44E0-9DAC-AD8393406E09}"/>
              </a:ext>
            </a:extLst>
          </p:cNvPr>
          <p:cNvPicPr>
            <a:picLocks noChangeAspect="1"/>
          </p:cNvPicPr>
          <p:nvPr/>
        </p:nvPicPr>
        <p:blipFill>
          <a:blip r:embed="rId5"/>
          <a:stretch>
            <a:fillRect/>
          </a:stretch>
        </p:blipFill>
        <p:spPr>
          <a:xfrm>
            <a:off x="3737213" y="1403600"/>
            <a:ext cx="6742760" cy="1542422"/>
          </a:xfrm>
          <a:prstGeom prst="rect">
            <a:avLst/>
          </a:prstGeom>
        </p:spPr>
      </p:pic>
    </p:spTree>
    <p:extLst>
      <p:ext uri="{BB962C8B-B14F-4D97-AF65-F5344CB8AC3E}">
        <p14:creationId xmlns:p14="http://schemas.microsoft.com/office/powerpoint/2010/main" val="25392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9555-2214-46A6-84D7-EB44C8093249}"/>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51832D0D-7FE7-4C58-A830-F316690AA638}"/>
              </a:ext>
            </a:extLst>
          </p:cNvPr>
          <p:cNvSpPr>
            <a:spLocks noGrp="1"/>
          </p:cNvSpPr>
          <p:nvPr>
            <p:ph idx="1"/>
          </p:nvPr>
        </p:nvSpPr>
        <p:spPr>
          <a:xfrm>
            <a:off x="713064" y="1476462"/>
            <a:ext cx="10640736" cy="4700501"/>
          </a:xfrm>
        </p:spPr>
        <p:txBody>
          <a:bodyPr>
            <a:normAutofit fontScale="92500"/>
          </a:bodyPr>
          <a:lstStyle/>
          <a:p>
            <a:r>
              <a:rPr lang="en-GB" dirty="0"/>
              <a:t>Mean medium (middle value) and mode (number with highest frequency)</a:t>
            </a:r>
          </a:p>
          <a:p>
            <a:r>
              <a:rPr lang="en-GB" dirty="0"/>
              <a:t>Ratios</a:t>
            </a:r>
          </a:p>
          <a:p>
            <a:r>
              <a:rPr lang="en-GB" dirty="0"/>
              <a:t>Percentage change </a:t>
            </a:r>
          </a:p>
          <a:p>
            <a:endParaRPr lang="en-GB" dirty="0"/>
          </a:p>
          <a:p>
            <a:endParaRPr lang="en-GB" dirty="0"/>
          </a:p>
          <a:p>
            <a:endParaRPr lang="en-GB" dirty="0"/>
          </a:p>
          <a:p>
            <a:endParaRPr lang="en-GB" dirty="0"/>
          </a:p>
          <a:p>
            <a:r>
              <a:rPr lang="en-GB" dirty="0"/>
              <a:t>Dilutions and Serial dilutions</a:t>
            </a:r>
          </a:p>
          <a:p>
            <a:pPr lvl="1"/>
            <a:r>
              <a:rPr lang="en-GB" b="1" dirty="0"/>
              <a:t>Serial dilution is a method of diluting a stock solution where concentration decreases by the </a:t>
            </a:r>
            <a:r>
              <a:rPr lang="en-GB" b="1" dirty="0">
                <a:solidFill>
                  <a:srgbClr val="FF0000"/>
                </a:solidFill>
              </a:rPr>
              <a:t>same quantity in each successive step</a:t>
            </a:r>
          </a:p>
          <a:p>
            <a:pPr lvl="1"/>
            <a:endParaRPr lang="en-GB" dirty="0"/>
          </a:p>
        </p:txBody>
      </p:sp>
      <p:pic>
        <p:nvPicPr>
          <p:cNvPr id="4" name="Picture 3">
            <a:extLst>
              <a:ext uri="{FF2B5EF4-FFF2-40B4-BE49-F238E27FC236}">
                <a16:creationId xmlns:a16="http://schemas.microsoft.com/office/drawing/2014/main" id="{F8294D41-BC4F-49E2-887B-5E47B93FFA12}"/>
              </a:ext>
            </a:extLst>
          </p:cNvPr>
          <p:cNvPicPr>
            <a:picLocks noChangeAspect="1"/>
          </p:cNvPicPr>
          <p:nvPr/>
        </p:nvPicPr>
        <p:blipFill>
          <a:blip r:embed="rId2"/>
          <a:stretch>
            <a:fillRect/>
          </a:stretch>
        </p:blipFill>
        <p:spPr>
          <a:xfrm>
            <a:off x="914400" y="2905202"/>
            <a:ext cx="3686261" cy="1735614"/>
          </a:xfrm>
          <a:prstGeom prst="rect">
            <a:avLst/>
          </a:prstGeom>
        </p:spPr>
      </p:pic>
    </p:spTree>
    <p:extLst>
      <p:ext uri="{BB962C8B-B14F-4D97-AF65-F5344CB8AC3E}">
        <p14:creationId xmlns:p14="http://schemas.microsoft.com/office/powerpoint/2010/main" val="4031115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2F7E-410E-4DC9-9649-9DD5C8A2E039}"/>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8551D366-1C4F-4B4B-ABDF-F0CC61FFD01F}"/>
              </a:ext>
            </a:extLst>
          </p:cNvPr>
          <p:cNvPicPr>
            <a:picLocks noChangeAspect="1"/>
          </p:cNvPicPr>
          <p:nvPr/>
        </p:nvPicPr>
        <p:blipFill>
          <a:blip r:embed="rId2"/>
          <a:stretch>
            <a:fillRect/>
          </a:stretch>
        </p:blipFill>
        <p:spPr>
          <a:xfrm>
            <a:off x="1590815" y="1773470"/>
            <a:ext cx="7248525" cy="685800"/>
          </a:xfrm>
          <a:prstGeom prst="rect">
            <a:avLst/>
          </a:prstGeom>
        </p:spPr>
      </p:pic>
      <p:pic>
        <p:nvPicPr>
          <p:cNvPr id="8" name="Picture 7">
            <a:extLst>
              <a:ext uri="{FF2B5EF4-FFF2-40B4-BE49-F238E27FC236}">
                <a16:creationId xmlns:a16="http://schemas.microsoft.com/office/drawing/2014/main" id="{66CBB499-193C-4903-A463-46331079B25C}"/>
              </a:ext>
            </a:extLst>
          </p:cNvPr>
          <p:cNvPicPr>
            <a:picLocks noChangeAspect="1"/>
          </p:cNvPicPr>
          <p:nvPr/>
        </p:nvPicPr>
        <p:blipFill>
          <a:blip r:embed="rId3"/>
          <a:stretch>
            <a:fillRect/>
          </a:stretch>
        </p:blipFill>
        <p:spPr>
          <a:xfrm>
            <a:off x="2758754" y="2561550"/>
            <a:ext cx="7429500" cy="1419225"/>
          </a:xfrm>
          <a:prstGeom prst="rect">
            <a:avLst/>
          </a:prstGeom>
        </p:spPr>
      </p:pic>
      <p:pic>
        <p:nvPicPr>
          <p:cNvPr id="9" name="Picture 8">
            <a:extLst>
              <a:ext uri="{FF2B5EF4-FFF2-40B4-BE49-F238E27FC236}">
                <a16:creationId xmlns:a16="http://schemas.microsoft.com/office/drawing/2014/main" id="{290CE3CB-809C-42D0-A76B-498C25F9C6B7}"/>
              </a:ext>
            </a:extLst>
          </p:cNvPr>
          <p:cNvPicPr>
            <a:picLocks noChangeAspect="1"/>
          </p:cNvPicPr>
          <p:nvPr/>
        </p:nvPicPr>
        <p:blipFill>
          <a:blip r:embed="rId4"/>
          <a:stretch>
            <a:fillRect/>
          </a:stretch>
        </p:blipFill>
        <p:spPr>
          <a:xfrm>
            <a:off x="3196904" y="5088682"/>
            <a:ext cx="6553200" cy="1390650"/>
          </a:xfrm>
          <a:prstGeom prst="rect">
            <a:avLst/>
          </a:prstGeom>
        </p:spPr>
      </p:pic>
      <p:pic>
        <p:nvPicPr>
          <p:cNvPr id="11" name="Picture 10">
            <a:extLst>
              <a:ext uri="{FF2B5EF4-FFF2-40B4-BE49-F238E27FC236}">
                <a16:creationId xmlns:a16="http://schemas.microsoft.com/office/drawing/2014/main" id="{F2B209C5-124E-41D8-8151-67A8A29BDD94}"/>
              </a:ext>
            </a:extLst>
          </p:cNvPr>
          <p:cNvPicPr>
            <a:picLocks noChangeAspect="1"/>
          </p:cNvPicPr>
          <p:nvPr/>
        </p:nvPicPr>
        <p:blipFill>
          <a:blip r:embed="rId5"/>
          <a:stretch>
            <a:fillRect/>
          </a:stretch>
        </p:blipFill>
        <p:spPr>
          <a:xfrm>
            <a:off x="2193284" y="4022962"/>
            <a:ext cx="7486650" cy="828675"/>
          </a:xfrm>
          <a:prstGeom prst="rect">
            <a:avLst/>
          </a:prstGeom>
        </p:spPr>
      </p:pic>
    </p:spTree>
    <p:extLst>
      <p:ext uri="{BB962C8B-B14F-4D97-AF65-F5344CB8AC3E}">
        <p14:creationId xmlns:p14="http://schemas.microsoft.com/office/powerpoint/2010/main" val="7680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4</a:t>
            </a:r>
          </a:p>
        </p:txBody>
      </p:sp>
      <p:sp>
        <p:nvSpPr>
          <p:cNvPr id="3" name="Content Placeholder 2"/>
          <p:cNvSpPr>
            <a:spLocks noGrp="1"/>
          </p:cNvSpPr>
          <p:nvPr>
            <p:ph idx="1"/>
          </p:nvPr>
        </p:nvSpPr>
        <p:spPr/>
        <p:txBody>
          <a:bodyPr>
            <a:normAutofit lnSpcReduction="10000"/>
          </a:bodyPr>
          <a:lstStyle/>
          <a:p>
            <a:r>
              <a:rPr lang="en-GB" b="1" dirty="0"/>
              <a:t>Investigation into the effect of a named variable on the permeability of cell-surface membranes: </a:t>
            </a:r>
            <a:endParaRPr lang="en-GB" dirty="0"/>
          </a:p>
          <a:p>
            <a:r>
              <a:rPr lang="en-GB" b="1" dirty="0"/>
              <a:t>The effect of alcohol concentration on the leakage of pigment from beetroot cells </a:t>
            </a:r>
          </a:p>
          <a:p>
            <a:r>
              <a:rPr lang="en-GB" b="1" dirty="0"/>
              <a:t>What you need to know</a:t>
            </a:r>
          </a:p>
          <a:p>
            <a:pPr lvl="1"/>
            <a:r>
              <a:rPr lang="en-GB" b="1" dirty="0"/>
              <a:t>How to prepare a calibration curve to work out the concentration of an unknown substance</a:t>
            </a:r>
          </a:p>
          <a:p>
            <a:pPr lvl="1"/>
            <a:r>
              <a:rPr lang="en-GB" b="1" dirty="0"/>
              <a:t>How alcohol/temp/detergents effect the permeability of the cell membrane</a:t>
            </a:r>
          </a:p>
          <a:p>
            <a:pPr lvl="1"/>
            <a:r>
              <a:rPr lang="en-GB" b="1" dirty="0"/>
              <a:t>Subjective results</a:t>
            </a:r>
          </a:p>
          <a:p>
            <a:pPr lvl="1"/>
            <a:r>
              <a:rPr lang="en-GB" b="1" dirty="0"/>
              <a:t>Use of a colorimeter</a:t>
            </a:r>
          </a:p>
          <a:p>
            <a:pPr lvl="1"/>
            <a:r>
              <a:rPr lang="en-GB" b="1" dirty="0" err="1"/>
              <a:t>Equlibration</a:t>
            </a:r>
            <a:endParaRPr lang="en-GB" dirty="0"/>
          </a:p>
        </p:txBody>
      </p:sp>
    </p:spTree>
    <p:extLst>
      <p:ext uri="{BB962C8B-B14F-4D97-AF65-F5344CB8AC3E}">
        <p14:creationId xmlns:p14="http://schemas.microsoft.com/office/powerpoint/2010/main" val="770977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BE2890-C812-4100-BD08-63D364C8F150}"/>
              </a:ext>
            </a:extLst>
          </p:cNvPr>
          <p:cNvPicPr>
            <a:picLocks noGrp="1" noChangeAspect="1"/>
          </p:cNvPicPr>
          <p:nvPr>
            <p:ph idx="1"/>
          </p:nvPr>
        </p:nvPicPr>
        <p:blipFill>
          <a:blip r:embed="rId2"/>
          <a:stretch>
            <a:fillRect/>
          </a:stretch>
        </p:blipFill>
        <p:spPr>
          <a:xfrm>
            <a:off x="612177" y="714163"/>
            <a:ext cx="8467725" cy="1876425"/>
          </a:xfrm>
          <a:prstGeom prst="rect">
            <a:avLst/>
          </a:prstGeom>
        </p:spPr>
      </p:pic>
      <p:pic>
        <p:nvPicPr>
          <p:cNvPr id="5" name="Picture 4">
            <a:extLst>
              <a:ext uri="{FF2B5EF4-FFF2-40B4-BE49-F238E27FC236}">
                <a16:creationId xmlns:a16="http://schemas.microsoft.com/office/drawing/2014/main" id="{CF4C7F57-C7F3-42D0-A1FC-E11A186BEABC}"/>
              </a:ext>
            </a:extLst>
          </p:cNvPr>
          <p:cNvPicPr>
            <a:picLocks noChangeAspect="1"/>
          </p:cNvPicPr>
          <p:nvPr/>
        </p:nvPicPr>
        <p:blipFill>
          <a:blip r:embed="rId3"/>
          <a:stretch>
            <a:fillRect/>
          </a:stretch>
        </p:blipFill>
        <p:spPr>
          <a:xfrm>
            <a:off x="838200" y="4095925"/>
            <a:ext cx="7724775" cy="914400"/>
          </a:xfrm>
          <a:prstGeom prst="rect">
            <a:avLst/>
          </a:prstGeom>
        </p:spPr>
      </p:pic>
      <p:pic>
        <p:nvPicPr>
          <p:cNvPr id="6" name="Picture 5">
            <a:extLst>
              <a:ext uri="{FF2B5EF4-FFF2-40B4-BE49-F238E27FC236}">
                <a16:creationId xmlns:a16="http://schemas.microsoft.com/office/drawing/2014/main" id="{A52F82C6-16A7-451D-A9A1-70C1DD831607}"/>
              </a:ext>
            </a:extLst>
          </p:cNvPr>
          <p:cNvPicPr>
            <a:picLocks noChangeAspect="1"/>
          </p:cNvPicPr>
          <p:nvPr/>
        </p:nvPicPr>
        <p:blipFill>
          <a:blip r:embed="rId4"/>
          <a:stretch>
            <a:fillRect/>
          </a:stretch>
        </p:blipFill>
        <p:spPr>
          <a:xfrm>
            <a:off x="2066925" y="1886125"/>
            <a:ext cx="8058150" cy="2209800"/>
          </a:xfrm>
          <a:prstGeom prst="rect">
            <a:avLst/>
          </a:prstGeom>
        </p:spPr>
      </p:pic>
      <p:pic>
        <p:nvPicPr>
          <p:cNvPr id="7" name="Picture 6">
            <a:extLst>
              <a:ext uri="{FF2B5EF4-FFF2-40B4-BE49-F238E27FC236}">
                <a16:creationId xmlns:a16="http://schemas.microsoft.com/office/drawing/2014/main" id="{2FF73785-FB3D-4AAC-8AFB-CFCE776CD74C}"/>
              </a:ext>
            </a:extLst>
          </p:cNvPr>
          <p:cNvPicPr>
            <a:picLocks noChangeAspect="1"/>
          </p:cNvPicPr>
          <p:nvPr/>
        </p:nvPicPr>
        <p:blipFill>
          <a:blip r:embed="rId5"/>
          <a:stretch>
            <a:fillRect/>
          </a:stretch>
        </p:blipFill>
        <p:spPr>
          <a:xfrm>
            <a:off x="1505998" y="5153237"/>
            <a:ext cx="8039100" cy="990600"/>
          </a:xfrm>
          <a:prstGeom prst="rect">
            <a:avLst/>
          </a:prstGeom>
        </p:spPr>
      </p:pic>
    </p:spTree>
    <p:extLst>
      <p:ext uri="{BB962C8B-B14F-4D97-AF65-F5344CB8AC3E}">
        <p14:creationId xmlns:p14="http://schemas.microsoft.com/office/powerpoint/2010/main" val="12686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6D30E3E-186A-4B4A-9279-A11A020A2400}"/>
              </a:ext>
            </a:extLst>
          </p:cNvPr>
          <p:cNvPicPr>
            <a:picLocks noGrp="1" noChangeAspect="1"/>
          </p:cNvPicPr>
          <p:nvPr>
            <p:ph idx="1"/>
          </p:nvPr>
        </p:nvPicPr>
        <p:blipFill>
          <a:blip r:embed="rId2"/>
          <a:stretch>
            <a:fillRect/>
          </a:stretch>
        </p:blipFill>
        <p:spPr>
          <a:xfrm>
            <a:off x="1061074" y="482621"/>
            <a:ext cx="6008002" cy="4676608"/>
          </a:xfrm>
          <a:prstGeom prst="rect">
            <a:avLst/>
          </a:prstGeom>
        </p:spPr>
      </p:pic>
      <p:pic>
        <p:nvPicPr>
          <p:cNvPr id="5" name="Picture 4">
            <a:extLst>
              <a:ext uri="{FF2B5EF4-FFF2-40B4-BE49-F238E27FC236}">
                <a16:creationId xmlns:a16="http://schemas.microsoft.com/office/drawing/2014/main" id="{9ADECC0F-4CA2-465D-8B60-1B6F503D01B4}"/>
              </a:ext>
            </a:extLst>
          </p:cNvPr>
          <p:cNvPicPr>
            <a:picLocks noChangeAspect="1"/>
          </p:cNvPicPr>
          <p:nvPr/>
        </p:nvPicPr>
        <p:blipFill>
          <a:blip r:embed="rId3"/>
          <a:stretch>
            <a:fillRect/>
          </a:stretch>
        </p:blipFill>
        <p:spPr>
          <a:xfrm>
            <a:off x="4691281" y="1535856"/>
            <a:ext cx="7204308" cy="1632867"/>
          </a:xfrm>
          <a:prstGeom prst="rect">
            <a:avLst/>
          </a:prstGeom>
        </p:spPr>
      </p:pic>
      <p:pic>
        <p:nvPicPr>
          <p:cNvPr id="6" name="Picture 5">
            <a:extLst>
              <a:ext uri="{FF2B5EF4-FFF2-40B4-BE49-F238E27FC236}">
                <a16:creationId xmlns:a16="http://schemas.microsoft.com/office/drawing/2014/main" id="{2E4F9A9E-109F-4BE3-980E-BF51C4BD64DC}"/>
              </a:ext>
            </a:extLst>
          </p:cNvPr>
          <p:cNvPicPr>
            <a:picLocks noChangeAspect="1"/>
          </p:cNvPicPr>
          <p:nvPr/>
        </p:nvPicPr>
        <p:blipFill>
          <a:blip r:embed="rId4"/>
          <a:stretch>
            <a:fillRect/>
          </a:stretch>
        </p:blipFill>
        <p:spPr>
          <a:xfrm>
            <a:off x="5185183" y="3768356"/>
            <a:ext cx="6144130" cy="2444108"/>
          </a:xfrm>
          <a:prstGeom prst="rect">
            <a:avLst/>
          </a:prstGeom>
        </p:spPr>
      </p:pic>
      <p:pic>
        <p:nvPicPr>
          <p:cNvPr id="7" name="Picture 6">
            <a:extLst>
              <a:ext uri="{FF2B5EF4-FFF2-40B4-BE49-F238E27FC236}">
                <a16:creationId xmlns:a16="http://schemas.microsoft.com/office/drawing/2014/main" id="{0E8D9DF8-318B-4C16-80DA-14C7C73EA950}"/>
              </a:ext>
            </a:extLst>
          </p:cNvPr>
          <p:cNvPicPr>
            <a:picLocks noChangeAspect="1"/>
          </p:cNvPicPr>
          <p:nvPr/>
        </p:nvPicPr>
        <p:blipFill>
          <a:blip r:embed="rId5"/>
          <a:stretch>
            <a:fillRect/>
          </a:stretch>
        </p:blipFill>
        <p:spPr>
          <a:xfrm>
            <a:off x="3675077" y="4949864"/>
            <a:ext cx="6911829" cy="1617996"/>
          </a:xfrm>
          <a:prstGeom prst="rect">
            <a:avLst/>
          </a:prstGeom>
        </p:spPr>
      </p:pic>
    </p:spTree>
    <p:extLst>
      <p:ext uri="{BB962C8B-B14F-4D97-AF65-F5344CB8AC3E}">
        <p14:creationId xmlns:p14="http://schemas.microsoft.com/office/powerpoint/2010/main" val="344378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5</a:t>
            </a:r>
          </a:p>
        </p:txBody>
      </p:sp>
      <p:sp>
        <p:nvSpPr>
          <p:cNvPr id="3" name="Content Placeholder 2"/>
          <p:cNvSpPr>
            <a:spLocks noGrp="1"/>
          </p:cNvSpPr>
          <p:nvPr>
            <p:ph idx="1"/>
          </p:nvPr>
        </p:nvSpPr>
        <p:spPr/>
        <p:txBody>
          <a:bodyPr/>
          <a:lstStyle/>
          <a:p>
            <a:r>
              <a:rPr lang="en-GB" b="1" dirty="0"/>
              <a:t>Dissection of animal or plant gas exchange or mass transport system or of organ within such a system: </a:t>
            </a:r>
          </a:p>
          <a:p>
            <a:r>
              <a:rPr lang="en-GB" b="1" dirty="0"/>
              <a:t>What you need to know</a:t>
            </a:r>
          </a:p>
          <a:p>
            <a:pPr lvl="1"/>
            <a:r>
              <a:rPr lang="en-GB" b="1" dirty="0"/>
              <a:t>Risk assessments – hazard, effect, how to reduce the risk</a:t>
            </a:r>
          </a:p>
          <a:p>
            <a:pPr lvl="1"/>
            <a:r>
              <a:rPr lang="en-GB" b="1" dirty="0"/>
              <a:t>Ethics</a:t>
            </a:r>
          </a:p>
          <a:p>
            <a:pPr lvl="1"/>
            <a:endParaRPr lang="en-GB" dirty="0"/>
          </a:p>
        </p:txBody>
      </p:sp>
    </p:spTree>
    <p:extLst>
      <p:ext uri="{BB962C8B-B14F-4D97-AF65-F5344CB8AC3E}">
        <p14:creationId xmlns:p14="http://schemas.microsoft.com/office/powerpoint/2010/main" val="3553712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6 </a:t>
            </a:r>
          </a:p>
        </p:txBody>
      </p:sp>
      <p:sp>
        <p:nvSpPr>
          <p:cNvPr id="3" name="Content Placeholder 2"/>
          <p:cNvSpPr>
            <a:spLocks noGrp="1"/>
          </p:cNvSpPr>
          <p:nvPr>
            <p:ph idx="1"/>
          </p:nvPr>
        </p:nvSpPr>
        <p:spPr>
          <a:xfrm>
            <a:off x="406400" y="1384300"/>
            <a:ext cx="10947400" cy="4792663"/>
          </a:xfrm>
        </p:spPr>
        <p:txBody>
          <a:bodyPr>
            <a:normAutofit fontScale="85000" lnSpcReduction="10000"/>
          </a:bodyPr>
          <a:lstStyle/>
          <a:p>
            <a:r>
              <a:rPr lang="en-GB" b="1" dirty="0"/>
              <a:t>Part A: Comparing the effects of different antimicrobial substances on growth of bacteria in a lawn plate culture (semi-quantitative) </a:t>
            </a:r>
          </a:p>
          <a:p>
            <a:pPr lvl="1"/>
            <a:r>
              <a:rPr lang="en-GB" b="1" dirty="0"/>
              <a:t>Type of selection-directional</a:t>
            </a:r>
          </a:p>
          <a:p>
            <a:pPr lvl="1"/>
            <a:r>
              <a:rPr lang="en-GB" b="1" dirty="0"/>
              <a:t>Antibiotics DO NOT CAUSE the mutation, within a population the mutation occurs which confers antibiotic resistance</a:t>
            </a:r>
          </a:p>
          <a:p>
            <a:pPr lvl="1"/>
            <a:r>
              <a:rPr lang="en-GB" b="1" dirty="0"/>
              <a:t>Antibiotics added-all bacteria without mutation die (susceptible), rest pass on their advantageous allele to the next generation (survive-resistant)</a:t>
            </a:r>
          </a:p>
          <a:p>
            <a:pPr lvl="1"/>
            <a:r>
              <a:rPr lang="en-GB" b="1" dirty="0"/>
              <a:t>If amount antibiotic too low or course not completed a population resistant bacteria grow</a:t>
            </a:r>
          </a:p>
          <a:p>
            <a:pPr lvl="1"/>
            <a:r>
              <a:rPr lang="en-GB" b="1" dirty="0"/>
              <a:t>Serial dilution to get single colonies</a:t>
            </a:r>
          </a:p>
          <a:p>
            <a:pPr lvl="1"/>
            <a:r>
              <a:rPr lang="en-GB" b="1" dirty="0"/>
              <a:t>Aseptic technique</a:t>
            </a:r>
          </a:p>
          <a:p>
            <a:pPr lvl="2"/>
            <a:r>
              <a:rPr lang="en-GB" b="1" dirty="0"/>
              <a:t>Reduces chance of contamination</a:t>
            </a:r>
          </a:p>
          <a:p>
            <a:pPr lvl="2"/>
            <a:r>
              <a:rPr lang="en-GB" b="1" dirty="0"/>
              <a:t>Sterile (dip in 70% alcohol) and heat</a:t>
            </a:r>
          </a:p>
          <a:p>
            <a:pPr lvl="2"/>
            <a:r>
              <a:rPr lang="en-GB" b="1" dirty="0"/>
              <a:t>Wash hands</a:t>
            </a:r>
          </a:p>
          <a:p>
            <a:pPr lvl="2"/>
            <a:r>
              <a:rPr lang="en-GB" b="1" dirty="0"/>
              <a:t>Wipe area with disinfectant</a:t>
            </a:r>
          </a:p>
          <a:p>
            <a:pPr lvl="2"/>
            <a:r>
              <a:rPr lang="en-GB" b="1" dirty="0"/>
              <a:t>Remove the lid of the McCartney bottle and, without putting the lid down, move the neck of the bottle quickly through the Bunsen flame. This helps to prevent microbes from the air entering.</a:t>
            </a:r>
          </a:p>
          <a:p>
            <a:pPr lvl="2"/>
            <a:endParaRPr lang="en-GB" b="1" dirty="0"/>
          </a:p>
          <a:p>
            <a:pPr lvl="1"/>
            <a:endParaRPr lang="en-GB" dirty="0"/>
          </a:p>
        </p:txBody>
      </p:sp>
    </p:spTree>
    <p:extLst>
      <p:ext uri="{BB962C8B-B14F-4D97-AF65-F5344CB8AC3E}">
        <p14:creationId xmlns:p14="http://schemas.microsoft.com/office/powerpoint/2010/main" val="474174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Zone of inhibition</a:t>
            </a:r>
          </a:p>
        </p:txBody>
      </p:sp>
      <p:pic>
        <p:nvPicPr>
          <p:cNvPr id="4" name="Content Placeholder 3"/>
          <p:cNvPicPr>
            <a:picLocks noGrp="1" noChangeAspect="1"/>
          </p:cNvPicPr>
          <p:nvPr>
            <p:ph idx="1"/>
          </p:nvPr>
        </p:nvPicPr>
        <p:blipFill>
          <a:blip r:embed="rId2"/>
          <a:stretch>
            <a:fillRect/>
          </a:stretch>
        </p:blipFill>
        <p:spPr>
          <a:xfrm>
            <a:off x="1905000" y="1304660"/>
            <a:ext cx="9829800" cy="4732867"/>
          </a:xfrm>
          <a:prstGeom prst="rect">
            <a:avLst/>
          </a:prstGeom>
        </p:spPr>
      </p:pic>
      <p:sp>
        <p:nvSpPr>
          <p:cNvPr id="5" name="TextBox 4"/>
          <p:cNvSpPr txBox="1"/>
          <p:nvPr/>
        </p:nvSpPr>
        <p:spPr>
          <a:xfrm>
            <a:off x="292100" y="2621207"/>
            <a:ext cx="2235200" cy="3416320"/>
          </a:xfrm>
          <a:prstGeom prst="rect">
            <a:avLst/>
          </a:prstGeom>
          <a:noFill/>
        </p:spPr>
        <p:txBody>
          <a:bodyPr wrap="square" rtlCol="0">
            <a:spAutoFit/>
          </a:bodyPr>
          <a:lstStyle/>
          <a:p>
            <a:r>
              <a:rPr lang="en-GB" dirty="0"/>
              <a:t>Which is the most effective antibiotic on dish 1?</a:t>
            </a:r>
          </a:p>
          <a:p>
            <a:endParaRPr lang="en-GB" dirty="0"/>
          </a:p>
          <a:p>
            <a:r>
              <a:rPr lang="en-GB" dirty="0"/>
              <a:t>What is the most effective concentration?</a:t>
            </a:r>
          </a:p>
          <a:p>
            <a:endParaRPr lang="en-GB" dirty="0"/>
          </a:p>
          <a:p>
            <a:r>
              <a:rPr lang="en-GB" dirty="0"/>
              <a:t>How would you work out the area?</a:t>
            </a:r>
          </a:p>
          <a:p>
            <a:r>
              <a:rPr lang="en-GB" dirty="0"/>
              <a:t>Area of zone = πr2 (Use 3.14 as π) </a:t>
            </a:r>
          </a:p>
        </p:txBody>
      </p:sp>
    </p:spTree>
    <p:extLst>
      <p:ext uri="{BB962C8B-B14F-4D97-AF65-F5344CB8AC3E}">
        <p14:creationId xmlns:p14="http://schemas.microsoft.com/office/powerpoint/2010/main" val="2194257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0DF0-F740-42CF-AD72-50CE1B59BE8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4A31290-9213-467A-95E1-23B1BE3225F1}"/>
              </a:ext>
            </a:extLst>
          </p:cNvPr>
          <p:cNvPicPr>
            <a:picLocks noGrp="1" noChangeAspect="1"/>
          </p:cNvPicPr>
          <p:nvPr>
            <p:ph idx="1"/>
          </p:nvPr>
        </p:nvPicPr>
        <p:blipFill>
          <a:blip r:embed="rId2"/>
          <a:stretch>
            <a:fillRect/>
          </a:stretch>
        </p:blipFill>
        <p:spPr>
          <a:xfrm>
            <a:off x="838200" y="1817665"/>
            <a:ext cx="7991475" cy="1800225"/>
          </a:xfrm>
          <a:prstGeom prst="rect">
            <a:avLst/>
          </a:prstGeom>
        </p:spPr>
      </p:pic>
      <p:pic>
        <p:nvPicPr>
          <p:cNvPr id="5" name="Picture 4">
            <a:extLst>
              <a:ext uri="{FF2B5EF4-FFF2-40B4-BE49-F238E27FC236}">
                <a16:creationId xmlns:a16="http://schemas.microsoft.com/office/drawing/2014/main" id="{F179721C-B6ED-4526-9231-74DD1E62DCB1}"/>
              </a:ext>
            </a:extLst>
          </p:cNvPr>
          <p:cNvPicPr>
            <a:picLocks noChangeAspect="1"/>
          </p:cNvPicPr>
          <p:nvPr/>
        </p:nvPicPr>
        <p:blipFill>
          <a:blip r:embed="rId3"/>
          <a:stretch>
            <a:fillRect/>
          </a:stretch>
        </p:blipFill>
        <p:spPr>
          <a:xfrm>
            <a:off x="5747857" y="897782"/>
            <a:ext cx="5352599" cy="5440216"/>
          </a:xfrm>
          <a:prstGeom prst="rect">
            <a:avLst/>
          </a:prstGeom>
        </p:spPr>
      </p:pic>
    </p:spTree>
    <p:extLst>
      <p:ext uri="{BB962C8B-B14F-4D97-AF65-F5344CB8AC3E}">
        <p14:creationId xmlns:p14="http://schemas.microsoft.com/office/powerpoint/2010/main" val="4630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practical 7</a:t>
            </a:r>
          </a:p>
        </p:txBody>
      </p:sp>
      <p:sp>
        <p:nvSpPr>
          <p:cNvPr id="3" name="Content Placeholder 2"/>
          <p:cNvSpPr>
            <a:spLocks noGrp="1"/>
          </p:cNvSpPr>
          <p:nvPr>
            <p:ph idx="1"/>
          </p:nvPr>
        </p:nvSpPr>
        <p:spPr>
          <a:xfrm>
            <a:off x="838200" y="1384633"/>
            <a:ext cx="10595994" cy="5276225"/>
          </a:xfrm>
        </p:spPr>
        <p:txBody>
          <a:bodyPr>
            <a:normAutofit fontScale="77500" lnSpcReduction="20000"/>
          </a:bodyPr>
          <a:lstStyle/>
          <a:p>
            <a:r>
              <a:rPr lang="en-GB" b="1" dirty="0"/>
              <a:t>Use of chromatography to investigate the pigments isolated from leaves of different plants </a:t>
            </a:r>
            <a:r>
              <a:rPr lang="en-GB" b="1" dirty="0" err="1"/>
              <a:t>eg</a:t>
            </a:r>
            <a:r>
              <a:rPr lang="en-GB" b="1" dirty="0"/>
              <a:t> leaves from shade-tolerant and shade-intolerant plants or leaves of different colours: </a:t>
            </a:r>
            <a:endParaRPr lang="en-GB" dirty="0"/>
          </a:p>
          <a:p>
            <a:r>
              <a:rPr lang="en-GB" b="1" dirty="0"/>
              <a:t>An investigation of pigments present in leaves </a:t>
            </a:r>
          </a:p>
          <a:p>
            <a:r>
              <a:rPr lang="en-GB" b="1" dirty="0"/>
              <a:t>What you need to know</a:t>
            </a:r>
          </a:p>
          <a:p>
            <a:pPr lvl="1"/>
            <a:r>
              <a:rPr lang="en-GB" b="1" dirty="0"/>
              <a:t>TLC-mobile phase (solvent) stationary phase (TLC plate)</a:t>
            </a:r>
          </a:p>
          <a:p>
            <a:pPr lvl="1"/>
            <a:r>
              <a:rPr lang="en-GB" b="1" dirty="0"/>
              <a:t>Rf value</a:t>
            </a:r>
          </a:p>
          <a:p>
            <a:pPr lvl="1"/>
            <a:r>
              <a:rPr lang="en-GB" b="1" dirty="0"/>
              <a:t>Method</a:t>
            </a:r>
          </a:p>
          <a:p>
            <a:pPr lvl="1"/>
            <a:r>
              <a:rPr lang="en-GB" dirty="0"/>
              <a:t>Different plants have different types of </a:t>
            </a:r>
            <a:r>
              <a:rPr lang="en-GB" b="1" dirty="0"/>
              <a:t>photosynthetic pigment</a:t>
            </a:r>
            <a:r>
              <a:rPr lang="en-GB" dirty="0"/>
              <a:t> </a:t>
            </a:r>
          </a:p>
          <a:p>
            <a:pPr lvl="1"/>
            <a:r>
              <a:rPr lang="en-GB" dirty="0"/>
              <a:t>Each type of pigment has a different optimum wavelength where maximum absorption of light energy occurs</a:t>
            </a:r>
          </a:p>
          <a:p>
            <a:pPr lvl="1"/>
            <a:r>
              <a:rPr lang="en-GB" dirty="0"/>
              <a:t>Plants will have adapted to their habitat so that their photosynthetic pigment proportions match the wavelengths of light</a:t>
            </a:r>
          </a:p>
          <a:p>
            <a:pPr lvl="1"/>
            <a:r>
              <a:rPr lang="en-GB" dirty="0"/>
              <a:t>May also have adapted to contain other non-photosynthetic pigments to protect/help them (see below)</a:t>
            </a:r>
          </a:p>
          <a:p>
            <a:pPr lvl="1"/>
            <a:r>
              <a:rPr lang="en-GB" b="1" dirty="0"/>
              <a:t>﻿Shade-tolerant plants</a:t>
            </a:r>
            <a:r>
              <a:rPr lang="en-GB" dirty="0"/>
              <a:t>﻿ </a:t>
            </a:r>
            <a:br>
              <a:rPr lang="en-GB" dirty="0"/>
            </a:br>
            <a:r>
              <a:rPr lang="en-GB" dirty="0"/>
              <a:t>have chloroplasts adapted to low light conditions but are really sensitive to higher light levels</a:t>
            </a:r>
          </a:p>
          <a:p>
            <a:pPr lvl="1"/>
            <a:r>
              <a:rPr lang="en-GB" dirty="0"/>
              <a:t>often contain anthocyanins, a purple pigment that is thought to protect the chloroplasts when exposed to higher levels of light.</a:t>
            </a:r>
          </a:p>
          <a:p>
            <a:pPr lvl="2"/>
            <a:r>
              <a:rPr lang="en-GB" b="1" dirty="0"/>
              <a:t> </a:t>
            </a:r>
            <a:endParaRPr lang="en-GB" dirty="0"/>
          </a:p>
        </p:txBody>
      </p:sp>
      <p:pic>
        <p:nvPicPr>
          <p:cNvPr id="4" name="Picture 3">
            <a:extLst>
              <a:ext uri="{FF2B5EF4-FFF2-40B4-BE49-F238E27FC236}">
                <a16:creationId xmlns:a16="http://schemas.microsoft.com/office/drawing/2014/main" id="{3984B8CE-5AFF-4681-B914-FE4F30ABAB10}"/>
              </a:ext>
            </a:extLst>
          </p:cNvPr>
          <p:cNvPicPr>
            <a:picLocks noChangeAspect="1"/>
          </p:cNvPicPr>
          <p:nvPr/>
        </p:nvPicPr>
        <p:blipFill>
          <a:blip r:embed="rId2"/>
          <a:stretch>
            <a:fillRect/>
          </a:stretch>
        </p:blipFill>
        <p:spPr>
          <a:xfrm>
            <a:off x="7493729" y="2051720"/>
            <a:ext cx="4133850" cy="1009650"/>
          </a:xfrm>
          <a:prstGeom prst="rect">
            <a:avLst/>
          </a:prstGeom>
        </p:spPr>
      </p:pic>
    </p:spTree>
    <p:extLst>
      <p:ext uri="{BB962C8B-B14F-4D97-AF65-F5344CB8AC3E}">
        <p14:creationId xmlns:p14="http://schemas.microsoft.com/office/powerpoint/2010/main" val="2831974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12E9-F1B5-4BAF-BF71-DF1519FB864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241B82A-1FA4-4358-98B0-BB0CD385E5F8}"/>
              </a:ext>
            </a:extLst>
          </p:cNvPr>
          <p:cNvPicPr>
            <a:picLocks noGrp="1" noChangeAspect="1"/>
          </p:cNvPicPr>
          <p:nvPr>
            <p:ph idx="1"/>
          </p:nvPr>
        </p:nvPicPr>
        <p:blipFill>
          <a:blip r:embed="rId2"/>
          <a:stretch>
            <a:fillRect/>
          </a:stretch>
        </p:blipFill>
        <p:spPr>
          <a:xfrm>
            <a:off x="1046876" y="626123"/>
            <a:ext cx="8001000" cy="4267200"/>
          </a:xfrm>
          <a:prstGeom prst="rect">
            <a:avLst/>
          </a:prstGeom>
        </p:spPr>
      </p:pic>
      <p:pic>
        <p:nvPicPr>
          <p:cNvPr id="5" name="Picture 4">
            <a:extLst>
              <a:ext uri="{FF2B5EF4-FFF2-40B4-BE49-F238E27FC236}">
                <a16:creationId xmlns:a16="http://schemas.microsoft.com/office/drawing/2014/main" id="{72355C2C-F447-466C-A130-FDF8255F68D1}"/>
              </a:ext>
            </a:extLst>
          </p:cNvPr>
          <p:cNvPicPr>
            <a:picLocks noChangeAspect="1"/>
          </p:cNvPicPr>
          <p:nvPr/>
        </p:nvPicPr>
        <p:blipFill>
          <a:blip r:embed="rId3"/>
          <a:stretch>
            <a:fillRect/>
          </a:stretch>
        </p:blipFill>
        <p:spPr>
          <a:xfrm>
            <a:off x="2142688" y="4312334"/>
            <a:ext cx="8058150" cy="1857375"/>
          </a:xfrm>
          <a:prstGeom prst="rect">
            <a:avLst/>
          </a:prstGeom>
        </p:spPr>
      </p:pic>
    </p:spTree>
    <p:extLst>
      <p:ext uri="{BB962C8B-B14F-4D97-AF65-F5344CB8AC3E}">
        <p14:creationId xmlns:p14="http://schemas.microsoft.com/office/powerpoint/2010/main" val="16687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Dilutions</a:t>
            </a:r>
          </a:p>
        </p:txBody>
      </p:sp>
      <p:sp>
        <p:nvSpPr>
          <p:cNvPr id="3" name="Content Placeholder 2"/>
          <p:cNvSpPr>
            <a:spLocks noGrp="1"/>
          </p:cNvSpPr>
          <p:nvPr>
            <p:ph idx="1"/>
          </p:nvPr>
        </p:nvSpPr>
        <p:spPr/>
        <p:txBody>
          <a:bodyPr/>
          <a:lstStyle/>
          <a:p>
            <a:r>
              <a:rPr lang="en-GB" dirty="0"/>
              <a:t>Dilutions dilute the concentration of a stock solution by a know factor</a:t>
            </a:r>
          </a:p>
          <a:p>
            <a:pPr lvl="1"/>
            <a:r>
              <a:rPr lang="en-GB" dirty="0"/>
              <a:t>Simple dilutions C</a:t>
            </a:r>
            <a:r>
              <a:rPr lang="en-GB" baseline="-25000" dirty="0"/>
              <a:t>1</a:t>
            </a:r>
            <a:r>
              <a:rPr lang="en-GB" dirty="0"/>
              <a:t>V</a:t>
            </a:r>
            <a:r>
              <a:rPr lang="en-GB" baseline="-25000" dirty="0"/>
              <a:t>1</a:t>
            </a:r>
            <a:r>
              <a:rPr lang="en-GB" dirty="0"/>
              <a:t>=C</a:t>
            </a:r>
            <a:r>
              <a:rPr lang="en-GB" baseline="-25000" dirty="0"/>
              <a:t>2</a:t>
            </a:r>
            <a:r>
              <a:rPr lang="en-GB" dirty="0"/>
              <a:t>V</a:t>
            </a:r>
            <a:r>
              <a:rPr lang="en-GB" baseline="-25000" dirty="0"/>
              <a:t>2</a:t>
            </a:r>
          </a:p>
          <a:p>
            <a:pPr lvl="1"/>
            <a:r>
              <a:rPr lang="en-GB" dirty="0"/>
              <a:t>Serial dilutions is a stepwise dilution that quickly amplifies a volume or amount that is too small to measure accurately. </a:t>
            </a:r>
          </a:p>
          <a:p>
            <a:pPr lvl="1"/>
            <a:r>
              <a:rPr lang="en-GB" dirty="0"/>
              <a:t>Usually used with bacteria to obtain a single colony</a:t>
            </a:r>
          </a:p>
        </p:txBody>
      </p:sp>
    </p:spTree>
    <p:extLst>
      <p:ext uri="{BB962C8B-B14F-4D97-AF65-F5344CB8AC3E}">
        <p14:creationId xmlns:p14="http://schemas.microsoft.com/office/powerpoint/2010/main" val="825381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CD4E-251E-4E50-B089-22D20A0A4077}"/>
              </a:ext>
            </a:extLst>
          </p:cNvPr>
          <p:cNvSpPr>
            <a:spLocks noGrp="1"/>
          </p:cNvSpPr>
          <p:nvPr>
            <p:ph type="title"/>
          </p:nvPr>
        </p:nvSpPr>
        <p:spPr/>
        <p:txBody>
          <a:bodyPr/>
          <a:lstStyle/>
          <a:p>
            <a:r>
              <a:rPr lang="en-GB" dirty="0"/>
              <a:t>Required practical 8</a:t>
            </a:r>
          </a:p>
        </p:txBody>
      </p:sp>
      <p:sp>
        <p:nvSpPr>
          <p:cNvPr id="3" name="Content Placeholder 2">
            <a:extLst>
              <a:ext uri="{FF2B5EF4-FFF2-40B4-BE49-F238E27FC236}">
                <a16:creationId xmlns:a16="http://schemas.microsoft.com/office/drawing/2014/main" id="{D762AB39-442C-4EC0-8D1C-B18CA3D814E4}"/>
              </a:ext>
            </a:extLst>
          </p:cNvPr>
          <p:cNvSpPr>
            <a:spLocks noGrp="1"/>
          </p:cNvSpPr>
          <p:nvPr>
            <p:ph idx="1"/>
          </p:nvPr>
        </p:nvSpPr>
        <p:spPr>
          <a:xfrm>
            <a:off x="838199" y="1439731"/>
            <a:ext cx="11023833" cy="5120460"/>
          </a:xfrm>
        </p:spPr>
        <p:txBody>
          <a:bodyPr>
            <a:normAutofit fontScale="70000" lnSpcReduction="20000"/>
          </a:bodyPr>
          <a:lstStyle/>
          <a:p>
            <a:r>
              <a:rPr lang="en-GB" b="1" dirty="0"/>
              <a:t>Investigation into the effect of a named factor on the rate of dehydrogenase activity in extracts of chloroplasts </a:t>
            </a:r>
          </a:p>
          <a:p>
            <a:r>
              <a:rPr lang="en-GB" dirty="0"/>
              <a:t>What factors effect photosynthesis (limiting factors) –Light intensity, Temperature, carbon dioxide concentration (will this have an effect? – no not part of light dependent reaction))</a:t>
            </a:r>
          </a:p>
          <a:p>
            <a:r>
              <a:rPr lang="en-GB" dirty="0"/>
              <a:t>Traditionally the production of oxygen and starch are used as evidence for photosynthesis. The </a:t>
            </a:r>
            <a:r>
              <a:rPr lang="en-GB" b="1" dirty="0"/>
              <a:t>light-dependent reactions</a:t>
            </a:r>
            <a:r>
              <a:rPr lang="en-GB" dirty="0"/>
              <a:t> produce a reducing agent. This normally reduces NADP, but in this experiment the electrons are accepted by the blue dye DCPIP. Reduced DCPIP is colourless. The loss of colour in the DCPIP is due to reducing agent produced by light-dependent reactions in the extracted chloroplasts</a:t>
            </a:r>
          </a:p>
          <a:p>
            <a:r>
              <a:rPr lang="en-GB" dirty="0"/>
              <a:t>What you need to know </a:t>
            </a:r>
          </a:p>
          <a:p>
            <a:pPr lvl="1"/>
            <a:r>
              <a:rPr lang="en-GB" dirty="0"/>
              <a:t>NADP is reduced by dehydrogenase enzyme</a:t>
            </a:r>
          </a:p>
          <a:p>
            <a:pPr lvl="1"/>
            <a:r>
              <a:rPr lang="en-GB" dirty="0"/>
              <a:t>Redox indicator dye –DCPIP (electron acceptor) and is reduced by dehydrogenase in chloroplasts- from blue to colourless</a:t>
            </a:r>
          </a:p>
          <a:p>
            <a:pPr lvl="1"/>
            <a:r>
              <a:rPr lang="en-GB" dirty="0"/>
              <a:t>Rate dehydrogenase activity by rate DCPIP goes clear</a:t>
            </a:r>
          </a:p>
          <a:p>
            <a:pPr lvl="1"/>
            <a:r>
              <a:rPr lang="en-GB" dirty="0"/>
              <a:t>Colorimeter</a:t>
            </a:r>
          </a:p>
          <a:p>
            <a:pPr lvl="1"/>
            <a:r>
              <a:rPr lang="en-GB" dirty="0"/>
              <a:t>Light intensity-distance from lamp</a:t>
            </a:r>
          </a:p>
          <a:p>
            <a:pPr lvl="1"/>
            <a:r>
              <a:rPr lang="en-GB" dirty="0"/>
              <a:t>Method</a:t>
            </a:r>
          </a:p>
          <a:p>
            <a:pPr lvl="1"/>
            <a:r>
              <a:rPr lang="en-GB" dirty="0"/>
              <a:t>Controlled variables</a:t>
            </a:r>
          </a:p>
          <a:p>
            <a:pPr lvl="1"/>
            <a:r>
              <a:rPr lang="en-GB" dirty="0"/>
              <a:t>Work out rate	</a:t>
            </a:r>
          </a:p>
          <a:p>
            <a:endParaRPr lang="en-GB" dirty="0"/>
          </a:p>
        </p:txBody>
      </p:sp>
    </p:spTree>
    <p:extLst>
      <p:ext uri="{BB962C8B-B14F-4D97-AF65-F5344CB8AC3E}">
        <p14:creationId xmlns:p14="http://schemas.microsoft.com/office/powerpoint/2010/main" val="1493693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EF2B23-2BE4-4508-9B6F-F5B40660597B}"/>
              </a:ext>
            </a:extLst>
          </p:cNvPr>
          <p:cNvPicPr>
            <a:picLocks noGrp="1" noChangeAspect="1"/>
          </p:cNvPicPr>
          <p:nvPr>
            <p:ph idx="1"/>
          </p:nvPr>
        </p:nvPicPr>
        <p:blipFill>
          <a:blip r:embed="rId2"/>
          <a:stretch>
            <a:fillRect/>
          </a:stretch>
        </p:blipFill>
        <p:spPr>
          <a:xfrm>
            <a:off x="557766" y="365125"/>
            <a:ext cx="6269789" cy="4794104"/>
          </a:xfrm>
          <a:prstGeom prst="rect">
            <a:avLst/>
          </a:prstGeom>
        </p:spPr>
      </p:pic>
      <p:pic>
        <p:nvPicPr>
          <p:cNvPr id="5" name="Picture 4">
            <a:extLst>
              <a:ext uri="{FF2B5EF4-FFF2-40B4-BE49-F238E27FC236}">
                <a16:creationId xmlns:a16="http://schemas.microsoft.com/office/drawing/2014/main" id="{4FB478F6-BDC7-4599-B9C7-3ED6FEFEC692}"/>
              </a:ext>
            </a:extLst>
          </p:cNvPr>
          <p:cNvPicPr>
            <a:picLocks noChangeAspect="1"/>
          </p:cNvPicPr>
          <p:nvPr/>
        </p:nvPicPr>
        <p:blipFill>
          <a:blip r:embed="rId3"/>
          <a:stretch>
            <a:fillRect/>
          </a:stretch>
        </p:blipFill>
        <p:spPr>
          <a:xfrm>
            <a:off x="557766" y="5444935"/>
            <a:ext cx="7800975" cy="1152525"/>
          </a:xfrm>
          <a:prstGeom prst="rect">
            <a:avLst/>
          </a:prstGeom>
        </p:spPr>
      </p:pic>
      <p:pic>
        <p:nvPicPr>
          <p:cNvPr id="6" name="Picture 5">
            <a:extLst>
              <a:ext uri="{FF2B5EF4-FFF2-40B4-BE49-F238E27FC236}">
                <a16:creationId xmlns:a16="http://schemas.microsoft.com/office/drawing/2014/main" id="{6BC638EC-60B7-43CA-BFE6-8089C4B3A3DD}"/>
              </a:ext>
            </a:extLst>
          </p:cNvPr>
          <p:cNvPicPr>
            <a:picLocks noChangeAspect="1"/>
          </p:cNvPicPr>
          <p:nvPr/>
        </p:nvPicPr>
        <p:blipFill>
          <a:blip r:embed="rId4"/>
          <a:stretch>
            <a:fillRect/>
          </a:stretch>
        </p:blipFill>
        <p:spPr>
          <a:xfrm>
            <a:off x="7260190" y="454010"/>
            <a:ext cx="4181475" cy="581025"/>
          </a:xfrm>
          <a:prstGeom prst="rect">
            <a:avLst/>
          </a:prstGeom>
        </p:spPr>
      </p:pic>
      <p:pic>
        <p:nvPicPr>
          <p:cNvPr id="7" name="Picture 6">
            <a:extLst>
              <a:ext uri="{FF2B5EF4-FFF2-40B4-BE49-F238E27FC236}">
                <a16:creationId xmlns:a16="http://schemas.microsoft.com/office/drawing/2014/main" id="{456FD713-D6D1-4838-BD36-AE8DD0559386}"/>
              </a:ext>
            </a:extLst>
          </p:cNvPr>
          <p:cNvPicPr>
            <a:picLocks noChangeAspect="1"/>
          </p:cNvPicPr>
          <p:nvPr/>
        </p:nvPicPr>
        <p:blipFill>
          <a:blip r:embed="rId5"/>
          <a:stretch>
            <a:fillRect/>
          </a:stretch>
        </p:blipFill>
        <p:spPr>
          <a:xfrm>
            <a:off x="7319700" y="2076377"/>
            <a:ext cx="3324225" cy="685800"/>
          </a:xfrm>
          <a:prstGeom prst="rect">
            <a:avLst/>
          </a:prstGeom>
        </p:spPr>
      </p:pic>
      <p:pic>
        <p:nvPicPr>
          <p:cNvPr id="8" name="Picture 7">
            <a:extLst>
              <a:ext uri="{FF2B5EF4-FFF2-40B4-BE49-F238E27FC236}">
                <a16:creationId xmlns:a16="http://schemas.microsoft.com/office/drawing/2014/main" id="{C0536537-884B-4C31-952E-3F6A5276422B}"/>
              </a:ext>
            </a:extLst>
          </p:cNvPr>
          <p:cNvPicPr>
            <a:picLocks noChangeAspect="1"/>
          </p:cNvPicPr>
          <p:nvPr/>
        </p:nvPicPr>
        <p:blipFill>
          <a:blip r:embed="rId6"/>
          <a:stretch>
            <a:fillRect/>
          </a:stretch>
        </p:blipFill>
        <p:spPr>
          <a:xfrm>
            <a:off x="2128138" y="3186462"/>
            <a:ext cx="8086725" cy="3152775"/>
          </a:xfrm>
          <a:prstGeom prst="rect">
            <a:avLst/>
          </a:prstGeom>
        </p:spPr>
      </p:pic>
      <p:pic>
        <p:nvPicPr>
          <p:cNvPr id="9" name="Picture 8">
            <a:extLst>
              <a:ext uri="{FF2B5EF4-FFF2-40B4-BE49-F238E27FC236}">
                <a16:creationId xmlns:a16="http://schemas.microsoft.com/office/drawing/2014/main" id="{1136D40F-EAD0-4476-88A4-141A78C6C544}"/>
              </a:ext>
            </a:extLst>
          </p:cNvPr>
          <p:cNvPicPr>
            <a:picLocks noChangeAspect="1"/>
          </p:cNvPicPr>
          <p:nvPr/>
        </p:nvPicPr>
        <p:blipFill>
          <a:blip r:embed="rId7"/>
          <a:stretch>
            <a:fillRect/>
          </a:stretch>
        </p:blipFill>
        <p:spPr>
          <a:xfrm>
            <a:off x="7010705" y="1040905"/>
            <a:ext cx="4848225" cy="1019175"/>
          </a:xfrm>
          <a:prstGeom prst="rect">
            <a:avLst/>
          </a:prstGeom>
        </p:spPr>
      </p:pic>
      <p:pic>
        <p:nvPicPr>
          <p:cNvPr id="10" name="Picture 9">
            <a:extLst>
              <a:ext uri="{FF2B5EF4-FFF2-40B4-BE49-F238E27FC236}">
                <a16:creationId xmlns:a16="http://schemas.microsoft.com/office/drawing/2014/main" id="{C598CA27-F9FD-4FBC-AB4C-F6AA45E5B2C1}"/>
              </a:ext>
            </a:extLst>
          </p:cNvPr>
          <p:cNvPicPr>
            <a:picLocks noChangeAspect="1"/>
          </p:cNvPicPr>
          <p:nvPr/>
        </p:nvPicPr>
        <p:blipFill>
          <a:blip r:embed="rId8"/>
          <a:stretch>
            <a:fillRect/>
          </a:stretch>
        </p:blipFill>
        <p:spPr>
          <a:xfrm>
            <a:off x="4433334" y="3171097"/>
            <a:ext cx="7200900" cy="1466850"/>
          </a:xfrm>
          <a:prstGeom prst="rect">
            <a:avLst/>
          </a:prstGeom>
        </p:spPr>
      </p:pic>
    </p:spTree>
    <p:extLst>
      <p:ext uri="{BB962C8B-B14F-4D97-AF65-F5344CB8AC3E}">
        <p14:creationId xmlns:p14="http://schemas.microsoft.com/office/powerpoint/2010/main" val="376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919B7A-D355-4AEB-9552-77892B6E0FFD}"/>
              </a:ext>
            </a:extLst>
          </p:cNvPr>
          <p:cNvPicPr>
            <a:picLocks noGrp="1" noChangeAspect="1"/>
          </p:cNvPicPr>
          <p:nvPr>
            <p:ph idx="1"/>
          </p:nvPr>
        </p:nvPicPr>
        <p:blipFill>
          <a:blip r:embed="rId2"/>
          <a:stretch>
            <a:fillRect/>
          </a:stretch>
        </p:blipFill>
        <p:spPr>
          <a:xfrm>
            <a:off x="688859" y="651166"/>
            <a:ext cx="7045978" cy="5288240"/>
          </a:xfrm>
          <a:prstGeom prst="rect">
            <a:avLst/>
          </a:prstGeom>
        </p:spPr>
      </p:pic>
      <p:pic>
        <p:nvPicPr>
          <p:cNvPr id="5" name="Picture 4">
            <a:extLst>
              <a:ext uri="{FF2B5EF4-FFF2-40B4-BE49-F238E27FC236}">
                <a16:creationId xmlns:a16="http://schemas.microsoft.com/office/drawing/2014/main" id="{C0CEF9C8-85EF-4B10-BBEB-2E0D669B3898}"/>
              </a:ext>
            </a:extLst>
          </p:cNvPr>
          <p:cNvPicPr>
            <a:picLocks noChangeAspect="1"/>
          </p:cNvPicPr>
          <p:nvPr/>
        </p:nvPicPr>
        <p:blipFill>
          <a:blip r:embed="rId3"/>
          <a:stretch>
            <a:fillRect/>
          </a:stretch>
        </p:blipFill>
        <p:spPr>
          <a:xfrm>
            <a:off x="1946770" y="1425284"/>
            <a:ext cx="9791700" cy="4781550"/>
          </a:xfrm>
          <a:prstGeom prst="rect">
            <a:avLst/>
          </a:prstGeom>
        </p:spPr>
      </p:pic>
    </p:spTree>
    <p:extLst>
      <p:ext uri="{BB962C8B-B14F-4D97-AF65-F5344CB8AC3E}">
        <p14:creationId xmlns:p14="http://schemas.microsoft.com/office/powerpoint/2010/main" val="28281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9CCC-8C5C-4408-9147-7889B10F45AF}"/>
              </a:ext>
            </a:extLst>
          </p:cNvPr>
          <p:cNvSpPr>
            <a:spLocks noGrp="1"/>
          </p:cNvSpPr>
          <p:nvPr>
            <p:ph type="title"/>
          </p:nvPr>
        </p:nvSpPr>
        <p:spPr/>
        <p:txBody>
          <a:bodyPr/>
          <a:lstStyle/>
          <a:p>
            <a:r>
              <a:rPr lang="en-GB" dirty="0"/>
              <a:t>Required practical 9</a:t>
            </a:r>
          </a:p>
        </p:txBody>
      </p:sp>
      <p:sp>
        <p:nvSpPr>
          <p:cNvPr id="3" name="Content Placeholder 2">
            <a:extLst>
              <a:ext uri="{FF2B5EF4-FFF2-40B4-BE49-F238E27FC236}">
                <a16:creationId xmlns:a16="http://schemas.microsoft.com/office/drawing/2014/main" id="{AA534713-426F-40B5-B99E-89C7D13C1195}"/>
              </a:ext>
            </a:extLst>
          </p:cNvPr>
          <p:cNvSpPr>
            <a:spLocks noGrp="1"/>
          </p:cNvSpPr>
          <p:nvPr>
            <p:ph idx="1"/>
          </p:nvPr>
        </p:nvSpPr>
        <p:spPr>
          <a:xfrm>
            <a:off x="838200" y="1523621"/>
            <a:ext cx="10515600" cy="4351338"/>
          </a:xfrm>
        </p:spPr>
        <p:txBody>
          <a:bodyPr>
            <a:normAutofit fontScale="92500"/>
          </a:bodyPr>
          <a:lstStyle/>
          <a:p>
            <a:r>
              <a:rPr lang="en-GB" dirty="0"/>
              <a:t>Investigation into the effect of a named variable on the rate of respiration of cultures of single-celled organisms </a:t>
            </a:r>
          </a:p>
          <a:p>
            <a:r>
              <a:rPr lang="en-GB" dirty="0"/>
              <a:t>How you can measure aerobic and anaerobic respiration in yeast</a:t>
            </a:r>
          </a:p>
          <a:p>
            <a:r>
              <a:rPr lang="en-GB" dirty="0"/>
              <a:t>What you need to know</a:t>
            </a:r>
          </a:p>
          <a:p>
            <a:pPr lvl="1"/>
            <a:r>
              <a:rPr lang="en-GB" dirty="0"/>
              <a:t>Factors effect rate respiration – temp, substrate </a:t>
            </a:r>
            <a:r>
              <a:rPr lang="en-GB" dirty="0" err="1"/>
              <a:t>conc</a:t>
            </a:r>
            <a:r>
              <a:rPr lang="en-GB" dirty="0"/>
              <a:t>, different respiratory substrates</a:t>
            </a:r>
          </a:p>
          <a:p>
            <a:pPr lvl="1"/>
            <a:r>
              <a:rPr lang="en-GB" dirty="0"/>
              <a:t>Controlled variables </a:t>
            </a:r>
          </a:p>
          <a:p>
            <a:pPr lvl="1"/>
            <a:r>
              <a:rPr lang="en-GB" dirty="0"/>
              <a:t>Equilibration</a:t>
            </a:r>
          </a:p>
          <a:p>
            <a:pPr lvl="1"/>
            <a:r>
              <a:rPr lang="en-GB" dirty="0"/>
              <a:t>Relationship between production gas and increase volume and therefore pressure</a:t>
            </a:r>
          </a:p>
          <a:p>
            <a:pPr lvl="1"/>
            <a:r>
              <a:rPr lang="en-GB" dirty="0"/>
              <a:t>How do you know that yeast respiring anaerobically?-Janus green –green to pink	</a:t>
            </a:r>
          </a:p>
          <a:p>
            <a:endParaRPr lang="en-GB" dirty="0"/>
          </a:p>
        </p:txBody>
      </p:sp>
    </p:spTree>
    <p:extLst>
      <p:ext uri="{BB962C8B-B14F-4D97-AF65-F5344CB8AC3E}">
        <p14:creationId xmlns:p14="http://schemas.microsoft.com/office/powerpoint/2010/main" val="309339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1C6605-D423-4FC4-BC08-C2C2CF3A2971}"/>
              </a:ext>
            </a:extLst>
          </p:cNvPr>
          <p:cNvPicPr>
            <a:picLocks noGrp="1" noChangeAspect="1"/>
          </p:cNvPicPr>
          <p:nvPr>
            <p:ph idx="1"/>
          </p:nvPr>
        </p:nvPicPr>
        <p:blipFill>
          <a:blip r:embed="rId2"/>
          <a:stretch>
            <a:fillRect/>
          </a:stretch>
        </p:blipFill>
        <p:spPr>
          <a:xfrm>
            <a:off x="562231" y="718278"/>
            <a:ext cx="7980389" cy="4351338"/>
          </a:xfrm>
          <a:prstGeom prst="rect">
            <a:avLst/>
          </a:prstGeom>
        </p:spPr>
      </p:pic>
    </p:spTree>
    <p:extLst>
      <p:ext uri="{BB962C8B-B14F-4D97-AF65-F5344CB8AC3E}">
        <p14:creationId xmlns:p14="http://schemas.microsoft.com/office/powerpoint/2010/main" val="3240903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EA296B-5DFE-4615-B1EE-CC9599DF9BB4}"/>
              </a:ext>
            </a:extLst>
          </p:cNvPr>
          <p:cNvPicPr>
            <a:picLocks noGrp="1" noChangeAspect="1"/>
          </p:cNvPicPr>
          <p:nvPr>
            <p:ph idx="1"/>
          </p:nvPr>
        </p:nvPicPr>
        <p:blipFill>
          <a:blip r:embed="rId2"/>
          <a:stretch>
            <a:fillRect/>
          </a:stretch>
        </p:blipFill>
        <p:spPr>
          <a:xfrm>
            <a:off x="83190" y="338669"/>
            <a:ext cx="6896100" cy="3952875"/>
          </a:xfrm>
          <a:prstGeom prst="rect">
            <a:avLst/>
          </a:prstGeom>
        </p:spPr>
      </p:pic>
      <p:pic>
        <p:nvPicPr>
          <p:cNvPr id="5" name="Picture 4">
            <a:extLst>
              <a:ext uri="{FF2B5EF4-FFF2-40B4-BE49-F238E27FC236}">
                <a16:creationId xmlns:a16="http://schemas.microsoft.com/office/drawing/2014/main" id="{6F0D4CA0-7A21-473D-95F4-8FBB26229053}"/>
              </a:ext>
            </a:extLst>
          </p:cNvPr>
          <p:cNvPicPr>
            <a:picLocks noChangeAspect="1"/>
          </p:cNvPicPr>
          <p:nvPr/>
        </p:nvPicPr>
        <p:blipFill>
          <a:blip r:embed="rId3"/>
          <a:stretch>
            <a:fillRect/>
          </a:stretch>
        </p:blipFill>
        <p:spPr>
          <a:xfrm>
            <a:off x="830509" y="4206225"/>
            <a:ext cx="7517759" cy="2475562"/>
          </a:xfrm>
          <a:prstGeom prst="rect">
            <a:avLst/>
          </a:prstGeom>
        </p:spPr>
      </p:pic>
      <p:pic>
        <p:nvPicPr>
          <p:cNvPr id="6" name="Picture 5">
            <a:extLst>
              <a:ext uri="{FF2B5EF4-FFF2-40B4-BE49-F238E27FC236}">
                <a16:creationId xmlns:a16="http://schemas.microsoft.com/office/drawing/2014/main" id="{D43ED25D-ED78-4E6E-A858-5C158263212A}"/>
              </a:ext>
            </a:extLst>
          </p:cNvPr>
          <p:cNvPicPr>
            <a:picLocks noChangeAspect="1"/>
          </p:cNvPicPr>
          <p:nvPr/>
        </p:nvPicPr>
        <p:blipFill>
          <a:blip r:embed="rId4"/>
          <a:stretch>
            <a:fillRect/>
          </a:stretch>
        </p:blipFill>
        <p:spPr>
          <a:xfrm>
            <a:off x="3610892" y="1206529"/>
            <a:ext cx="8105775" cy="2381250"/>
          </a:xfrm>
          <a:prstGeom prst="rect">
            <a:avLst/>
          </a:prstGeom>
        </p:spPr>
      </p:pic>
    </p:spTree>
    <p:extLst>
      <p:ext uri="{BB962C8B-B14F-4D97-AF65-F5344CB8AC3E}">
        <p14:creationId xmlns:p14="http://schemas.microsoft.com/office/powerpoint/2010/main" val="6489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AE09-E483-4DD0-87CF-5F41D1572FC8}"/>
              </a:ext>
            </a:extLst>
          </p:cNvPr>
          <p:cNvSpPr>
            <a:spLocks noGrp="1"/>
          </p:cNvSpPr>
          <p:nvPr>
            <p:ph type="title"/>
          </p:nvPr>
        </p:nvSpPr>
        <p:spPr/>
        <p:txBody>
          <a:bodyPr/>
          <a:lstStyle/>
          <a:p>
            <a:r>
              <a:rPr lang="en-GB" dirty="0"/>
              <a:t>Required practical 10</a:t>
            </a:r>
          </a:p>
        </p:txBody>
      </p:sp>
      <p:sp>
        <p:nvSpPr>
          <p:cNvPr id="3" name="Content Placeholder 2">
            <a:extLst>
              <a:ext uri="{FF2B5EF4-FFF2-40B4-BE49-F238E27FC236}">
                <a16:creationId xmlns:a16="http://schemas.microsoft.com/office/drawing/2014/main" id="{FCD2B623-95FA-4E7C-B021-B089376ACF09}"/>
              </a:ext>
            </a:extLst>
          </p:cNvPr>
          <p:cNvSpPr>
            <a:spLocks noGrp="1"/>
          </p:cNvSpPr>
          <p:nvPr>
            <p:ph idx="1"/>
          </p:nvPr>
        </p:nvSpPr>
        <p:spPr/>
        <p:txBody>
          <a:bodyPr/>
          <a:lstStyle/>
          <a:p>
            <a:r>
              <a:rPr lang="en-GB" dirty="0"/>
              <a:t>Investigation into the effect of an environmental variable on the movement of an animal using either a choice chamber or a maze </a:t>
            </a:r>
          </a:p>
          <a:p>
            <a:r>
              <a:rPr lang="en-GB" dirty="0"/>
              <a:t>What you need to know</a:t>
            </a:r>
          </a:p>
          <a:p>
            <a:pPr lvl="1"/>
            <a:r>
              <a:rPr lang="en-GB" dirty="0"/>
              <a:t>Handle living organisms safely and ethically – use only once, replace to reduce stress</a:t>
            </a:r>
          </a:p>
          <a:p>
            <a:pPr lvl="1"/>
            <a:r>
              <a:rPr lang="en-GB" dirty="0"/>
              <a:t>Use of a choice chamber or a maize</a:t>
            </a:r>
          </a:p>
          <a:p>
            <a:pPr lvl="1"/>
            <a:r>
              <a:rPr lang="en-GB" dirty="0"/>
              <a:t>Chi squared test	</a:t>
            </a:r>
          </a:p>
          <a:p>
            <a:endParaRPr lang="en-GB" dirty="0"/>
          </a:p>
        </p:txBody>
      </p:sp>
    </p:spTree>
    <p:extLst>
      <p:ext uri="{BB962C8B-B14F-4D97-AF65-F5344CB8AC3E}">
        <p14:creationId xmlns:p14="http://schemas.microsoft.com/office/powerpoint/2010/main" val="1410120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257A99-7C3D-4448-B527-1539A498B56C}"/>
              </a:ext>
            </a:extLst>
          </p:cNvPr>
          <p:cNvPicPr>
            <a:picLocks noGrp="1" noChangeAspect="1"/>
          </p:cNvPicPr>
          <p:nvPr>
            <p:ph idx="1"/>
          </p:nvPr>
        </p:nvPicPr>
        <p:blipFill>
          <a:blip r:embed="rId2"/>
          <a:stretch>
            <a:fillRect/>
          </a:stretch>
        </p:blipFill>
        <p:spPr>
          <a:xfrm>
            <a:off x="936793" y="973123"/>
            <a:ext cx="9557835" cy="5354984"/>
          </a:xfrm>
          <a:prstGeom prst="rect">
            <a:avLst/>
          </a:prstGeom>
        </p:spPr>
      </p:pic>
    </p:spTree>
    <p:extLst>
      <p:ext uri="{BB962C8B-B14F-4D97-AF65-F5344CB8AC3E}">
        <p14:creationId xmlns:p14="http://schemas.microsoft.com/office/powerpoint/2010/main" val="1809392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2FC98D-BCE1-41E9-B266-01C69B8A6587}"/>
              </a:ext>
            </a:extLst>
          </p:cNvPr>
          <p:cNvPicPr>
            <a:picLocks noGrp="1" noChangeAspect="1"/>
          </p:cNvPicPr>
          <p:nvPr>
            <p:ph idx="1"/>
          </p:nvPr>
        </p:nvPicPr>
        <p:blipFill>
          <a:blip r:embed="rId2"/>
          <a:stretch>
            <a:fillRect/>
          </a:stretch>
        </p:blipFill>
        <p:spPr>
          <a:xfrm>
            <a:off x="1090569" y="672887"/>
            <a:ext cx="7644959" cy="5024061"/>
          </a:xfrm>
          <a:prstGeom prst="rect">
            <a:avLst/>
          </a:prstGeom>
        </p:spPr>
      </p:pic>
      <p:pic>
        <p:nvPicPr>
          <p:cNvPr id="5" name="Picture 4">
            <a:extLst>
              <a:ext uri="{FF2B5EF4-FFF2-40B4-BE49-F238E27FC236}">
                <a16:creationId xmlns:a16="http://schemas.microsoft.com/office/drawing/2014/main" id="{B182E579-B019-4CD7-8459-87134EF73053}"/>
              </a:ext>
            </a:extLst>
          </p:cNvPr>
          <p:cNvPicPr>
            <a:picLocks noChangeAspect="1"/>
          </p:cNvPicPr>
          <p:nvPr/>
        </p:nvPicPr>
        <p:blipFill>
          <a:blip r:embed="rId3"/>
          <a:stretch>
            <a:fillRect/>
          </a:stretch>
        </p:blipFill>
        <p:spPr>
          <a:xfrm>
            <a:off x="4018326" y="1581124"/>
            <a:ext cx="7441559" cy="3695752"/>
          </a:xfrm>
          <a:prstGeom prst="rect">
            <a:avLst/>
          </a:prstGeom>
        </p:spPr>
      </p:pic>
    </p:spTree>
    <p:extLst>
      <p:ext uri="{BB962C8B-B14F-4D97-AF65-F5344CB8AC3E}">
        <p14:creationId xmlns:p14="http://schemas.microsoft.com/office/powerpoint/2010/main" val="185353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4B75CA-66F2-4D4D-ADA2-0282AD5290A3}"/>
              </a:ext>
            </a:extLst>
          </p:cNvPr>
          <p:cNvPicPr>
            <a:picLocks noGrp="1" noChangeAspect="1"/>
          </p:cNvPicPr>
          <p:nvPr>
            <p:ph idx="1"/>
          </p:nvPr>
        </p:nvPicPr>
        <p:blipFill>
          <a:blip r:embed="rId2"/>
          <a:stretch>
            <a:fillRect/>
          </a:stretch>
        </p:blipFill>
        <p:spPr>
          <a:xfrm>
            <a:off x="898976" y="485775"/>
            <a:ext cx="8582025" cy="2943225"/>
          </a:xfrm>
          <a:prstGeom prst="rect">
            <a:avLst/>
          </a:prstGeom>
        </p:spPr>
      </p:pic>
      <p:pic>
        <p:nvPicPr>
          <p:cNvPr id="5" name="Picture 4">
            <a:extLst>
              <a:ext uri="{FF2B5EF4-FFF2-40B4-BE49-F238E27FC236}">
                <a16:creationId xmlns:a16="http://schemas.microsoft.com/office/drawing/2014/main" id="{DB3A152B-1409-40D9-B5EA-3A68023E682E}"/>
              </a:ext>
            </a:extLst>
          </p:cNvPr>
          <p:cNvPicPr>
            <a:picLocks noChangeAspect="1"/>
          </p:cNvPicPr>
          <p:nvPr/>
        </p:nvPicPr>
        <p:blipFill>
          <a:blip r:embed="rId3"/>
          <a:stretch>
            <a:fillRect/>
          </a:stretch>
        </p:blipFill>
        <p:spPr>
          <a:xfrm>
            <a:off x="2832813" y="2061857"/>
            <a:ext cx="8086725" cy="1543050"/>
          </a:xfrm>
          <a:prstGeom prst="rect">
            <a:avLst/>
          </a:prstGeom>
        </p:spPr>
      </p:pic>
    </p:spTree>
    <p:extLst>
      <p:ext uri="{BB962C8B-B14F-4D97-AF65-F5344CB8AC3E}">
        <p14:creationId xmlns:p14="http://schemas.microsoft.com/office/powerpoint/2010/main" val="16189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29897E-97B6-48C6-9BB1-DC696FA2CD57}"/>
              </a:ext>
            </a:extLst>
          </p:cNvPr>
          <p:cNvPicPr>
            <a:picLocks noGrp="1" noChangeAspect="1"/>
          </p:cNvPicPr>
          <p:nvPr>
            <p:ph idx="1"/>
          </p:nvPr>
        </p:nvPicPr>
        <p:blipFill>
          <a:blip r:embed="rId2"/>
          <a:stretch>
            <a:fillRect/>
          </a:stretch>
        </p:blipFill>
        <p:spPr>
          <a:xfrm>
            <a:off x="581138" y="428729"/>
            <a:ext cx="4506200" cy="2902591"/>
          </a:xfrm>
          <a:prstGeom prst="rect">
            <a:avLst/>
          </a:prstGeom>
        </p:spPr>
      </p:pic>
      <p:pic>
        <p:nvPicPr>
          <p:cNvPr id="5" name="Picture 4">
            <a:extLst>
              <a:ext uri="{FF2B5EF4-FFF2-40B4-BE49-F238E27FC236}">
                <a16:creationId xmlns:a16="http://schemas.microsoft.com/office/drawing/2014/main" id="{FB05B1FD-4723-4E59-A280-D360A56CD201}"/>
              </a:ext>
            </a:extLst>
          </p:cNvPr>
          <p:cNvPicPr>
            <a:picLocks noChangeAspect="1"/>
          </p:cNvPicPr>
          <p:nvPr/>
        </p:nvPicPr>
        <p:blipFill>
          <a:blip r:embed="rId3"/>
          <a:stretch>
            <a:fillRect/>
          </a:stretch>
        </p:blipFill>
        <p:spPr>
          <a:xfrm>
            <a:off x="6450274" y="424850"/>
            <a:ext cx="4898603" cy="3004150"/>
          </a:xfrm>
          <a:prstGeom prst="rect">
            <a:avLst/>
          </a:prstGeom>
        </p:spPr>
      </p:pic>
      <p:pic>
        <p:nvPicPr>
          <p:cNvPr id="6" name="Picture 5">
            <a:extLst>
              <a:ext uri="{FF2B5EF4-FFF2-40B4-BE49-F238E27FC236}">
                <a16:creationId xmlns:a16="http://schemas.microsoft.com/office/drawing/2014/main" id="{881EC28B-8C60-423F-982B-5E11E01B33FF}"/>
              </a:ext>
            </a:extLst>
          </p:cNvPr>
          <p:cNvPicPr>
            <a:picLocks noChangeAspect="1"/>
          </p:cNvPicPr>
          <p:nvPr/>
        </p:nvPicPr>
        <p:blipFill>
          <a:blip r:embed="rId4"/>
          <a:stretch>
            <a:fillRect/>
          </a:stretch>
        </p:blipFill>
        <p:spPr>
          <a:xfrm>
            <a:off x="3560908" y="3822803"/>
            <a:ext cx="4400244" cy="2793231"/>
          </a:xfrm>
          <a:prstGeom prst="rect">
            <a:avLst/>
          </a:prstGeom>
        </p:spPr>
      </p:pic>
      <p:sp>
        <p:nvSpPr>
          <p:cNvPr id="7" name="Rectangle 6">
            <a:extLst>
              <a:ext uri="{FF2B5EF4-FFF2-40B4-BE49-F238E27FC236}">
                <a16:creationId xmlns:a16="http://schemas.microsoft.com/office/drawing/2014/main" id="{F312F818-801F-4F73-ABB6-5BC568460984}"/>
              </a:ext>
            </a:extLst>
          </p:cNvPr>
          <p:cNvSpPr/>
          <p:nvPr/>
        </p:nvSpPr>
        <p:spPr>
          <a:xfrm>
            <a:off x="3308499" y="6488668"/>
            <a:ext cx="4905061" cy="646331"/>
          </a:xfrm>
          <a:prstGeom prst="rect">
            <a:avLst/>
          </a:prstGeom>
        </p:spPr>
        <p:txBody>
          <a:bodyPr wrap="none">
            <a:spAutoFit/>
          </a:bodyPr>
          <a:lstStyle/>
          <a:p>
            <a:r>
              <a:rPr lang="en-GB" dirty="0">
                <a:hlinkClick r:id="rId5"/>
              </a:rPr>
              <a:t>https://www.youtube.com/watch?v=MCrNjHcfcpY</a:t>
            </a:r>
            <a:endParaRPr lang="en-GB" dirty="0"/>
          </a:p>
          <a:p>
            <a:endParaRPr lang="en-GB" dirty="0"/>
          </a:p>
        </p:txBody>
      </p:sp>
    </p:spTree>
    <p:extLst>
      <p:ext uri="{BB962C8B-B14F-4D97-AF65-F5344CB8AC3E}">
        <p14:creationId xmlns:p14="http://schemas.microsoft.com/office/powerpoint/2010/main" val="1732971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F8EE-F6F0-471E-9F80-C6D9B1A0F195}"/>
              </a:ext>
            </a:extLst>
          </p:cNvPr>
          <p:cNvSpPr>
            <a:spLocks noGrp="1"/>
          </p:cNvSpPr>
          <p:nvPr>
            <p:ph type="title"/>
          </p:nvPr>
        </p:nvSpPr>
        <p:spPr/>
        <p:txBody>
          <a:bodyPr/>
          <a:lstStyle/>
          <a:p>
            <a:r>
              <a:rPr lang="en-GB" dirty="0"/>
              <a:t>Required practical 11</a:t>
            </a:r>
          </a:p>
        </p:txBody>
      </p:sp>
      <p:sp>
        <p:nvSpPr>
          <p:cNvPr id="3" name="Content Placeholder 2">
            <a:extLst>
              <a:ext uri="{FF2B5EF4-FFF2-40B4-BE49-F238E27FC236}">
                <a16:creationId xmlns:a16="http://schemas.microsoft.com/office/drawing/2014/main" id="{193D6522-70B4-4DF7-BD34-B441938251D0}"/>
              </a:ext>
            </a:extLst>
          </p:cNvPr>
          <p:cNvSpPr>
            <a:spLocks noGrp="1"/>
          </p:cNvSpPr>
          <p:nvPr>
            <p:ph idx="1"/>
          </p:nvPr>
        </p:nvSpPr>
        <p:spPr/>
        <p:txBody>
          <a:bodyPr>
            <a:normAutofit lnSpcReduction="10000"/>
          </a:bodyPr>
          <a:lstStyle/>
          <a:p>
            <a:r>
              <a:rPr lang="en-GB" dirty="0"/>
              <a:t>Production of a dilution series of a glucose solution and use of colorimetric techniques to produce a calibration curve with which to identify the concentration of glucose in an unknown ‘urine’ sample </a:t>
            </a:r>
          </a:p>
          <a:p>
            <a:pPr lvl="1"/>
            <a:r>
              <a:rPr lang="en-GB" dirty="0"/>
              <a:t>	semi quantitative (colour indicates concentration) and quantitative (mass of ppt correlates to amount sugar) </a:t>
            </a:r>
            <a:r>
              <a:rPr lang="en-GB" dirty="0" err="1"/>
              <a:t>benedicts</a:t>
            </a:r>
            <a:r>
              <a:rPr lang="en-GB" dirty="0"/>
              <a:t> tests</a:t>
            </a:r>
          </a:p>
          <a:p>
            <a:pPr lvl="1"/>
            <a:r>
              <a:rPr lang="en-GB" dirty="0" err="1"/>
              <a:t>Calibtation</a:t>
            </a:r>
            <a:r>
              <a:rPr lang="en-GB" dirty="0"/>
              <a:t> curve and dilutions</a:t>
            </a:r>
          </a:p>
          <a:p>
            <a:pPr lvl="1"/>
            <a:r>
              <a:rPr lang="en-GB" dirty="0"/>
              <a:t>Controlled variables</a:t>
            </a:r>
          </a:p>
          <a:p>
            <a:pPr lvl="1"/>
            <a:r>
              <a:rPr lang="en-GB" dirty="0"/>
              <a:t>Remove precipitate by filtering</a:t>
            </a:r>
          </a:p>
          <a:p>
            <a:pPr lvl="1"/>
            <a:r>
              <a:rPr lang="en-GB" dirty="0"/>
              <a:t>Use a colorimeter</a:t>
            </a:r>
          </a:p>
          <a:p>
            <a:pPr lvl="2"/>
            <a:r>
              <a:rPr lang="en-GB" dirty="0"/>
              <a:t>Not filtered absorbance increase (as % light transmission decrease) as glucose concentration increases.-more ppt more light absorbed</a:t>
            </a:r>
          </a:p>
          <a:p>
            <a:pPr lvl="2"/>
            <a:r>
              <a:rPr lang="en-GB" dirty="0"/>
              <a:t>Filtered absorbance decrease as </a:t>
            </a:r>
            <a:r>
              <a:rPr lang="en-GB" dirty="0" err="1"/>
              <a:t>conc</a:t>
            </a:r>
            <a:r>
              <a:rPr lang="en-GB" dirty="0"/>
              <a:t> glucose increases-low </a:t>
            </a:r>
            <a:r>
              <a:rPr lang="en-GB" dirty="0" err="1"/>
              <a:t>conc</a:t>
            </a:r>
            <a:r>
              <a:rPr lang="en-GB" dirty="0"/>
              <a:t> dark blue as copper ions reduced (as increase glucose concentration) lighter blue solution</a:t>
            </a:r>
          </a:p>
          <a:p>
            <a:endParaRPr lang="en-GB" dirty="0"/>
          </a:p>
        </p:txBody>
      </p:sp>
    </p:spTree>
    <p:extLst>
      <p:ext uri="{BB962C8B-B14F-4D97-AF65-F5344CB8AC3E}">
        <p14:creationId xmlns:p14="http://schemas.microsoft.com/office/powerpoint/2010/main" val="1850641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52FF-0F4B-4F36-91EF-24412CE623CD}"/>
              </a:ext>
            </a:extLst>
          </p:cNvPr>
          <p:cNvSpPr>
            <a:spLocks noGrp="1"/>
          </p:cNvSpPr>
          <p:nvPr>
            <p:ph type="title"/>
          </p:nvPr>
        </p:nvSpPr>
        <p:spPr/>
        <p:txBody>
          <a:bodyPr/>
          <a:lstStyle/>
          <a:p>
            <a:r>
              <a:rPr lang="en-GB" dirty="0"/>
              <a:t>Required practical 12</a:t>
            </a:r>
          </a:p>
        </p:txBody>
      </p:sp>
      <p:sp>
        <p:nvSpPr>
          <p:cNvPr id="3" name="Content Placeholder 2">
            <a:extLst>
              <a:ext uri="{FF2B5EF4-FFF2-40B4-BE49-F238E27FC236}">
                <a16:creationId xmlns:a16="http://schemas.microsoft.com/office/drawing/2014/main" id="{78AA6DA9-A4D4-47F2-BF96-BBF7CDDBC447}"/>
              </a:ext>
            </a:extLst>
          </p:cNvPr>
          <p:cNvSpPr>
            <a:spLocks noGrp="1"/>
          </p:cNvSpPr>
          <p:nvPr>
            <p:ph idx="1"/>
          </p:nvPr>
        </p:nvSpPr>
        <p:spPr>
          <a:xfrm>
            <a:off x="896923" y="1481676"/>
            <a:ext cx="10515600" cy="4351338"/>
          </a:xfrm>
        </p:spPr>
        <p:txBody>
          <a:bodyPr>
            <a:normAutofit fontScale="92500" lnSpcReduction="20000"/>
          </a:bodyPr>
          <a:lstStyle/>
          <a:p>
            <a:r>
              <a:rPr lang="en-GB" dirty="0"/>
              <a:t>Investigation into the effect of a named environmental factor on the distribution of a given species </a:t>
            </a:r>
          </a:p>
          <a:p>
            <a:pPr lvl="1"/>
            <a:r>
              <a:rPr lang="en-GB" dirty="0"/>
              <a:t>Sampling random and systematic</a:t>
            </a:r>
          </a:p>
          <a:p>
            <a:pPr lvl="1"/>
            <a:r>
              <a:rPr lang="en-GB" dirty="0"/>
              <a:t>Running mean</a:t>
            </a:r>
          </a:p>
          <a:p>
            <a:r>
              <a:rPr lang="en-GB" dirty="0"/>
              <a:t>How is the study area chosen?</a:t>
            </a:r>
          </a:p>
          <a:p>
            <a:r>
              <a:rPr lang="en-GB" dirty="0"/>
              <a:t>What size and shape should the quadrat be?</a:t>
            </a:r>
          </a:p>
          <a:p>
            <a:r>
              <a:rPr lang="en-GB" dirty="0"/>
              <a:t>What should be recorded within the quadrat?</a:t>
            </a:r>
          </a:p>
          <a:p>
            <a:r>
              <a:rPr lang="en-GB" dirty="0"/>
              <a:t>What strategy should be used for placing the quadrats?</a:t>
            </a:r>
          </a:p>
          <a:p>
            <a:r>
              <a:rPr lang="en-GB" dirty="0"/>
              <a:t>How many quadrats need to be placed?</a:t>
            </a:r>
          </a:p>
          <a:p>
            <a:pPr lvl="1"/>
            <a:r>
              <a:rPr lang="en-GB" dirty="0"/>
              <a:t>Minimum 20 (20% of area)</a:t>
            </a:r>
          </a:p>
          <a:p>
            <a:r>
              <a:rPr lang="en-GB" dirty="0"/>
              <a:t>Students t test and spearman’s rank	</a:t>
            </a:r>
          </a:p>
          <a:p>
            <a:endParaRPr lang="en-GB" dirty="0"/>
          </a:p>
        </p:txBody>
      </p:sp>
    </p:spTree>
    <p:extLst>
      <p:ext uri="{BB962C8B-B14F-4D97-AF65-F5344CB8AC3E}">
        <p14:creationId xmlns:p14="http://schemas.microsoft.com/office/powerpoint/2010/main" val="2860774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experiments</a:t>
            </a:r>
          </a:p>
        </p:txBody>
      </p:sp>
      <p:sp>
        <p:nvSpPr>
          <p:cNvPr id="3" name="Content Placeholder 2"/>
          <p:cNvSpPr>
            <a:spLocks noGrp="1"/>
          </p:cNvSpPr>
          <p:nvPr>
            <p:ph idx="1"/>
          </p:nvPr>
        </p:nvSpPr>
        <p:spPr/>
        <p:txBody>
          <a:bodyPr>
            <a:normAutofit lnSpcReduction="10000"/>
          </a:bodyPr>
          <a:lstStyle/>
          <a:p>
            <a:r>
              <a:rPr lang="en-GB" dirty="0" err="1"/>
              <a:t>Visking</a:t>
            </a:r>
            <a:r>
              <a:rPr lang="en-GB" dirty="0"/>
              <a:t> tubing (digestion)</a:t>
            </a:r>
          </a:p>
          <a:p>
            <a:r>
              <a:rPr lang="en-GB" dirty="0"/>
              <a:t>Spirometer (vital capacity </a:t>
            </a:r>
            <a:r>
              <a:rPr lang="en-GB" dirty="0" err="1"/>
              <a:t>etc</a:t>
            </a:r>
            <a:r>
              <a:rPr lang="en-GB" dirty="0"/>
              <a:t>)</a:t>
            </a:r>
          </a:p>
          <a:p>
            <a:r>
              <a:rPr lang="en-GB" dirty="0"/>
              <a:t>Respirometer (aerobic/anaerobic respiration)</a:t>
            </a:r>
          </a:p>
          <a:p>
            <a:r>
              <a:rPr lang="en-GB" dirty="0"/>
              <a:t>Potometer (transpiration)</a:t>
            </a:r>
          </a:p>
          <a:p>
            <a:r>
              <a:rPr lang="en-GB" dirty="0"/>
              <a:t>Ultracentrifugation</a:t>
            </a:r>
          </a:p>
          <a:p>
            <a:r>
              <a:rPr lang="en-GB" dirty="0" err="1"/>
              <a:t>Messelsohn</a:t>
            </a:r>
            <a:r>
              <a:rPr lang="en-GB" dirty="0"/>
              <a:t> and Stahl</a:t>
            </a:r>
          </a:p>
          <a:p>
            <a:r>
              <a:rPr lang="en-GB" dirty="0"/>
              <a:t>Electrophoresis/PCR/Recombinant DNA</a:t>
            </a:r>
          </a:p>
          <a:p>
            <a:r>
              <a:rPr lang="en-GB" dirty="0"/>
              <a:t>Food tests</a:t>
            </a:r>
          </a:p>
          <a:p>
            <a:r>
              <a:rPr lang="en-GB" dirty="0"/>
              <a:t>ELISA</a:t>
            </a:r>
          </a:p>
          <a:p>
            <a:endParaRPr lang="en-GB" dirty="0"/>
          </a:p>
          <a:p>
            <a:endParaRPr lang="en-GB" dirty="0"/>
          </a:p>
        </p:txBody>
      </p:sp>
    </p:spTree>
    <p:extLst>
      <p:ext uri="{BB962C8B-B14F-4D97-AF65-F5344CB8AC3E}">
        <p14:creationId xmlns:p14="http://schemas.microsoft.com/office/powerpoint/2010/main" val="345304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390C-B57A-4895-BD6A-B22952AC0133}"/>
              </a:ext>
            </a:extLst>
          </p:cNvPr>
          <p:cNvSpPr>
            <a:spLocks noGrp="1"/>
          </p:cNvSpPr>
          <p:nvPr>
            <p:ph type="title"/>
          </p:nvPr>
        </p:nvSpPr>
        <p:spPr/>
        <p:txBody>
          <a:bodyPr/>
          <a:lstStyle/>
          <a:p>
            <a:r>
              <a:rPr lang="en-GB" dirty="0"/>
              <a:t>Other ways to work out dilutions </a:t>
            </a:r>
          </a:p>
        </p:txBody>
      </p:sp>
      <p:sp>
        <p:nvSpPr>
          <p:cNvPr id="3" name="Content Placeholder 2">
            <a:extLst>
              <a:ext uri="{FF2B5EF4-FFF2-40B4-BE49-F238E27FC236}">
                <a16:creationId xmlns:a16="http://schemas.microsoft.com/office/drawing/2014/main" id="{EAB5CC4E-9506-4D00-A9CE-93AB165BC4E5}"/>
              </a:ext>
            </a:extLst>
          </p:cNvPr>
          <p:cNvSpPr>
            <a:spLocks noGrp="1"/>
          </p:cNvSpPr>
          <p:nvPr>
            <p:ph idx="1"/>
          </p:nvPr>
        </p:nvSpPr>
        <p:spPr/>
        <p:txBody>
          <a:bodyPr>
            <a:normAutofit fontScale="85000" lnSpcReduction="20000"/>
          </a:bodyPr>
          <a:lstStyle/>
          <a:p>
            <a:r>
              <a:rPr lang="en-GB" b="1" dirty="0"/>
              <a:t>C1V1=C2V2</a:t>
            </a:r>
          </a:p>
          <a:p>
            <a:r>
              <a:rPr lang="en-GB" dirty="0"/>
              <a:t>Where C1 = stock concentration</a:t>
            </a:r>
          </a:p>
          <a:p>
            <a:r>
              <a:rPr lang="en-GB" dirty="0"/>
              <a:t>V1 is volume of stock solution required to make your dilution</a:t>
            </a:r>
          </a:p>
          <a:p>
            <a:r>
              <a:rPr lang="en-GB" dirty="0"/>
              <a:t>C2= concentration of the diluted solution</a:t>
            </a:r>
          </a:p>
          <a:p>
            <a:r>
              <a:rPr lang="en-GB" dirty="0"/>
              <a:t>V2= is the volume of the diluted solution</a:t>
            </a:r>
          </a:p>
          <a:p>
            <a:pPr lvl="1"/>
            <a:r>
              <a:rPr lang="en-GB" dirty="0"/>
              <a:t>For example you are given a 1.5M solution of salt. You want to make 15mls of a 0.25M salt solution.</a:t>
            </a:r>
          </a:p>
          <a:p>
            <a:pPr lvl="1"/>
            <a:r>
              <a:rPr lang="en-GB" dirty="0"/>
              <a:t>C1=1.5M</a:t>
            </a:r>
          </a:p>
          <a:p>
            <a:pPr lvl="1"/>
            <a:r>
              <a:rPr lang="en-GB" dirty="0"/>
              <a:t>V2=15mls</a:t>
            </a:r>
          </a:p>
          <a:p>
            <a:pPr lvl="1"/>
            <a:r>
              <a:rPr lang="en-GB" dirty="0"/>
              <a:t>C2=0.25</a:t>
            </a:r>
          </a:p>
          <a:p>
            <a:pPr lvl="1"/>
            <a:r>
              <a:rPr lang="en-GB" dirty="0"/>
              <a:t>Rearrange equation  so can work out V2 (which is volume of stock  require to make dilution) </a:t>
            </a:r>
          </a:p>
          <a:p>
            <a:pPr lvl="1"/>
            <a:r>
              <a:rPr lang="en-GB" dirty="0"/>
              <a:t>V2 = C1V1/C2=1.5x15/0.25</a:t>
            </a:r>
          </a:p>
          <a:p>
            <a:pPr lvl="1"/>
            <a:r>
              <a:rPr lang="en-GB" dirty="0"/>
              <a:t>= 1.5mls of stock diluted with 13.5mls water (makes 15mls)</a:t>
            </a:r>
          </a:p>
        </p:txBody>
      </p:sp>
    </p:spTree>
    <p:extLst>
      <p:ext uri="{BB962C8B-B14F-4D97-AF65-F5344CB8AC3E}">
        <p14:creationId xmlns:p14="http://schemas.microsoft.com/office/powerpoint/2010/main" val="2997691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BB2851-1FF7-4E02-8D60-FCA577FE45A6}"/>
              </a:ext>
            </a:extLst>
          </p:cNvPr>
          <p:cNvSpPr>
            <a:spLocks noGrp="1"/>
          </p:cNvSpPr>
          <p:nvPr>
            <p:ph idx="1"/>
          </p:nvPr>
        </p:nvSpPr>
        <p:spPr>
          <a:xfrm>
            <a:off x="502640" y="349162"/>
            <a:ext cx="11334225" cy="4659065"/>
          </a:xfrm>
        </p:spPr>
        <p:txBody>
          <a:bodyPr/>
          <a:lstStyle/>
          <a:p>
            <a:r>
              <a:rPr lang="en-GB" b="1" dirty="0"/>
              <a:t>a)     A student used a dilution series to investigate the number of cells present in a liquid culture of bacteria.</a:t>
            </a:r>
          </a:p>
          <a:p>
            <a:r>
              <a:rPr lang="en-GB" b="1" dirty="0"/>
              <a:t>Describe how he made a 1 in 10 dilution and then used this to make a 1 in 1000 dilution of the original liquid culture of bacteria (3).</a:t>
            </a:r>
          </a:p>
          <a:p>
            <a:r>
              <a:rPr lang="en-GB" b="1" dirty="0"/>
              <a:t>What is a serial dilution?</a:t>
            </a:r>
          </a:p>
          <a:p>
            <a:pPr marL="0" indent="0">
              <a:buNone/>
            </a:pPr>
            <a:endParaRPr lang="en-GB" b="1" dirty="0"/>
          </a:p>
          <a:p>
            <a:endParaRPr lang="en-GB" dirty="0"/>
          </a:p>
        </p:txBody>
      </p:sp>
      <p:pic>
        <p:nvPicPr>
          <p:cNvPr id="4" name="Picture 3">
            <a:extLst>
              <a:ext uri="{FF2B5EF4-FFF2-40B4-BE49-F238E27FC236}">
                <a16:creationId xmlns:a16="http://schemas.microsoft.com/office/drawing/2014/main" id="{E970BB1B-1568-4741-85F5-C767F0FDE918}"/>
              </a:ext>
            </a:extLst>
          </p:cNvPr>
          <p:cNvPicPr>
            <a:picLocks noChangeAspect="1"/>
          </p:cNvPicPr>
          <p:nvPr/>
        </p:nvPicPr>
        <p:blipFill>
          <a:blip r:embed="rId2"/>
          <a:stretch>
            <a:fillRect/>
          </a:stretch>
        </p:blipFill>
        <p:spPr>
          <a:xfrm>
            <a:off x="3392784" y="2994870"/>
            <a:ext cx="7474630" cy="2884794"/>
          </a:xfrm>
          <a:prstGeom prst="rect">
            <a:avLst/>
          </a:prstGeom>
        </p:spPr>
      </p:pic>
    </p:spTree>
    <p:extLst>
      <p:ext uri="{BB962C8B-B14F-4D97-AF65-F5344CB8AC3E}">
        <p14:creationId xmlns:p14="http://schemas.microsoft.com/office/powerpoint/2010/main" val="19399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F252-5595-48A1-866D-FF330340F3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7A8C02A-92D4-43D2-911A-E167DD549A77}"/>
              </a:ext>
            </a:extLst>
          </p:cNvPr>
          <p:cNvSpPr>
            <a:spLocks noGrp="1"/>
          </p:cNvSpPr>
          <p:nvPr>
            <p:ph idx="1"/>
          </p:nvPr>
        </p:nvSpPr>
        <p:spPr/>
        <p:txBody>
          <a:bodyPr>
            <a:normAutofit/>
          </a:bodyPr>
          <a:lstStyle/>
          <a:p>
            <a:r>
              <a:rPr lang="en-GB" b="1" dirty="0"/>
              <a:t>(b)  Using an optical microscope, the student determined there were 15 cells in 0.004 mm</a:t>
            </a:r>
            <a:r>
              <a:rPr lang="en-GB" b="1" baseline="30000" dirty="0"/>
              <a:t>3</a:t>
            </a:r>
            <a:r>
              <a:rPr lang="en-GB" b="1" dirty="0"/>
              <a:t> of the 1 in 1000 dilution of the culture.</a:t>
            </a:r>
          </a:p>
          <a:p>
            <a:r>
              <a:rPr lang="en-GB" b="1" dirty="0"/>
              <a:t>Calculate the number of cells in 1 cm</a:t>
            </a:r>
            <a:r>
              <a:rPr lang="en-GB" b="1" baseline="30000" dirty="0"/>
              <a:t>3</a:t>
            </a:r>
            <a:r>
              <a:rPr lang="en-GB" b="1" dirty="0"/>
              <a:t> of undiluted liquid culture.</a:t>
            </a:r>
          </a:p>
          <a:p>
            <a:endParaRPr lang="en-GB" b="1" dirty="0"/>
          </a:p>
          <a:p>
            <a:endParaRPr lang="en-GB" b="1" dirty="0"/>
          </a:p>
          <a:p>
            <a:endParaRPr lang="en-GB" b="1" dirty="0"/>
          </a:p>
          <a:p>
            <a:endParaRPr lang="en-GB" b="1" dirty="0"/>
          </a:p>
          <a:p>
            <a:r>
              <a:rPr lang="en-GB" b="1" dirty="0"/>
              <a:t>Answer = ____________________ Number of cells (2)</a:t>
            </a:r>
          </a:p>
          <a:p>
            <a:endParaRPr lang="en-GB" dirty="0"/>
          </a:p>
        </p:txBody>
      </p:sp>
    </p:spTree>
    <p:extLst>
      <p:ext uri="{BB962C8B-B14F-4D97-AF65-F5344CB8AC3E}">
        <p14:creationId xmlns:p14="http://schemas.microsoft.com/office/powerpoint/2010/main" val="9094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108E97-FFE5-4C74-8F1C-8F17B6537C9C}"/>
              </a:ext>
            </a:extLst>
          </p:cNvPr>
          <p:cNvPicPr>
            <a:picLocks noGrp="1" noChangeAspect="1"/>
          </p:cNvPicPr>
          <p:nvPr>
            <p:ph idx="1"/>
          </p:nvPr>
        </p:nvPicPr>
        <p:blipFill>
          <a:blip r:embed="rId2"/>
          <a:stretch>
            <a:fillRect/>
          </a:stretch>
        </p:blipFill>
        <p:spPr>
          <a:xfrm>
            <a:off x="1109530" y="660072"/>
            <a:ext cx="9443820" cy="3745805"/>
          </a:xfrm>
          <a:prstGeom prst="rect">
            <a:avLst/>
          </a:prstGeom>
        </p:spPr>
      </p:pic>
    </p:spTree>
    <p:extLst>
      <p:ext uri="{BB962C8B-B14F-4D97-AF65-F5344CB8AC3E}">
        <p14:creationId xmlns:p14="http://schemas.microsoft.com/office/powerpoint/2010/main" val="105195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1718</Words>
  <Application>Microsoft Office PowerPoint</Application>
  <PresentationFormat>Widescreen</PresentationFormat>
  <Paragraphs>219</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Practical knowledge</vt:lpstr>
      <vt:lpstr>Terminology</vt:lpstr>
      <vt:lpstr>Terminology</vt:lpstr>
      <vt:lpstr>Dilutions</vt:lpstr>
      <vt:lpstr>PowerPoint Presentation</vt:lpstr>
      <vt:lpstr>Other ways to work out dilutions </vt:lpstr>
      <vt:lpstr>PowerPoint Presentation</vt:lpstr>
      <vt:lpstr>PowerPoint Presentation</vt:lpstr>
      <vt:lpstr>PowerPoint Presentation</vt:lpstr>
      <vt:lpstr>PowerPoint Presentation</vt:lpstr>
      <vt:lpstr>PowerPoint Presentation</vt:lpstr>
      <vt:lpstr>PowerPoint Presentation</vt:lpstr>
      <vt:lpstr>Log and Exponents</vt:lpstr>
      <vt:lpstr>Exponential function</vt:lpstr>
      <vt:lpstr>Percentage error</vt:lpstr>
      <vt:lpstr>Percentage uncertaintaties</vt:lpstr>
      <vt:lpstr>Percentage uncertainty</vt:lpstr>
      <vt:lpstr>Which graph to use</vt:lpstr>
      <vt:lpstr>PowerPoint Presentation</vt:lpstr>
      <vt:lpstr>Required practical 1</vt:lpstr>
      <vt:lpstr>PowerPoint Presentation</vt:lpstr>
      <vt:lpstr>Required practical 2</vt:lpstr>
      <vt:lpstr>PowerPoint Presentation</vt:lpstr>
      <vt:lpstr>PowerPoint Presentation</vt:lpstr>
      <vt:lpstr>PowerPoint Presentation</vt:lpstr>
      <vt:lpstr>Required practical 3</vt:lpstr>
      <vt:lpstr>How to plot the graph</vt:lpstr>
      <vt:lpstr>PowerPoint Presentation</vt:lpstr>
      <vt:lpstr>PowerPoint Presentation</vt:lpstr>
      <vt:lpstr>PowerPoint Presentation</vt:lpstr>
      <vt:lpstr>Required practical 4</vt:lpstr>
      <vt:lpstr>PowerPoint Presentation</vt:lpstr>
      <vt:lpstr>PowerPoint Presentation</vt:lpstr>
      <vt:lpstr>Required practical 5</vt:lpstr>
      <vt:lpstr>Required practical 6 </vt:lpstr>
      <vt:lpstr>Zone of inhibition</vt:lpstr>
      <vt:lpstr>PowerPoint Presentation</vt:lpstr>
      <vt:lpstr>Required practical 7</vt:lpstr>
      <vt:lpstr>PowerPoint Presentation</vt:lpstr>
      <vt:lpstr>Required practical 8</vt:lpstr>
      <vt:lpstr>PowerPoint Presentation</vt:lpstr>
      <vt:lpstr>PowerPoint Presentation</vt:lpstr>
      <vt:lpstr>Required practical 9</vt:lpstr>
      <vt:lpstr>PowerPoint Presentation</vt:lpstr>
      <vt:lpstr>PowerPoint Presentation</vt:lpstr>
      <vt:lpstr>Required practical 10</vt:lpstr>
      <vt:lpstr>PowerPoint Presentation</vt:lpstr>
      <vt:lpstr>PowerPoint Presentation</vt:lpstr>
      <vt:lpstr>PowerPoint Presentation</vt:lpstr>
      <vt:lpstr>Required practical 11</vt:lpstr>
      <vt:lpstr>Required practical 12</vt:lpstr>
      <vt:lpstr>Other experiments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knowledge</dc:title>
  <dc:creator>Jacqueline Glen</dc:creator>
  <cp:lastModifiedBy>Jacqueline Glen</cp:lastModifiedBy>
  <cp:revision>57</cp:revision>
  <dcterms:created xsi:type="dcterms:W3CDTF">2018-05-08T14:22:29Z</dcterms:created>
  <dcterms:modified xsi:type="dcterms:W3CDTF">2019-05-14T09:27:31Z</dcterms:modified>
</cp:coreProperties>
</file>